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4"/>
  </p:sldMasterIdLst>
  <p:notesMasterIdLst>
    <p:notesMasterId r:id="rId6"/>
  </p:notesMasterIdLst>
  <p:handoutMasterIdLst>
    <p:handoutMasterId r:id="rId7"/>
  </p:handoutMasterIdLst>
  <p:sldIdLst>
    <p:sldId id="288" r:id="rId5"/>
  </p:sldIdLst>
  <p:sldSz cx="12192000" cy="6858000"/>
  <p:notesSz cx="6858000" cy="9144000"/>
  <p:embeddedFontLst>
    <p:embeddedFont>
      <p:font typeface="Lato" panose="020F0502020204030203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286D688E-0553-4382-8BC0-86BB09531364}">
          <p14:sldIdLst/>
        </p14:section>
        <p14:section name="Untitled Section" id="{7B3A78EE-8452-4BDA-BABB-C9ECCDF6F222}">
          <p14:sldIdLst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99CCFF"/>
    <a:srgbClr val="FF9966"/>
    <a:srgbClr val="FF993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09" autoAdjust="0"/>
  </p:normalViewPr>
  <p:slideViewPr>
    <p:cSldViewPr snapToGrid="0">
      <p:cViewPr varScale="1">
        <p:scale>
          <a:sx n="122" d="100"/>
          <a:sy n="122" d="100"/>
        </p:scale>
        <p:origin x="114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846448-AFD2-4995-8A0B-5FBC6E42B9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CE0A90-D3A3-4E3E-AF6D-5D9EB9089B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4240D-B25D-4DEB-8153-90146629B08B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58480-6A78-47D7-9DC7-0C35508958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27E85-01CB-4E87-BD97-F757161DE1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C0913-5930-4B32-96C5-27E3D70DC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59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  <a:p>
            <a:pPr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473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20.emf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6034" y="313200"/>
            <a:ext cx="3196167" cy="3687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5C7230-3BC5-4292-A5B8-1E95D38FEBBD}"/>
              </a:ext>
            </a:extLst>
          </p:cNvPr>
          <p:cNvSpPr txBox="1"/>
          <p:nvPr userDrawn="1"/>
        </p:nvSpPr>
        <p:spPr>
          <a:xfrm>
            <a:off x="1737360" y="6254127"/>
            <a:ext cx="9370255" cy="33855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NIHR ARC National Priorities Programme: Mental Health Implementation Network (MHIN)</a:t>
            </a:r>
          </a:p>
        </p:txBody>
      </p:sp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A9A37A-B73B-4D6B-A751-7D33712CBB6D}"/>
              </a:ext>
            </a:extLst>
          </p:cNvPr>
          <p:cNvSpPr txBox="1"/>
          <p:nvPr userDrawn="1"/>
        </p:nvSpPr>
        <p:spPr>
          <a:xfrm>
            <a:off x="1243334" y="6187075"/>
            <a:ext cx="9370255" cy="33855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rgbClr val="002060"/>
                </a:solidFill>
              </a:rPr>
              <a:t>NIHR ARC National Priorities Programme: Mental Health Implementation Network (MHIN)</a:t>
            </a:r>
          </a:p>
        </p:txBody>
      </p:sp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15111-C891-504A-AA43-3B56AC6196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658" y="6295302"/>
            <a:ext cx="3196167" cy="368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80458B-C54E-4653-9087-8496E401719D}"/>
              </a:ext>
            </a:extLst>
          </p:cNvPr>
          <p:cNvSpPr txBox="1"/>
          <p:nvPr userDrawn="1"/>
        </p:nvSpPr>
        <p:spPr>
          <a:xfrm>
            <a:off x="1410872" y="5765128"/>
            <a:ext cx="9370255" cy="33855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NIHR ARC National Priorities Programme: Mental Health Implementation Network (MHIN)</a:t>
            </a:r>
          </a:p>
        </p:txBody>
      </p:sp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208493-8149-6E45-81CC-EE362D4F2B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AC3C29-9E61-4A21-87CB-1041FDA98921}"/>
              </a:ext>
            </a:extLst>
          </p:cNvPr>
          <p:cNvSpPr txBox="1"/>
          <p:nvPr userDrawn="1"/>
        </p:nvSpPr>
        <p:spPr>
          <a:xfrm>
            <a:off x="2000505" y="6170172"/>
            <a:ext cx="9370255" cy="33855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rgbClr val="193E72"/>
                </a:solidFill>
              </a:rPr>
              <a:t>NIHR ARC National Priorities Programme: Mental Health Implementation Network (MHIN)</a:t>
            </a:r>
          </a:p>
        </p:txBody>
      </p:sp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176EB0-C59A-D44C-9789-8AACE9AEFD6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14E25B-737F-479F-A8F1-F43B3EF82399}"/>
              </a:ext>
            </a:extLst>
          </p:cNvPr>
          <p:cNvSpPr txBox="1"/>
          <p:nvPr userDrawn="1"/>
        </p:nvSpPr>
        <p:spPr>
          <a:xfrm>
            <a:off x="1737360" y="6254127"/>
            <a:ext cx="9370255" cy="33855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NIHR ARC National Priorities Programme: Mental Health Implementation Network (MHIN)</a:t>
            </a:r>
          </a:p>
        </p:txBody>
      </p:sp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CD238B-27B6-44C8-8CAA-BEF38E3CD624}"/>
              </a:ext>
            </a:extLst>
          </p:cNvPr>
          <p:cNvSpPr txBox="1"/>
          <p:nvPr userDrawn="1"/>
        </p:nvSpPr>
        <p:spPr>
          <a:xfrm>
            <a:off x="1737360" y="6254127"/>
            <a:ext cx="9370255" cy="33855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rgbClr val="193E72"/>
                </a:solidFill>
              </a:rPr>
              <a:t>NIHR ARC National Priorities Programme: Mental Health Implementation Network (MHIN)</a:t>
            </a:r>
          </a:p>
        </p:txBody>
      </p:sp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14583E-4C95-4FC9-A1D1-C7A51C8EBFF7}"/>
              </a:ext>
            </a:extLst>
          </p:cNvPr>
          <p:cNvSpPr txBox="1"/>
          <p:nvPr userDrawn="1"/>
        </p:nvSpPr>
        <p:spPr>
          <a:xfrm>
            <a:off x="1410872" y="6187075"/>
            <a:ext cx="9370255" cy="33855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rgbClr val="193E72"/>
                </a:solidFill>
              </a:rPr>
              <a:t>NIHR ARC National Priorities Programme: Mental Health Implementation Network (MHIN)</a:t>
            </a:r>
          </a:p>
        </p:txBody>
      </p:sp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F33E05-86DE-47CF-B7B3-C519027D5734}"/>
              </a:ext>
            </a:extLst>
          </p:cNvPr>
          <p:cNvSpPr txBox="1"/>
          <p:nvPr userDrawn="1"/>
        </p:nvSpPr>
        <p:spPr>
          <a:xfrm>
            <a:off x="1854927" y="6254127"/>
            <a:ext cx="9370255" cy="33855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rgbClr val="193E72"/>
                </a:solidFill>
              </a:rPr>
              <a:t>NIHR ARC National Priorities Programme: Mental Health Implementation Network (MHIN)</a:t>
            </a:r>
          </a:p>
        </p:txBody>
      </p:sp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6034" y="313200"/>
            <a:ext cx="3196167" cy="36878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49DD9B-0A77-4002-88BD-F087077F25DC}"/>
              </a:ext>
            </a:extLst>
          </p:cNvPr>
          <p:cNvSpPr txBox="1"/>
          <p:nvPr userDrawn="1"/>
        </p:nvSpPr>
        <p:spPr>
          <a:xfrm>
            <a:off x="1737360" y="6254127"/>
            <a:ext cx="9370255" cy="33855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NIHR ARC National Priorities Programme: Mental Health Implementation Network (MHIN)</a:t>
            </a:r>
          </a:p>
        </p:txBody>
      </p:sp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805" r:id="rId3"/>
    <p:sldLayoutId id="2147483703" r:id="rId4"/>
    <p:sldLayoutId id="2147483803" r:id="rId5"/>
    <p:sldLayoutId id="2147483813" r:id="rId6"/>
    <p:sldLayoutId id="2147483816" r:id="rId7"/>
    <p:sldLayoutId id="2147483817" r:id="rId8"/>
    <p:sldLayoutId id="2147483699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46CF200-7B67-066D-5EE5-D50DFF0C1173}"/>
              </a:ext>
            </a:extLst>
          </p:cNvPr>
          <p:cNvSpPr/>
          <p:nvPr/>
        </p:nvSpPr>
        <p:spPr>
          <a:xfrm>
            <a:off x="4831096" y="1759313"/>
            <a:ext cx="2004662" cy="903961"/>
          </a:xfrm>
          <a:custGeom>
            <a:avLst/>
            <a:gdLst>
              <a:gd name="connsiteX0" fmla="*/ 0 w 2155906"/>
              <a:gd name="connsiteY0" fmla="*/ 141227 h 847344"/>
              <a:gd name="connsiteX1" fmla="*/ 141227 w 2155906"/>
              <a:gd name="connsiteY1" fmla="*/ 0 h 847344"/>
              <a:gd name="connsiteX2" fmla="*/ 2014679 w 2155906"/>
              <a:gd name="connsiteY2" fmla="*/ 0 h 847344"/>
              <a:gd name="connsiteX3" fmla="*/ 2155906 w 2155906"/>
              <a:gd name="connsiteY3" fmla="*/ 141227 h 847344"/>
              <a:gd name="connsiteX4" fmla="*/ 2155906 w 2155906"/>
              <a:gd name="connsiteY4" fmla="*/ 706117 h 847344"/>
              <a:gd name="connsiteX5" fmla="*/ 2014679 w 2155906"/>
              <a:gd name="connsiteY5" fmla="*/ 847344 h 847344"/>
              <a:gd name="connsiteX6" fmla="*/ 141227 w 2155906"/>
              <a:gd name="connsiteY6" fmla="*/ 847344 h 847344"/>
              <a:gd name="connsiteX7" fmla="*/ 0 w 2155906"/>
              <a:gd name="connsiteY7" fmla="*/ 706117 h 847344"/>
              <a:gd name="connsiteX8" fmla="*/ 0 w 2155906"/>
              <a:gd name="connsiteY8" fmla="*/ 141227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906" h="847344">
                <a:moveTo>
                  <a:pt x="0" y="141227"/>
                </a:moveTo>
                <a:cubicBezTo>
                  <a:pt x="0" y="63229"/>
                  <a:pt x="63229" y="0"/>
                  <a:pt x="141227" y="0"/>
                </a:cubicBezTo>
                <a:lnTo>
                  <a:pt x="2014679" y="0"/>
                </a:lnTo>
                <a:cubicBezTo>
                  <a:pt x="2092677" y="0"/>
                  <a:pt x="2155906" y="63229"/>
                  <a:pt x="2155906" y="141227"/>
                </a:cubicBezTo>
                <a:lnTo>
                  <a:pt x="2155906" y="706117"/>
                </a:lnTo>
                <a:cubicBezTo>
                  <a:pt x="2155906" y="784115"/>
                  <a:pt x="2092677" y="847344"/>
                  <a:pt x="2014679" y="847344"/>
                </a:cubicBezTo>
                <a:lnTo>
                  <a:pt x="141227" y="847344"/>
                </a:lnTo>
                <a:cubicBezTo>
                  <a:pt x="63229" y="847344"/>
                  <a:pt x="0" y="784115"/>
                  <a:pt x="0" y="706117"/>
                </a:cubicBezTo>
                <a:lnTo>
                  <a:pt x="0" y="14122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12700">
            <a:solidFill>
              <a:srgbClr val="003366">
                <a:alpha val="7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704" tIns="94704" rIns="112484" bIns="121374" numCol="1" spcCol="1270" anchor="t" anchorCtr="0">
            <a:noAutofit/>
          </a:bodyPr>
          <a:lstStyle/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endParaRPr lang="en-GB" sz="1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endParaRPr lang="en-GB" sz="1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GB" sz="800" b="1" i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Bimonthly</a:t>
            </a:r>
            <a:endParaRPr lang="en-GB" sz="8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GB" sz="800" b="0" i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Chair: </a:t>
            </a:r>
            <a:r>
              <a:rPr lang="en-GB" sz="800" b="0" i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Dr.</a:t>
            </a:r>
            <a:r>
              <a:rPr lang="en-GB" sz="800" b="0" i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Hackett</a:t>
            </a:r>
            <a:endParaRPr lang="en-GB" sz="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GB" sz="8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(Newcastle University</a:t>
            </a:r>
            <a:r>
              <a:rPr lang="en-GB" sz="10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31B5BD7-D51E-4DF0-2E49-DC3F3B41B6D2}"/>
              </a:ext>
            </a:extLst>
          </p:cNvPr>
          <p:cNvSpPr/>
          <p:nvPr/>
        </p:nvSpPr>
        <p:spPr>
          <a:xfrm>
            <a:off x="4875234" y="1804181"/>
            <a:ext cx="1916386" cy="335555"/>
          </a:xfrm>
          <a:custGeom>
            <a:avLst/>
            <a:gdLst>
              <a:gd name="connsiteX0" fmla="*/ 0 w 2114045"/>
              <a:gd name="connsiteY0" fmla="*/ 64319 h 385905"/>
              <a:gd name="connsiteX1" fmla="*/ 64319 w 2114045"/>
              <a:gd name="connsiteY1" fmla="*/ 0 h 385905"/>
              <a:gd name="connsiteX2" fmla="*/ 2049726 w 2114045"/>
              <a:gd name="connsiteY2" fmla="*/ 0 h 385905"/>
              <a:gd name="connsiteX3" fmla="*/ 2114045 w 2114045"/>
              <a:gd name="connsiteY3" fmla="*/ 64319 h 385905"/>
              <a:gd name="connsiteX4" fmla="*/ 2114045 w 2114045"/>
              <a:gd name="connsiteY4" fmla="*/ 321586 h 385905"/>
              <a:gd name="connsiteX5" fmla="*/ 2049726 w 2114045"/>
              <a:gd name="connsiteY5" fmla="*/ 385905 h 385905"/>
              <a:gd name="connsiteX6" fmla="*/ 64319 w 2114045"/>
              <a:gd name="connsiteY6" fmla="*/ 385905 h 385905"/>
              <a:gd name="connsiteX7" fmla="*/ 0 w 2114045"/>
              <a:gd name="connsiteY7" fmla="*/ 321586 h 385905"/>
              <a:gd name="connsiteX8" fmla="*/ 0 w 2114045"/>
              <a:gd name="connsiteY8" fmla="*/ 64319 h 38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4045" h="385905">
                <a:moveTo>
                  <a:pt x="0" y="64319"/>
                </a:moveTo>
                <a:cubicBezTo>
                  <a:pt x="0" y="28797"/>
                  <a:pt x="28797" y="0"/>
                  <a:pt x="64319" y="0"/>
                </a:cubicBezTo>
                <a:lnTo>
                  <a:pt x="2049726" y="0"/>
                </a:lnTo>
                <a:cubicBezTo>
                  <a:pt x="2085248" y="0"/>
                  <a:pt x="2114045" y="28797"/>
                  <a:pt x="2114045" y="64319"/>
                </a:cubicBezTo>
                <a:lnTo>
                  <a:pt x="2114045" y="321586"/>
                </a:lnTo>
                <a:cubicBezTo>
                  <a:pt x="2114045" y="357108"/>
                  <a:pt x="2085248" y="385905"/>
                  <a:pt x="2049726" y="385905"/>
                </a:cubicBezTo>
                <a:lnTo>
                  <a:pt x="64319" y="385905"/>
                </a:lnTo>
                <a:cubicBezTo>
                  <a:pt x="28797" y="385905"/>
                  <a:pt x="0" y="357108"/>
                  <a:pt x="0" y="321586"/>
                </a:cubicBezTo>
                <a:lnTo>
                  <a:pt x="0" y="64319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958" tIns="59478" rIns="89958" bIns="59478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800" b="0" i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Executive Management Group</a:t>
            </a:r>
            <a:endParaRPr lang="en-GB" sz="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30ED2E5-4359-9777-4DC5-3F5556B05942}"/>
              </a:ext>
            </a:extLst>
          </p:cNvPr>
          <p:cNvSpPr/>
          <p:nvPr/>
        </p:nvSpPr>
        <p:spPr>
          <a:xfrm>
            <a:off x="2216232" y="911004"/>
            <a:ext cx="2004662" cy="903961"/>
          </a:xfrm>
          <a:custGeom>
            <a:avLst/>
            <a:gdLst>
              <a:gd name="connsiteX0" fmla="*/ 0 w 2155906"/>
              <a:gd name="connsiteY0" fmla="*/ 141227 h 847344"/>
              <a:gd name="connsiteX1" fmla="*/ 141227 w 2155906"/>
              <a:gd name="connsiteY1" fmla="*/ 0 h 847344"/>
              <a:gd name="connsiteX2" fmla="*/ 2014679 w 2155906"/>
              <a:gd name="connsiteY2" fmla="*/ 0 h 847344"/>
              <a:gd name="connsiteX3" fmla="*/ 2155906 w 2155906"/>
              <a:gd name="connsiteY3" fmla="*/ 141227 h 847344"/>
              <a:gd name="connsiteX4" fmla="*/ 2155906 w 2155906"/>
              <a:gd name="connsiteY4" fmla="*/ 706117 h 847344"/>
              <a:gd name="connsiteX5" fmla="*/ 2014679 w 2155906"/>
              <a:gd name="connsiteY5" fmla="*/ 847344 h 847344"/>
              <a:gd name="connsiteX6" fmla="*/ 141227 w 2155906"/>
              <a:gd name="connsiteY6" fmla="*/ 847344 h 847344"/>
              <a:gd name="connsiteX7" fmla="*/ 0 w 2155906"/>
              <a:gd name="connsiteY7" fmla="*/ 706117 h 847344"/>
              <a:gd name="connsiteX8" fmla="*/ 0 w 2155906"/>
              <a:gd name="connsiteY8" fmla="*/ 141227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906" h="847344">
                <a:moveTo>
                  <a:pt x="0" y="141227"/>
                </a:moveTo>
                <a:cubicBezTo>
                  <a:pt x="0" y="63229"/>
                  <a:pt x="63229" y="0"/>
                  <a:pt x="141227" y="0"/>
                </a:cubicBezTo>
                <a:lnTo>
                  <a:pt x="2014679" y="0"/>
                </a:lnTo>
                <a:cubicBezTo>
                  <a:pt x="2092677" y="0"/>
                  <a:pt x="2155906" y="63229"/>
                  <a:pt x="2155906" y="141227"/>
                </a:cubicBezTo>
                <a:lnTo>
                  <a:pt x="2155906" y="706117"/>
                </a:lnTo>
                <a:cubicBezTo>
                  <a:pt x="2155906" y="784115"/>
                  <a:pt x="2092677" y="847344"/>
                  <a:pt x="2014679" y="847344"/>
                </a:cubicBezTo>
                <a:lnTo>
                  <a:pt x="141227" y="847344"/>
                </a:lnTo>
                <a:cubicBezTo>
                  <a:pt x="63229" y="847344"/>
                  <a:pt x="0" y="784115"/>
                  <a:pt x="0" y="706117"/>
                </a:cubicBezTo>
                <a:lnTo>
                  <a:pt x="0" y="14122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12700">
            <a:solidFill>
              <a:srgbClr val="002060">
                <a:alpha val="69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704" tIns="94704" rIns="112484" bIns="121374" numCol="1" spcCol="1270" anchor="t" anchorCtr="0">
            <a:noAutofit/>
          </a:bodyPr>
          <a:lstStyle/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endParaRPr lang="en-GB" sz="1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endParaRPr lang="en-GB" sz="1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GB" sz="800" b="1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Quarterly </a:t>
            </a: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GB" sz="800" b="0" i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Chair: Prof. Henderson</a:t>
            </a:r>
            <a:endParaRPr lang="en-GB" sz="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GB" sz="8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(King’s College London</a:t>
            </a:r>
            <a:r>
              <a:rPr lang="en-GB" sz="10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A62AF94-9E15-7E80-3F0D-7764E9CC78D6}"/>
              </a:ext>
            </a:extLst>
          </p:cNvPr>
          <p:cNvSpPr/>
          <p:nvPr/>
        </p:nvSpPr>
        <p:spPr>
          <a:xfrm>
            <a:off x="2260370" y="955872"/>
            <a:ext cx="1916386" cy="335555"/>
          </a:xfrm>
          <a:custGeom>
            <a:avLst/>
            <a:gdLst>
              <a:gd name="connsiteX0" fmla="*/ 0 w 2114045"/>
              <a:gd name="connsiteY0" fmla="*/ 64319 h 385905"/>
              <a:gd name="connsiteX1" fmla="*/ 64319 w 2114045"/>
              <a:gd name="connsiteY1" fmla="*/ 0 h 385905"/>
              <a:gd name="connsiteX2" fmla="*/ 2049726 w 2114045"/>
              <a:gd name="connsiteY2" fmla="*/ 0 h 385905"/>
              <a:gd name="connsiteX3" fmla="*/ 2114045 w 2114045"/>
              <a:gd name="connsiteY3" fmla="*/ 64319 h 385905"/>
              <a:gd name="connsiteX4" fmla="*/ 2114045 w 2114045"/>
              <a:gd name="connsiteY4" fmla="*/ 321586 h 385905"/>
              <a:gd name="connsiteX5" fmla="*/ 2049726 w 2114045"/>
              <a:gd name="connsiteY5" fmla="*/ 385905 h 385905"/>
              <a:gd name="connsiteX6" fmla="*/ 64319 w 2114045"/>
              <a:gd name="connsiteY6" fmla="*/ 385905 h 385905"/>
              <a:gd name="connsiteX7" fmla="*/ 0 w 2114045"/>
              <a:gd name="connsiteY7" fmla="*/ 321586 h 385905"/>
              <a:gd name="connsiteX8" fmla="*/ 0 w 2114045"/>
              <a:gd name="connsiteY8" fmla="*/ 64319 h 38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4045" h="385905">
                <a:moveTo>
                  <a:pt x="0" y="64319"/>
                </a:moveTo>
                <a:cubicBezTo>
                  <a:pt x="0" y="28797"/>
                  <a:pt x="28797" y="0"/>
                  <a:pt x="64319" y="0"/>
                </a:cubicBezTo>
                <a:lnTo>
                  <a:pt x="2049726" y="0"/>
                </a:lnTo>
                <a:cubicBezTo>
                  <a:pt x="2085248" y="0"/>
                  <a:pt x="2114045" y="28797"/>
                  <a:pt x="2114045" y="64319"/>
                </a:cubicBezTo>
                <a:lnTo>
                  <a:pt x="2114045" y="321586"/>
                </a:lnTo>
                <a:cubicBezTo>
                  <a:pt x="2114045" y="357108"/>
                  <a:pt x="2085248" y="385905"/>
                  <a:pt x="2049726" y="385905"/>
                </a:cubicBezTo>
                <a:lnTo>
                  <a:pt x="64319" y="385905"/>
                </a:lnTo>
                <a:cubicBezTo>
                  <a:pt x="28797" y="385905"/>
                  <a:pt x="0" y="357108"/>
                  <a:pt x="0" y="321586"/>
                </a:cubicBezTo>
                <a:lnTo>
                  <a:pt x="0" y="64319"/>
                </a:lnTo>
                <a:close/>
              </a:path>
            </a:pathLst>
          </a:custGeom>
          <a:solidFill>
            <a:srgbClr val="003366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958" tIns="59478" rIns="89958" bIns="59478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800" b="0" i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Advisory Board </a:t>
            </a:r>
            <a:endParaRPr lang="en-GB" sz="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B564E3E-9B6B-B0F5-3BB0-321CB3D28396}"/>
              </a:ext>
            </a:extLst>
          </p:cNvPr>
          <p:cNvSpPr/>
          <p:nvPr/>
        </p:nvSpPr>
        <p:spPr>
          <a:xfrm>
            <a:off x="2216232" y="2276973"/>
            <a:ext cx="2004662" cy="903961"/>
          </a:xfrm>
          <a:custGeom>
            <a:avLst/>
            <a:gdLst>
              <a:gd name="connsiteX0" fmla="*/ 0 w 2155906"/>
              <a:gd name="connsiteY0" fmla="*/ 141227 h 847344"/>
              <a:gd name="connsiteX1" fmla="*/ 141227 w 2155906"/>
              <a:gd name="connsiteY1" fmla="*/ 0 h 847344"/>
              <a:gd name="connsiteX2" fmla="*/ 2014679 w 2155906"/>
              <a:gd name="connsiteY2" fmla="*/ 0 h 847344"/>
              <a:gd name="connsiteX3" fmla="*/ 2155906 w 2155906"/>
              <a:gd name="connsiteY3" fmla="*/ 141227 h 847344"/>
              <a:gd name="connsiteX4" fmla="*/ 2155906 w 2155906"/>
              <a:gd name="connsiteY4" fmla="*/ 706117 h 847344"/>
              <a:gd name="connsiteX5" fmla="*/ 2014679 w 2155906"/>
              <a:gd name="connsiteY5" fmla="*/ 847344 h 847344"/>
              <a:gd name="connsiteX6" fmla="*/ 141227 w 2155906"/>
              <a:gd name="connsiteY6" fmla="*/ 847344 h 847344"/>
              <a:gd name="connsiteX7" fmla="*/ 0 w 2155906"/>
              <a:gd name="connsiteY7" fmla="*/ 706117 h 847344"/>
              <a:gd name="connsiteX8" fmla="*/ 0 w 2155906"/>
              <a:gd name="connsiteY8" fmla="*/ 141227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906" h="847344">
                <a:moveTo>
                  <a:pt x="0" y="141227"/>
                </a:moveTo>
                <a:cubicBezTo>
                  <a:pt x="0" y="63229"/>
                  <a:pt x="63229" y="0"/>
                  <a:pt x="141227" y="0"/>
                </a:cubicBezTo>
                <a:lnTo>
                  <a:pt x="2014679" y="0"/>
                </a:lnTo>
                <a:cubicBezTo>
                  <a:pt x="2092677" y="0"/>
                  <a:pt x="2155906" y="63229"/>
                  <a:pt x="2155906" y="141227"/>
                </a:cubicBezTo>
                <a:lnTo>
                  <a:pt x="2155906" y="706117"/>
                </a:lnTo>
                <a:cubicBezTo>
                  <a:pt x="2155906" y="784115"/>
                  <a:pt x="2092677" y="847344"/>
                  <a:pt x="2014679" y="847344"/>
                </a:cubicBezTo>
                <a:lnTo>
                  <a:pt x="141227" y="847344"/>
                </a:lnTo>
                <a:cubicBezTo>
                  <a:pt x="63229" y="847344"/>
                  <a:pt x="0" y="784115"/>
                  <a:pt x="0" y="706117"/>
                </a:cubicBezTo>
                <a:lnTo>
                  <a:pt x="0" y="14122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12700">
            <a:solidFill>
              <a:srgbClr val="003366">
                <a:alpha val="69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704" tIns="94704" rIns="112484" bIns="121374" numCol="1" spcCol="1270" anchor="t" anchorCtr="0">
            <a:noAutofit/>
          </a:bodyPr>
          <a:lstStyle/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endParaRPr lang="en-GB" sz="1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endParaRPr lang="en-GB" sz="1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GB" sz="800" b="1" i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Bimonthly</a:t>
            </a:r>
            <a:endParaRPr lang="en-GB" sz="8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GB" sz="800" b="0" i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Chair: </a:t>
            </a:r>
            <a:r>
              <a:rPr lang="en-GB" sz="800" b="0" i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Dr.</a:t>
            </a:r>
            <a:r>
              <a:rPr lang="en-GB" sz="800" b="0" i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Hackett</a:t>
            </a:r>
            <a:endParaRPr lang="en-GB" sz="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GB" sz="8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(Newcastle University</a:t>
            </a:r>
            <a:r>
              <a:rPr lang="en-GB" sz="10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DE1193F-C3A6-8785-1752-82D7517E730D}"/>
              </a:ext>
            </a:extLst>
          </p:cNvPr>
          <p:cNvSpPr/>
          <p:nvPr/>
        </p:nvSpPr>
        <p:spPr>
          <a:xfrm>
            <a:off x="2260370" y="2321841"/>
            <a:ext cx="1916386" cy="335555"/>
          </a:xfrm>
          <a:custGeom>
            <a:avLst/>
            <a:gdLst>
              <a:gd name="connsiteX0" fmla="*/ 0 w 2114045"/>
              <a:gd name="connsiteY0" fmla="*/ 64319 h 385905"/>
              <a:gd name="connsiteX1" fmla="*/ 64319 w 2114045"/>
              <a:gd name="connsiteY1" fmla="*/ 0 h 385905"/>
              <a:gd name="connsiteX2" fmla="*/ 2049726 w 2114045"/>
              <a:gd name="connsiteY2" fmla="*/ 0 h 385905"/>
              <a:gd name="connsiteX3" fmla="*/ 2114045 w 2114045"/>
              <a:gd name="connsiteY3" fmla="*/ 64319 h 385905"/>
              <a:gd name="connsiteX4" fmla="*/ 2114045 w 2114045"/>
              <a:gd name="connsiteY4" fmla="*/ 321586 h 385905"/>
              <a:gd name="connsiteX5" fmla="*/ 2049726 w 2114045"/>
              <a:gd name="connsiteY5" fmla="*/ 385905 h 385905"/>
              <a:gd name="connsiteX6" fmla="*/ 64319 w 2114045"/>
              <a:gd name="connsiteY6" fmla="*/ 385905 h 385905"/>
              <a:gd name="connsiteX7" fmla="*/ 0 w 2114045"/>
              <a:gd name="connsiteY7" fmla="*/ 321586 h 385905"/>
              <a:gd name="connsiteX8" fmla="*/ 0 w 2114045"/>
              <a:gd name="connsiteY8" fmla="*/ 64319 h 38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4045" h="385905">
                <a:moveTo>
                  <a:pt x="0" y="64319"/>
                </a:moveTo>
                <a:cubicBezTo>
                  <a:pt x="0" y="28797"/>
                  <a:pt x="28797" y="0"/>
                  <a:pt x="64319" y="0"/>
                </a:cubicBezTo>
                <a:lnTo>
                  <a:pt x="2049726" y="0"/>
                </a:lnTo>
                <a:cubicBezTo>
                  <a:pt x="2085248" y="0"/>
                  <a:pt x="2114045" y="28797"/>
                  <a:pt x="2114045" y="64319"/>
                </a:cubicBezTo>
                <a:lnTo>
                  <a:pt x="2114045" y="321586"/>
                </a:lnTo>
                <a:cubicBezTo>
                  <a:pt x="2114045" y="357108"/>
                  <a:pt x="2085248" y="385905"/>
                  <a:pt x="2049726" y="385905"/>
                </a:cubicBezTo>
                <a:lnTo>
                  <a:pt x="64319" y="385905"/>
                </a:lnTo>
                <a:cubicBezTo>
                  <a:pt x="28797" y="385905"/>
                  <a:pt x="0" y="357108"/>
                  <a:pt x="0" y="321586"/>
                </a:cubicBezTo>
                <a:lnTo>
                  <a:pt x="0" y="64319"/>
                </a:lnTo>
                <a:close/>
              </a:path>
            </a:pathLst>
          </a:custGeom>
          <a:solidFill>
            <a:srgbClr val="003366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958" tIns="59478" rIns="89958" bIns="59478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800" b="0" i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 Leads</a:t>
            </a:r>
            <a:endParaRPr lang="en-GB" sz="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5B6F245-1CB0-CDC6-A1AC-36E1E4326CE8}"/>
              </a:ext>
            </a:extLst>
          </p:cNvPr>
          <p:cNvSpPr/>
          <p:nvPr/>
        </p:nvSpPr>
        <p:spPr>
          <a:xfrm>
            <a:off x="2260370" y="3857120"/>
            <a:ext cx="2004662" cy="903961"/>
          </a:xfrm>
          <a:custGeom>
            <a:avLst/>
            <a:gdLst>
              <a:gd name="connsiteX0" fmla="*/ 0 w 2155906"/>
              <a:gd name="connsiteY0" fmla="*/ 141227 h 847344"/>
              <a:gd name="connsiteX1" fmla="*/ 141227 w 2155906"/>
              <a:gd name="connsiteY1" fmla="*/ 0 h 847344"/>
              <a:gd name="connsiteX2" fmla="*/ 2014679 w 2155906"/>
              <a:gd name="connsiteY2" fmla="*/ 0 h 847344"/>
              <a:gd name="connsiteX3" fmla="*/ 2155906 w 2155906"/>
              <a:gd name="connsiteY3" fmla="*/ 141227 h 847344"/>
              <a:gd name="connsiteX4" fmla="*/ 2155906 w 2155906"/>
              <a:gd name="connsiteY4" fmla="*/ 706117 h 847344"/>
              <a:gd name="connsiteX5" fmla="*/ 2014679 w 2155906"/>
              <a:gd name="connsiteY5" fmla="*/ 847344 h 847344"/>
              <a:gd name="connsiteX6" fmla="*/ 141227 w 2155906"/>
              <a:gd name="connsiteY6" fmla="*/ 847344 h 847344"/>
              <a:gd name="connsiteX7" fmla="*/ 0 w 2155906"/>
              <a:gd name="connsiteY7" fmla="*/ 706117 h 847344"/>
              <a:gd name="connsiteX8" fmla="*/ 0 w 2155906"/>
              <a:gd name="connsiteY8" fmla="*/ 141227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906" h="847344">
                <a:moveTo>
                  <a:pt x="0" y="141227"/>
                </a:moveTo>
                <a:cubicBezTo>
                  <a:pt x="0" y="63229"/>
                  <a:pt x="63229" y="0"/>
                  <a:pt x="141227" y="0"/>
                </a:cubicBezTo>
                <a:lnTo>
                  <a:pt x="2014679" y="0"/>
                </a:lnTo>
                <a:cubicBezTo>
                  <a:pt x="2092677" y="0"/>
                  <a:pt x="2155906" y="63229"/>
                  <a:pt x="2155906" y="141227"/>
                </a:cubicBezTo>
                <a:lnTo>
                  <a:pt x="2155906" y="706117"/>
                </a:lnTo>
                <a:cubicBezTo>
                  <a:pt x="2155906" y="784115"/>
                  <a:pt x="2092677" y="847344"/>
                  <a:pt x="2014679" y="847344"/>
                </a:cubicBezTo>
                <a:lnTo>
                  <a:pt x="141227" y="847344"/>
                </a:lnTo>
                <a:cubicBezTo>
                  <a:pt x="63229" y="847344"/>
                  <a:pt x="0" y="784115"/>
                  <a:pt x="0" y="706117"/>
                </a:cubicBezTo>
                <a:lnTo>
                  <a:pt x="0" y="14122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12700">
            <a:solidFill>
              <a:srgbClr val="003366">
                <a:alpha val="69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704" tIns="94704" rIns="112484" bIns="121374" numCol="1" spcCol="1270" anchor="t" anchorCtr="0">
            <a:noAutofit/>
          </a:bodyPr>
          <a:lstStyle/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endParaRPr lang="en-GB" sz="1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endParaRPr lang="en-GB" sz="1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Improving access to MH services for minority ethnic communities</a:t>
            </a:r>
            <a:endParaRPr lang="en-GB" sz="8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GB" sz="8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Lead: Cath Prescott</a:t>
            </a:r>
            <a:endParaRPr lang="en-GB" sz="10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457DDB0-69D9-0B74-F13D-733187D1B4ED}"/>
              </a:ext>
            </a:extLst>
          </p:cNvPr>
          <p:cNvSpPr/>
          <p:nvPr/>
        </p:nvSpPr>
        <p:spPr>
          <a:xfrm>
            <a:off x="2304508" y="3901988"/>
            <a:ext cx="1916386" cy="335555"/>
          </a:xfrm>
          <a:custGeom>
            <a:avLst/>
            <a:gdLst>
              <a:gd name="connsiteX0" fmla="*/ 0 w 2114045"/>
              <a:gd name="connsiteY0" fmla="*/ 64319 h 385905"/>
              <a:gd name="connsiteX1" fmla="*/ 64319 w 2114045"/>
              <a:gd name="connsiteY1" fmla="*/ 0 h 385905"/>
              <a:gd name="connsiteX2" fmla="*/ 2049726 w 2114045"/>
              <a:gd name="connsiteY2" fmla="*/ 0 h 385905"/>
              <a:gd name="connsiteX3" fmla="*/ 2114045 w 2114045"/>
              <a:gd name="connsiteY3" fmla="*/ 64319 h 385905"/>
              <a:gd name="connsiteX4" fmla="*/ 2114045 w 2114045"/>
              <a:gd name="connsiteY4" fmla="*/ 321586 h 385905"/>
              <a:gd name="connsiteX5" fmla="*/ 2049726 w 2114045"/>
              <a:gd name="connsiteY5" fmla="*/ 385905 h 385905"/>
              <a:gd name="connsiteX6" fmla="*/ 64319 w 2114045"/>
              <a:gd name="connsiteY6" fmla="*/ 385905 h 385905"/>
              <a:gd name="connsiteX7" fmla="*/ 0 w 2114045"/>
              <a:gd name="connsiteY7" fmla="*/ 321586 h 385905"/>
              <a:gd name="connsiteX8" fmla="*/ 0 w 2114045"/>
              <a:gd name="connsiteY8" fmla="*/ 64319 h 38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4045" h="385905">
                <a:moveTo>
                  <a:pt x="0" y="64319"/>
                </a:moveTo>
                <a:cubicBezTo>
                  <a:pt x="0" y="28797"/>
                  <a:pt x="28797" y="0"/>
                  <a:pt x="64319" y="0"/>
                </a:cubicBezTo>
                <a:lnTo>
                  <a:pt x="2049726" y="0"/>
                </a:lnTo>
                <a:cubicBezTo>
                  <a:pt x="2085248" y="0"/>
                  <a:pt x="2114045" y="28797"/>
                  <a:pt x="2114045" y="64319"/>
                </a:cubicBezTo>
                <a:lnTo>
                  <a:pt x="2114045" y="321586"/>
                </a:lnTo>
                <a:cubicBezTo>
                  <a:pt x="2114045" y="357108"/>
                  <a:pt x="2085248" y="385905"/>
                  <a:pt x="2049726" y="385905"/>
                </a:cubicBezTo>
                <a:lnTo>
                  <a:pt x="64319" y="385905"/>
                </a:lnTo>
                <a:cubicBezTo>
                  <a:pt x="28797" y="385905"/>
                  <a:pt x="0" y="357108"/>
                  <a:pt x="0" y="321586"/>
                </a:cubicBezTo>
                <a:lnTo>
                  <a:pt x="0" y="64319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958" tIns="59478" rIns="89958" bIns="59478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800" b="0" i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 1 </a:t>
            </a:r>
            <a:endParaRPr lang="en-GB" sz="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C8F30D0C-803E-DA9C-564B-4777D11129B0}"/>
              </a:ext>
            </a:extLst>
          </p:cNvPr>
          <p:cNvSpPr/>
          <p:nvPr/>
        </p:nvSpPr>
        <p:spPr>
          <a:xfrm>
            <a:off x="4786958" y="3832874"/>
            <a:ext cx="2004662" cy="928207"/>
          </a:xfrm>
          <a:custGeom>
            <a:avLst/>
            <a:gdLst>
              <a:gd name="connsiteX0" fmla="*/ 0 w 2155906"/>
              <a:gd name="connsiteY0" fmla="*/ 141227 h 847344"/>
              <a:gd name="connsiteX1" fmla="*/ 141227 w 2155906"/>
              <a:gd name="connsiteY1" fmla="*/ 0 h 847344"/>
              <a:gd name="connsiteX2" fmla="*/ 2014679 w 2155906"/>
              <a:gd name="connsiteY2" fmla="*/ 0 h 847344"/>
              <a:gd name="connsiteX3" fmla="*/ 2155906 w 2155906"/>
              <a:gd name="connsiteY3" fmla="*/ 141227 h 847344"/>
              <a:gd name="connsiteX4" fmla="*/ 2155906 w 2155906"/>
              <a:gd name="connsiteY4" fmla="*/ 706117 h 847344"/>
              <a:gd name="connsiteX5" fmla="*/ 2014679 w 2155906"/>
              <a:gd name="connsiteY5" fmla="*/ 847344 h 847344"/>
              <a:gd name="connsiteX6" fmla="*/ 141227 w 2155906"/>
              <a:gd name="connsiteY6" fmla="*/ 847344 h 847344"/>
              <a:gd name="connsiteX7" fmla="*/ 0 w 2155906"/>
              <a:gd name="connsiteY7" fmla="*/ 706117 h 847344"/>
              <a:gd name="connsiteX8" fmla="*/ 0 w 2155906"/>
              <a:gd name="connsiteY8" fmla="*/ 141227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906" h="847344">
                <a:moveTo>
                  <a:pt x="0" y="141227"/>
                </a:moveTo>
                <a:cubicBezTo>
                  <a:pt x="0" y="63229"/>
                  <a:pt x="63229" y="0"/>
                  <a:pt x="141227" y="0"/>
                </a:cubicBezTo>
                <a:lnTo>
                  <a:pt x="2014679" y="0"/>
                </a:lnTo>
                <a:cubicBezTo>
                  <a:pt x="2092677" y="0"/>
                  <a:pt x="2155906" y="63229"/>
                  <a:pt x="2155906" y="141227"/>
                </a:cubicBezTo>
                <a:lnTo>
                  <a:pt x="2155906" y="706117"/>
                </a:lnTo>
                <a:cubicBezTo>
                  <a:pt x="2155906" y="784115"/>
                  <a:pt x="2092677" y="847344"/>
                  <a:pt x="2014679" y="847344"/>
                </a:cubicBezTo>
                <a:lnTo>
                  <a:pt x="141227" y="847344"/>
                </a:lnTo>
                <a:cubicBezTo>
                  <a:pt x="63229" y="847344"/>
                  <a:pt x="0" y="784115"/>
                  <a:pt x="0" y="706117"/>
                </a:cubicBezTo>
                <a:lnTo>
                  <a:pt x="0" y="14122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12700">
            <a:solidFill>
              <a:srgbClr val="003366">
                <a:alpha val="69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704" tIns="94704" rIns="112484" bIns="121374" numCol="1" spcCol="1270" anchor="t" anchorCtr="0">
            <a:noAutofit/>
          </a:bodyPr>
          <a:lstStyle/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endParaRPr lang="en-GB" sz="1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endParaRPr lang="en-GB" sz="1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800" b="1" i="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Children and young people’s mental health - parent-led CBT</a:t>
            </a: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GB" sz="8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Leads: </a:t>
            </a:r>
            <a:r>
              <a:rPr lang="en-GB" sz="80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Dr.</a:t>
            </a:r>
            <a:r>
              <a:rPr lang="en-GB" sz="8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Berzins &amp; </a:t>
            </a:r>
            <a:r>
              <a:rPr lang="en-GB" sz="80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Dr.</a:t>
            </a:r>
            <a:r>
              <a:rPr lang="en-GB" sz="8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800" kern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Teague</a:t>
            </a:r>
            <a:endParaRPr lang="en-GB" sz="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8D2C301-1837-3578-E4DD-325D6F18D15E}"/>
              </a:ext>
            </a:extLst>
          </p:cNvPr>
          <p:cNvSpPr/>
          <p:nvPr/>
        </p:nvSpPr>
        <p:spPr>
          <a:xfrm>
            <a:off x="4831096" y="3877742"/>
            <a:ext cx="1916386" cy="335555"/>
          </a:xfrm>
          <a:custGeom>
            <a:avLst/>
            <a:gdLst>
              <a:gd name="connsiteX0" fmla="*/ 0 w 2114045"/>
              <a:gd name="connsiteY0" fmla="*/ 64319 h 385905"/>
              <a:gd name="connsiteX1" fmla="*/ 64319 w 2114045"/>
              <a:gd name="connsiteY1" fmla="*/ 0 h 385905"/>
              <a:gd name="connsiteX2" fmla="*/ 2049726 w 2114045"/>
              <a:gd name="connsiteY2" fmla="*/ 0 h 385905"/>
              <a:gd name="connsiteX3" fmla="*/ 2114045 w 2114045"/>
              <a:gd name="connsiteY3" fmla="*/ 64319 h 385905"/>
              <a:gd name="connsiteX4" fmla="*/ 2114045 w 2114045"/>
              <a:gd name="connsiteY4" fmla="*/ 321586 h 385905"/>
              <a:gd name="connsiteX5" fmla="*/ 2049726 w 2114045"/>
              <a:gd name="connsiteY5" fmla="*/ 385905 h 385905"/>
              <a:gd name="connsiteX6" fmla="*/ 64319 w 2114045"/>
              <a:gd name="connsiteY6" fmla="*/ 385905 h 385905"/>
              <a:gd name="connsiteX7" fmla="*/ 0 w 2114045"/>
              <a:gd name="connsiteY7" fmla="*/ 321586 h 385905"/>
              <a:gd name="connsiteX8" fmla="*/ 0 w 2114045"/>
              <a:gd name="connsiteY8" fmla="*/ 64319 h 38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4045" h="385905">
                <a:moveTo>
                  <a:pt x="0" y="64319"/>
                </a:moveTo>
                <a:cubicBezTo>
                  <a:pt x="0" y="28797"/>
                  <a:pt x="28797" y="0"/>
                  <a:pt x="64319" y="0"/>
                </a:cubicBezTo>
                <a:lnTo>
                  <a:pt x="2049726" y="0"/>
                </a:lnTo>
                <a:cubicBezTo>
                  <a:pt x="2085248" y="0"/>
                  <a:pt x="2114045" y="28797"/>
                  <a:pt x="2114045" y="64319"/>
                </a:cubicBezTo>
                <a:lnTo>
                  <a:pt x="2114045" y="321586"/>
                </a:lnTo>
                <a:cubicBezTo>
                  <a:pt x="2114045" y="357108"/>
                  <a:pt x="2085248" y="385905"/>
                  <a:pt x="2049726" y="385905"/>
                </a:cubicBezTo>
                <a:lnTo>
                  <a:pt x="64319" y="385905"/>
                </a:lnTo>
                <a:cubicBezTo>
                  <a:pt x="28797" y="385905"/>
                  <a:pt x="0" y="357108"/>
                  <a:pt x="0" y="321586"/>
                </a:cubicBezTo>
                <a:lnTo>
                  <a:pt x="0" y="64319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958" tIns="59478" rIns="89958" bIns="59478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800" b="0" i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 2 </a:t>
            </a:r>
            <a:endParaRPr lang="en-GB" sz="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AF11D21-55AC-A297-4F15-B996253923A3}"/>
              </a:ext>
            </a:extLst>
          </p:cNvPr>
          <p:cNvSpPr/>
          <p:nvPr/>
        </p:nvSpPr>
        <p:spPr>
          <a:xfrm>
            <a:off x="7357684" y="1729221"/>
            <a:ext cx="2004662" cy="903961"/>
          </a:xfrm>
          <a:custGeom>
            <a:avLst/>
            <a:gdLst>
              <a:gd name="connsiteX0" fmla="*/ 0 w 2155906"/>
              <a:gd name="connsiteY0" fmla="*/ 141227 h 847344"/>
              <a:gd name="connsiteX1" fmla="*/ 141227 w 2155906"/>
              <a:gd name="connsiteY1" fmla="*/ 0 h 847344"/>
              <a:gd name="connsiteX2" fmla="*/ 2014679 w 2155906"/>
              <a:gd name="connsiteY2" fmla="*/ 0 h 847344"/>
              <a:gd name="connsiteX3" fmla="*/ 2155906 w 2155906"/>
              <a:gd name="connsiteY3" fmla="*/ 141227 h 847344"/>
              <a:gd name="connsiteX4" fmla="*/ 2155906 w 2155906"/>
              <a:gd name="connsiteY4" fmla="*/ 706117 h 847344"/>
              <a:gd name="connsiteX5" fmla="*/ 2014679 w 2155906"/>
              <a:gd name="connsiteY5" fmla="*/ 847344 h 847344"/>
              <a:gd name="connsiteX6" fmla="*/ 141227 w 2155906"/>
              <a:gd name="connsiteY6" fmla="*/ 847344 h 847344"/>
              <a:gd name="connsiteX7" fmla="*/ 0 w 2155906"/>
              <a:gd name="connsiteY7" fmla="*/ 706117 h 847344"/>
              <a:gd name="connsiteX8" fmla="*/ 0 w 2155906"/>
              <a:gd name="connsiteY8" fmla="*/ 141227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906" h="847344">
                <a:moveTo>
                  <a:pt x="0" y="141227"/>
                </a:moveTo>
                <a:cubicBezTo>
                  <a:pt x="0" y="63229"/>
                  <a:pt x="63229" y="0"/>
                  <a:pt x="141227" y="0"/>
                </a:cubicBezTo>
                <a:lnTo>
                  <a:pt x="2014679" y="0"/>
                </a:lnTo>
                <a:cubicBezTo>
                  <a:pt x="2092677" y="0"/>
                  <a:pt x="2155906" y="63229"/>
                  <a:pt x="2155906" y="141227"/>
                </a:cubicBezTo>
                <a:lnTo>
                  <a:pt x="2155906" y="706117"/>
                </a:lnTo>
                <a:cubicBezTo>
                  <a:pt x="2155906" y="784115"/>
                  <a:pt x="2092677" y="847344"/>
                  <a:pt x="2014679" y="847344"/>
                </a:cubicBezTo>
                <a:lnTo>
                  <a:pt x="141227" y="847344"/>
                </a:lnTo>
                <a:cubicBezTo>
                  <a:pt x="63229" y="847344"/>
                  <a:pt x="0" y="784115"/>
                  <a:pt x="0" y="706117"/>
                </a:cubicBezTo>
                <a:lnTo>
                  <a:pt x="0" y="14122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12700">
            <a:solidFill>
              <a:srgbClr val="003366">
                <a:alpha val="69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704" tIns="94704" rIns="112484" bIns="121374" numCol="1" spcCol="1270" anchor="t" anchorCtr="0">
            <a:noAutofit/>
          </a:bodyPr>
          <a:lstStyle/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endParaRPr lang="en-GB" sz="1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endParaRPr lang="en-GB" sz="1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GB" sz="800" b="1" i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Monthly </a:t>
            </a:r>
            <a:endParaRPr lang="en-GB" sz="8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GB" sz="800" b="0" i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Chair: </a:t>
            </a:r>
            <a:r>
              <a:rPr lang="en-GB" sz="800" b="0" i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Dr.</a:t>
            </a:r>
            <a:r>
              <a:rPr lang="en-GB" sz="800" b="0" i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Hackett</a:t>
            </a:r>
            <a:endParaRPr lang="en-GB" sz="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GB" sz="8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(Newcastle University</a:t>
            </a:r>
            <a:r>
              <a:rPr lang="en-GB" sz="10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1C8F186C-36B8-8CB4-5CEB-30A8D9CE2562}"/>
              </a:ext>
            </a:extLst>
          </p:cNvPr>
          <p:cNvSpPr/>
          <p:nvPr/>
        </p:nvSpPr>
        <p:spPr>
          <a:xfrm>
            <a:off x="7401822" y="1774089"/>
            <a:ext cx="1916386" cy="335555"/>
          </a:xfrm>
          <a:custGeom>
            <a:avLst/>
            <a:gdLst>
              <a:gd name="connsiteX0" fmla="*/ 0 w 2114045"/>
              <a:gd name="connsiteY0" fmla="*/ 64319 h 385905"/>
              <a:gd name="connsiteX1" fmla="*/ 64319 w 2114045"/>
              <a:gd name="connsiteY1" fmla="*/ 0 h 385905"/>
              <a:gd name="connsiteX2" fmla="*/ 2049726 w 2114045"/>
              <a:gd name="connsiteY2" fmla="*/ 0 h 385905"/>
              <a:gd name="connsiteX3" fmla="*/ 2114045 w 2114045"/>
              <a:gd name="connsiteY3" fmla="*/ 64319 h 385905"/>
              <a:gd name="connsiteX4" fmla="*/ 2114045 w 2114045"/>
              <a:gd name="connsiteY4" fmla="*/ 321586 h 385905"/>
              <a:gd name="connsiteX5" fmla="*/ 2049726 w 2114045"/>
              <a:gd name="connsiteY5" fmla="*/ 385905 h 385905"/>
              <a:gd name="connsiteX6" fmla="*/ 64319 w 2114045"/>
              <a:gd name="connsiteY6" fmla="*/ 385905 h 385905"/>
              <a:gd name="connsiteX7" fmla="*/ 0 w 2114045"/>
              <a:gd name="connsiteY7" fmla="*/ 321586 h 385905"/>
              <a:gd name="connsiteX8" fmla="*/ 0 w 2114045"/>
              <a:gd name="connsiteY8" fmla="*/ 64319 h 38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4045" h="385905">
                <a:moveTo>
                  <a:pt x="0" y="64319"/>
                </a:moveTo>
                <a:cubicBezTo>
                  <a:pt x="0" y="28797"/>
                  <a:pt x="28797" y="0"/>
                  <a:pt x="64319" y="0"/>
                </a:cubicBezTo>
                <a:lnTo>
                  <a:pt x="2049726" y="0"/>
                </a:lnTo>
                <a:cubicBezTo>
                  <a:pt x="2085248" y="0"/>
                  <a:pt x="2114045" y="28797"/>
                  <a:pt x="2114045" y="64319"/>
                </a:cubicBezTo>
                <a:lnTo>
                  <a:pt x="2114045" y="321586"/>
                </a:lnTo>
                <a:cubicBezTo>
                  <a:pt x="2114045" y="357108"/>
                  <a:pt x="2085248" y="385905"/>
                  <a:pt x="2049726" y="385905"/>
                </a:cubicBezTo>
                <a:lnTo>
                  <a:pt x="64319" y="385905"/>
                </a:lnTo>
                <a:cubicBezTo>
                  <a:pt x="28797" y="385905"/>
                  <a:pt x="0" y="357108"/>
                  <a:pt x="0" y="321586"/>
                </a:cubicBezTo>
                <a:lnTo>
                  <a:pt x="0" y="64319"/>
                </a:lnTo>
                <a:close/>
              </a:path>
            </a:pathLst>
          </a:custGeom>
          <a:solidFill>
            <a:srgbClr val="003366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958" tIns="59478" rIns="89958" bIns="59478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800" b="0" i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MHIN Coordination</a:t>
            </a:r>
            <a:endParaRPr lang="en-GB" sz="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3580775-974D-5207-477D-A1C94D33FA70}"/>
              </a:ext>
            </a:extLst>
          </p:cNvPr>
          <p:cNvSpPr/>
          <p:nvPr/>
        </p:nvSpPr>
        <p:spPr>
          <a:xfrm>
            <a:off x="7357684" y="3821475"/>
            <a:ext cx="2004662" cy="973075"/>
          </a:xfrm>
          <a:custGeom>
            <a:avLst/>
            <a:gdLst>
              <a:gd name="connsiteX0" fmla="*/ 0 w 2155906"/>
              <a:gd name="connsiteY0" fmla="*/ 141227 h 847344"/>
              <a:gd name="connsiteX1" fmla="*/ 141227 w 2155906"/>
              <a:gd name="connsiteY1" fmla="*/ 0 h 847344"/>
              <a:gd name="connsiteX2" fmla="*/ 2014679 w 2155906"/>
              <a:gd name="connsiteY2" fmla="*/ 0 h 847344"/>
              <a:gd name="connsiteX3" fmla="*/ 2155906 w 2155906"/>
              <a:gd name="connsiteY3" fmla="*/ 141227 h 847344"/>
              <a:gd name="connsiteX4" fmla="*/ 2155906 w 2155906"/>
              <a:gd name="connsiteY4" fmla="*/ 706117 h 847344"/>
              <a:gd name="connsiteX5" fmla="*/ 2014679 w 2155906"/>
              <a:gd name="connsiteY5" fmla="*/ 847344 h 847344"/>
              <a:gd name="connsiteX6" fmla="*/ 141227 w 2155906"/>
              <a:gd name="connsiteY6" fmla="*/ 847344 h 847344"/>
              <a:gd name="connsiteX7" fmla="*/ 0 w 2155906"/>
              <a:gd name="connsiteY7" fmla="*/ 706117 h 847344"/>
              <a:gd name="connsiteX8" fmla="*/ 0 w 2155906"/>
              <a:gd name="connsiteY8" fmla="*/ 141227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906" h="847344">
                <a:moveTo>
                  <a:pt x="0" y="141227"/>
                </a:moveTo>
                <a:cubicBezTo>
                  <a:pt x="0" y="63229"/>
                  <a:pt x="63229" y="0"/>
                  <a:pt x="141227" y="0"/>
                </a:cubicBezTo>
                <a:lnTo>
                  <a:pt x="2014679" y="0"/>
                </a:lnTo>
                <a:cubicBezTo>
                  <a:pt x="2092677" y="0"/>
                  <a:pt x="2155906" y="63229"/>
                  <a:pt x="2155906" y="141227"/>
                </a:cubicBezTo>
                <a:lnTo>
                  <a:pt x="2155906" y="706117"/>
                </a:lnTo>
                <a:cubicBezTo>
                  <a:pt x="2155906" y="784115"/>
                  <a:pt x="2092677" y="847344"/>
                  <a:pt x="2014679" y="847344"/>
                </a:cubicBezTo>
                <a:lnTo>
                  <a:pt x="141227" y="847344"/>
                </a:lnTo>
                <a:cubicBezTo>
                  <a:pt x="63229" y="847344"/>
                  <a:pt x="0" y="784115"/>
                  <a:pt x="0" y="706117"/>
                </a:cubicBezTo>
                <a:lnTo>
                  <a:pt x="0" y="14122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12700">
            <a:solidFill>
              <a:srgbClr val="003366">
                <a:alpha val="69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704" tIns="94704" rIns="112484" bIns="121374" numCol="1" spcCol="1270" anchor="t" anchorCtr="0">
            <a:noAutofit/>
          </a:bodyPr>
          <a:lstStyle/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endParaRPr lang="en-GB" sz="1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endParaRPr lang="en-GB" sz="1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Integrated protocols for substance use, mental and physical health problem</a:t>
            </a:r>
            <a:endParaRPr lang="en-GB" sz="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GB" sz="8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Leads: Prof. O’Donnell &amp;                             Prof.  Drummond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6C5EC58-9E25-DB94-65E2-7922A028524E}"/>
              </a:ext>
            </a:extLst>
          </p:cNvPr>
          <p:cNvSpPr/>
          <p:nvPr/>
        </p:nvSpPr>
        <p:spPr>
          <a:xfrm>
            <a:off x="7401822" y="3880259"/>
            <a:ext cx="1916386" cy="335555"/>
          </a:xfrm>
          <a:custGeom>
            <a:avLst/>
            <a:gdLst>
              <a:gd name="connsiteX0" fmla="*/ 0 w 2114045"/>
              <a:gd name="connsiteY0" fmla="*/ 64319 h 385905"/>
              <a:gd name="connsiteX1" fmla="*/ 64319 w 2114045"/>
              <a:gd name="connsiteY1" fmla="*/ 0 h 385905"/>
              <a:gd name="connsiteX2" fmla="*/ 2049726 w 2114045"/>
              <a:gd name="connsiteY2" fmla="*/ 0 h 385905"/>
              <a:gd name="connsiteX3" fmla="*/ 2114045 w 2114045"/>
              <a:gd name="connsiteY3" fmla="*/ 64319 h 385905"/>
              <a:gd name="connsiteX4" fmla="*/ 2114045 w 2114045"/>
              <a:gd name="connsiteY4" fmla="*/ 321586 h 385905"/>
              <a:gd name="connsiteX5" fmla="*/ 2049726 w 2114045"/>
              <a:gd name="connsiteY5" fmla="*/ 385905 h 385905"/>
              <a:gd name="connsiteX6" fmla="*/ 64319 w 2114045"/>
              <a:gd name="connsiteY6" fmla="*/ 385905 h 385905"/>
              <a:gd name="connsiteX7" fmla="*/ 0 w 2114045"/>
              <a:gd name="connsiteY7" fmla="*/ 321586 h 385905"/>
              <a:gd name="connsiteX8" fmla="*/ 0 w 2114045"/>
              <a:gd name="connsiteY8" fmla="*/ 64319 h 38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4045" h="385905">
                <a:moveTo>
                  <a:pt x="0" y="64319"/>
                </a:moveTo>
                <a:cubicBezTo>
                  <a:pt x="0" y="28797"/>
                  <a:pt x="28797" y="0"/>
                  <a:pt x="64319" y="0"/>
                </a:cubicBezTo>
                <a:lnTo>
                  <a:pt x="2049726" y="0"/>
                </a:lnTo>
                <a:cubicBezTo>
                  <a:pt x="2085248" y="0"/>
                  <a:pt x="2114045" y="28797"/>
                  <a:pt x="2114045" y="64319"/>
                </a:cubicBezTo>
                <a:lnTo>
                  <a:pt x="2114045" y="321586"/>
                </a:lnTo>
                <a:cubicBezTo>
                  <a:pt x="2114045" y="357108"/>
                  <a:pt x="2085248" y="385905"/>
                  <a:pt x="2049726" y="385905"/>
                </a:cubicBezTo>
                <a:lnTo>
                  <a:pt x="64319" y="385905"/>
                </a:lnTo>
                <a:cubicBezTo>
                  <a:pt x="28797" y="385905"/>
                  <a:pt x="0" y="357108"/>
                  <a:pt x="0" y="321586"/>
                </a:cubicBezTo>
                <a:lnTo>
                  <a:pt x="0" y="64319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958" tIns="59478" rIns="89958" bIns="59478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800" b="0" i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 3 </a:t>
            </a:r>
            <a:endParaRPr lang="en-GB" sz="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61C26D4-4335-5379-40EE-154CD78F8E00}"/>
              </a:ext>
            </a:extLst>
          </p:cNvPr>
          <p:cNvSpPr/>
          <p:nvPr/>
        </p:nvSpPr>
        <p:spPr>
          <a:xfrm>
            <a:off x="9318208" y="627704"/>
            <a:ext cx="1599493" cy="903961"/>
          </a:xfrm>
          <a:custGeom>
            <a:avLst/>
            <a:gdLst>
              <a:gd name="connsiteX0" fmla="*/ 0 w 2155906"/>
              <a:gd name="connsiteY0" fmla="*/ 141227 h 847344"/>
              <a:gd name="connsiteX1" fmla="*/ 141227 w 2155906"/>
              <a:gd name="connsiteY1" fmla="*/ 0 h 847344"/>
              <a:gd name="connsiteX2" fmla="*/ 2014679 w 2155906"/>
              <a:gd name="connsiteY2" fmla="*/ 0 h 847344"/>
              <a:gd name="connsiteX3" fmla="*/ 2155906 w 2155906"/>
              <a:gd name="connsiteY3" fmla="*/ 141227 h 847344"/>
              <a:gd name="connsiteX4" fmla="*/ 2155906 w 2155906"/>
              <a:gd name="connsiteY4" fmla="*/ 706117 h 847344"/>
              <a:gd name="connsiteX5" fmla="*/ 2014679 w 2155906"/>
              <a:gd name="connsiteY5" fmla="*/ 847344 h 847344"/>
              <a:gd name="connsiteX6" fmla="*/ 141227 w 2155906"/>
              <a:gd name="connsiteY6" fmla="*/ 847344 h 847344"/>
              <a:gd name="connsiteX7" fmla="*/ 0 w 2155906"/>
              <a:gd name="connsiteY7" fmla="*/ 706117 h 847344"/>
              <a:gd name="connsiteX8" fmla="*/ 0 w 2155906"/>
              <a:gd name="connsiteY8" fmla="*/ 141227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906" h="847344">
                <a:moveTo>
                  <a:pt x="0" y="141227"/>
                </a:moveTo>
                <a:cubicBezTo>
                  <a:pt x="0" y="63229"/>
                  <a:pt x="63229" y="0"/>
                  <a:pt x="141227" y="0"/>
                </a:cubicBezTo>
                <a:lnTo>
                  <a:pt x="2014679" y="0"/>
                </a:lnTo>
                <a:cubicBezTo>
                  <a:pt x="2092677" y="0"/>
                  <a:pt x="2155906" y="63229"/>
                  <a:pt x="2155906" y="141227"/>
                </a:cubicBezTo>
                <a:lnTo>
                  <a:pt x="2155906" y="706117"/>
                </a:lnTo>
                <a:cubicBezTo>
                  <a:pt x="2155906" y="784115"/>
                  <a:pt x="2092677" y="847344"/>
                  <a:pt x="2014679" y="847344"/>
                </a:cubicBezTo>
                <a:lnTo>
                  <a:pt x="141227" y="847344"/>
                </a:lnTo>
                <a:cubicBezTo>
                  <a:pt x="63229" y="847344"/>
                  <a:pt x="0" y="784115"/>
                  <a:pt x="0" y="706117"/>
                </a:cubicBezTo>
                <a:lnTo>
                  <a:pt x="0" y="14122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12700">
            <a:solidFill>
              <a:srgbClr val="003366">
                <a:alpha val="69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704" tIns="94704" rIns="112484" bIns="121374" numCol="1" spcCol="1270" anchor="t" anchorCtr="0">
            <a:noAutofit/>
          </a:bodyPr>
          <a:lstStyle/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endParaRPr lang="en-GB" sz="1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endParaRPr lang="en-GB" sz="1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GB" sz="800" b="0" i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Chair: </a:t>
            </a:r>
            <a:r>
              <a:rPr lang="en-GB" sz="800" b="0" i="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Dr.</a:t>
            </a:r>
            <a:r>
              <a:rPr lang="en-GB" sz="800" b="0" i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8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Kristy Sanderson</a:t>
            </a: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GB" sz="8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(ARC </a:t>
            </a:r>
            <a:r>
              <a:rPr lang="en-GB" sz="800" kern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EoE</a:t>
            </a:r>
            <a:r>
              <a:rPr lang="en-GB" sz="10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A248421-2F81-B8B5-748B-09C6E3DF3EB8}"/>
              </a:ext>
            </a:extLst>
          </p:cNvPr>
          <p:cNvSpPr/>
          <p:nvPr/>
        </p:nvSpPr>
        <p:spPr>
          <a:xfrm>
            <a:off x="9374074" y="672572"/>
            <a:ext cx="1509944" cy="309205"/>
          </a:xfrm>
          <a:custGeom>
            <a:avLst/>
            <a:gdLst>
              <a:gd name="connsiteX0" fmla="*/ 0 w 2114045"/>
              <a:gd name="connsiteY0" fmla="*/ 64319 h 385905"/>
              <a:gd name="connsiteX1" fmla="*/ 64319 w 2114045"/>
              <a:gd name="connsiteY1" fmla="*/ 0 h 385905"/>
              <a:gd name="connsiteX2" fmla="*/ 2049726 w 2114045"/>
              <a:gd name="connsiteY2" fmla="*/ 0 h 385905"/>
              <a:gd name="connsiteX3" fmla="*/ 2114045 w 2114045"/>
              <a:gd name="connsiteY3" fmla="*/ 64319 h 385905"/>
              <a:gd name="connsiteX4" fmla="*/ 2114045 w 2114045"/>
              <a:gd name="connsiteY4" fmla="*/ 321586 h 385905"/>
              <a:gd name="connsiteX5" fmla="*/ 2049726 w 2114045"/>
              <a:gd name="connsiteY5" fmla="*/ 385905 h 385905"/>
              <a:gd name="connsiteX6" fmla="*/ 64319 w 2114045"/>
              <a:gd name="connsiteY6" fmla="*/ 385905 h 385905"/>
              <a:gd name="connsiteX7" fmla="*/ 0 w 2114045"/>
              <a:gd name="connsiteY7" fmla="*/ 321586 h 385905"/>
              <a:gd name="connsiteX8" fmla="*/ 0 w 2114045"/>
              <a:gd name="connsiteY8" fmla="*/ 64319 h 38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4045" h="385905">
                <a:moveTo>
                  <a:pt x="0" y="64319"/>
                </a:moveTo>
                <a:cubicBezTo>
                  <a:pt x="0" y="28797"/>
                  <a:pt x="28797" y="0"/>
                  <a:pt x="64319" y="0"/>
                </a:cubicBezTo>
                <a:lnTo>
                  <a:pt x="2049726" y="0"/>
                </a:lnTo>
                <a:cubicBezTo>
                  <a:pt x="2085248" y="0"/>
                  <a:pt x="2114045" y="28797"/>
                  <a:pt x="2114045" y="64319"/>
                </a:cubicBezTo>
                <a:lnTo>
                  <a:pt x="2114045" y="321586"/>
                </a:lnTo>
                <a:cubicBezTo>
                  <a:pt x="2114045" y="357108"/>
                  <a:pt x="2085248" y="385905"/>
                  <a:pt x="2049726" y="385905"/>
                </a:cubicBezTo>
                <a:lnTo>
                  <a:pt x="64319" y="385905"/>
                </a:lnTo>
                <a:cubicBezTo>
                  <a:pt x="28797" y="385905"/>
                  <a:pt x="0" y="357108"/>
                  <a:pt x="0" y="321586"/>
                </a:cubicBezTo>
                <a:lnTo>
                  <a:pt x="0" y="64319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958" tIns="59478" rIns="89958" bIns="59478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800" b="0" i="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MH &amp; Wellbeing Collaboration </a:t>
            </a:r>
            <a:endParaRPr lang="en-GB" sz="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AB1BCC-39EF-4E52-E52D-0DC1157669C9}"/>
              </a:ext>
            </a:extLst>
          </p:cNvPr>
          <p:cNvCxnSpPr>
            <a:cxnSpLocks/>
          </p:cNvCxnSpPr>
          <p:nvPr/>
        </p:nvCxnSpPr>
        <p:spPr>
          <a:xfrm>
            <a:off x="3168253" y="3586792"/>
            <a:ext cx="52470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98DB54-B351-DC46-A3B3-4C390EDB14B0}"/>
              </a:ext>
            </a:extLst>
          </p:cNvPr>
          <p:cNvCxnSpPr>
            <a:cxnSpLocks/>
          </p:cNvCxnSpPr>
          <p:nvPr/>
        </p:nvCxnSpPr>
        <p:spPr>
          <a:xfrm>
            <a:off x="3133600" y="5082216"/>
            <a:ext cx="53113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0C23FD-3EFA-0C6D-21C4-FD7DAF46DF8F}"/>
              </a:ext>
            </a:extLst>
          </p:cNvPr>
          <p:cNvCxnSpPr/>
          <p:nvPr/>
        </p:nvCxnSpPr>
        <p:spPr>
          <a:xfrm flipV="1">
            <a:off x="3144316" y="4842901"/>
            <a:ext cx="0" cy="2393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1AB345-CD8A-3B53-83FE-2ECC64EA5A54}"/>
              </a:ext>
            </a:extLst>
          </p:cNvPr>
          <p:cNvCxnSpPr/>
          <p:nvPr/>
        </p:nvCxnSpPr>
        <p:spPr>
          <a:xfrm flipV="1">
            <a:off x="5833427" y="4842900"/>
            <a:ext cx="0" cy="2393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D2245C-B11F-4F16-8867-75D477C7DBFE}"/>
              </a:ext>
            </a:extLst>
          </p:cNvPr>
          <p:cNvCxnSpPr/>
          <p:nvPr/>
        </p:nvCxnSpPr>
        <p:spPr>
          <a:xfrm flipV="1">
            <a:off x="8444978" y="4842900"/>
            <a:ext cx="0" cy="2393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F17D003-ED78-05AD-8A69-1DE84503FDF7}"/>
              </a:ext>
            </a:extLst>
          </p:cNvPr>
          <p:cNvCxnSpPr>
            <a:cxnSpLocks/>
          </p:cNvCxnSpPr>
          <p:nvPr/>
        </p:nvCxnSpPr>
        <p:spPr>
          <a:xfrm flipV="1">
            <a:off x="5789289" y="2796078"/>
            <a:ext cx="0" cy="7907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3DAAB6-E656-B209-E0CB-4ED030D22AD9}"/>
              </a:ext>
            </a:extLst>
          </p:cNvPr>
          <p:cNvCxnSpPr/>
          <p:nvPr/>
        </p:nvCxnSpPr>
        <p:spPr>
          <a:xfrm>
            <a:off x="3168253" y="3586792"/>
            <a:ext cx="0" cy="1615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4A6122-8E56-6CB7-FBC1-86599F773CDB}"/>
              </a:ext>
            </a:extLst>
          </p:cNvPr>
          <p:cNvCxnSpPr>
            <a:cxnSpLocks/>
          </p:cNvCxnSpPr>
          <p:nvPr/>
        </p:nvCxnSpPr>
        <p:spPr>
          <a:xfrm>
            <a:off x="8415294" y="3579507"/>
            <a:ext cx="0" cy="1615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432F19A-6877-51AE-7C36-371F3FB8C22D}"/>
              </a:ext>
            </a:extLst>
          </p:cNvPr>
          <p:cNvCxnSpPr>
            <a:cxnSpLocks/>
          </p:cNvCxnSpPr>
          <p:nvPr/>
        </p:nvCxnSpPr>
        <p:spPr>
          <a:xfrm flipV="1">
            <a:off x="5789289" y="1310405"/>
            <a:ext cx="0" cy="4425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AAB618C-F832-A2E8-3EE9-CD9DC5D78567}"/>
              </a:ext>
            </a:extLst>
          </p:cNvPr>
          <p:cNvCxnSpPr/>
          <p:nvPr/>
        </p:nvCxnSpPr>
        <p:spPr>
          <a:xfrm flipH="1">
            <a:off x="6918036" y="2193636"/>
            <a:ext cx="4396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D4B27E0-135C-2885-7388-2DE6AB2C7E8C}"/>
              </a:ext>
            </a:extLst>
          </p:cNvPr>
          <p:cNvCxnSpPr>
            <a:cxnSpLocks/>
          </p:cNvCxnSpPr>
          <p:nvPr/>
        </p:nvCxnSpPr>
        <p:spPr>
          <a:xfrm flipV="1">
            <a:off x="4240817" y="2276972"/>
            <a:ext cx="466618" cy="6016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C2532DD-4E29-C325-3C7C-D3DC40783950}"/>
              </a:ext>
            </a:extLst>
          </p:cNvPr>
          <p:cNvCxnSpPr>
            <a:cxnSpLocks/>
          </p:cNvCxnSpPr>
          <p:nvPr/>
        </p:nvCxnSpPr>
        <p:spPr>
          <a:xfrm>
            <a:off x="4222482" y="1427533"/>
            <a:ext cx="507751" cy="61548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6B21EBF-9F75-43C5-C9BB-82DFA54D6149}"/>
              </a:ext>
            </a:extLst>
          </p:cNvPr>
          <p:cNvCxnSpPr>
            <a:cxnSpLocks/>
          </p:cNvCxnSpPr>
          <p:nvPr/>
        </p:nvCxnSpPr>
        <p:spPr>
          <a:xfrm flipH="1">
            <a:off x="9474029" y="2193636"/>
            <a:ext cx="7061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77864E4-805C-0888-3D4A-E3CB61AE5F11}"/>
              </a:ext>
            </a:extLst>
          </p:cNvPr>
          <p:cNvCxnSpPr>
            <a:cxnSpLocks/>
          </p:cNvCxnSpPr>
          <p:nvPr/>
        </p:nvCxnSpPr>
        <p:spPr>
          <a:xfrm flipV="1">
            <a:off x="10180211" y="1558876"/>
            <a:ext cx="0" cy="6347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8AED46D-2769-C982-1796-154D3A15D495}"/>
              </a:ext>
            </a:extLst>
          </p:cNvPr>
          <p:cNvCxnSpPr>
            <a:cxnSpLocks/>
          </p:cNvCxnSpPr>
          <p:nvPr/>
        </p:nvCxnSpPr>
        <p:spPr>
          <a:xfrm flipV="1">
            <a:off x="4684637" y="2244555"/>
            <a:ext cx="64552" cy="648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95E032-12B6-7ECE-1903-9A062C14DA24}"/>
              </a:ext>
            </a:extLst>
          </p:cNvPr>
          <p:cNvCxnSpPr>
            <a:cxnSpLocks/>
          </p:cNvCxnSpPr>
          <p:nvPr/>
        </p:nvCxnSpPr>
        <p:spPr>
          <a:xfrm>
            <a:off x="4690517" y="1998474"/>
            <a:ext cx="73230" cy="1088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53FB1F-14E3-8E19-14D5-F8C58722C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58" y="542134"/>
            <a:ext cx="2484517" cy="4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: Shape 65">
            <a:extLst>
              <a:ext uri="{FF2B5EF4-FFF2-40B4-BE49-F238E27FC236}">
                <a16:creationId xmlns:a16="http://schemas.microsoft.com/office/drawing/2014/main" id="{86B23497-7139-4808-040A-345F28917D9F}"/>
              </a:ext>
            </a:extLst>
          </p:cNvPr>
          <p:cNvSpPr/>
          <p:nvPr/>
        </p:nvSpPr>
        <p:spPr>
          <a:xfrm>
            <a:off x="3486088" y="5195866"/>
            <a:ext cx="2074146" cy="693828"/>
          </a:xfrm>
          <a:custGeom>
            <a:avLst/>
            <a:gdLst>
              <a:gd name="connsiteX0" fmla="*/ 0 w 2155906"/>
              <a:gd name="connsiteY0" fmla="*/ 141227 h 847344"/>
              <a:gd name="connsiteX1" fmla="*/ 141227 w 2155906"/>
              <a:gd name="connsiteY1" fmla="*/ 0 h 847344"/>
              <a:gd name="connsiteX2" fmla="*/ 2014679 w 2155906"/>
              <a:gd name="connsiteY2" fmla="*/ 0 h 847344"/>
              <a:gd name="connsiteX3" fmla="*/ 2155906 w 2155906"/>
              <a:gd name="connsiteY3" fmla="*/ 141227 h 847344"/>
              <a:gd name="connsiteX4" fmla="*/ 2155906 w 2155906"/>
              <a:gd name="connsiteY4" fmla="*/ 706117 h 847344"/>
              <a:gd name="connsiteX5" fmla="*/ 2014679 w 2155906"/>
              <a:gd name="connsiteY5" fmla="*/ 847344 h 847344"/>
              <a:gd name="connsiteX6" fmla="*/ 141227 w 2155906"/>
              <a:gd name="connsiteY6" fmla="*/ 847344 h 847344"/>
              <a:gd name="connsiteX7" fmla="*/ 0 w 2155906"/>
              <a:gd name="connsiteY7" fmla="*/ 706117 h 847344"/>
              <a:gd name="connsiteX8" fmla="*/ 0 w 2155906"/>
              <a:gd name="connsiteY8" fmla="*/ 141227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906" h="847344">
                <a:moveTo>
                  <a:pt x="0" y="141227"/>
                </a:moveTo>
                <a:cubicBezTo>
                  <a:pt x="0" y="63229"/>
                  <a:pt x="63229" y="0"/>
                  <a:pt x="141227" y="0"/>
                </a:cubicBezTo>
                <a:lnTo>
                  <a:pt x="2014679" y="0"/>
                </a:lnTo>
                <a:cubicBezTo>
                  <a:pt x="2092677" y="0"/>
                  <a:pt x="2155906" y="63229"/>
                  <a:pt x="2155906" y="141227"/>
                </a:cubicBezTo>
                <a:lnTo>
                  <a:pt x="2155906" y="706117"/>
                </a:lnTo>
                <a:cubicBezTo>
                  <a:pt x="2155906" y="784115"/>
                  <a:pt x="2092677" y="847344"/>
                  <a:pt x="2014679" y="847344"/>
                </a:cubicBezTo>
                <a:lnTo>
                  <a:pt x="141227" y="847344"/>
                </a:lnTo>
                <a:cubicBezTo>
                  <a:pt x="63229" y="847344"/>
                  <a:pt x="0" y="784115"/>
                  <a:pt x="0" y="706117"/>
                </a:cubicBezTo>
                <a:lnTo>
                  <a:pt x="0" y="14122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12700">
            <a:solidFill>
              <a:srgbClr val="003366">
                <a:alpha val="69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704" tIns="94704" rIns="112484" bIns="121374" numCol="1" spcCol="1270" anchor="t" anchorCtr="0">
            <a:noAutofit/>
          </a:bodyPr>
          <a:lstStyle/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endParaRPr lang="en-GB" sz="1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sz="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Leads: Prof. Boaz &amp; </a:t>
            </a:r>
            <a:r>
              <a:rPr lang="en-GB" sz="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Dr.</a:t>
            </a:r>
            <a:r>
              <a:rPr lang="en-GB" sz="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Ahuja</a:t>
            </a: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endParaRPr lang="en-GB" sz="1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Freeform: Shape 2">
            <a:extLst>
              <a:ext uri="{FF2B5EF4-FFF2-40B4-BE49-F238E27FC236}">
                <a16:creationId xmlns:a16="http://schemas.microsoft.com/office/drawing/2014/main" id="{FD4844A8-2074-3CD8-B3B3-061A78F863FE}"/>
              </a:ext>
            </a:extLst>
          </p:cNvPr>
          <p:cNvSpPr/>
          <p:nvPr/>
        </p:nvSpPr>
        <p:spPr>
          <a:xfrm>
            <a:off x="3553437" y="5251038"/>
            <a:ext cx="1935775" cy="309205"/>
          </a:xfrm>
          <a:custGeom>
            <a:avLst/>
            <a:gdLst>
              <a:gd name="connsiteX0" fmla="*/ 0 w 2114045"/>
              <a:gd name="connsiteY0" fmla="*/ 64319 h 385905"/>
              <a:gd name="connsiteX1" fmla="*/ 64319 w 2114045"/>
              <a:gd name="connsiteY1" fmla="*/ 0 h 385905"/>
              <a:gd name="connsiteX2" fmla="*/ 2049726 w 2114045"/>
              <a:gd name="connsiteY2" fmla="*/ 0 h 385905"/>
              <a:gd name="connsiteX3" fmla="*/ 2114045 w 2114045"/>
              <a:gd name="connsiteY3" fmla="*/ 64319 h 385905"/>
              <a:gd name="connsiteX4" fmla="*/ 2114045 w 2114045"/>
              <a:gd name="connsiteY4" fmla="*/ 321586 h 385905"/>
              <a:gd name="connsiteX5" fmla="*/ 2049726 w 2114045"/>
              <a:gd name="connsiteY5" fmla="*/ 385905 h 385905"/>
              <a:gd name="connsiteX6" fmla="*/ 64319 w 2114045"/>
              <a:gd name="connsiteY6" fmla="*/ 385905 h 385905"/>
              <a:gd name="connsiteX7" fmla="*/ 0 w 2114045"/>
              <a:gd name="connsiteY7" fmla="*/ 321586 h 385905"/>
              <a:gd name="connsiteX8" fmla="*/ 0 w 2114045"/>
              <a:gd name="connsiteY8" fmla="*/ 64319 h 38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4045" h="385905">
                <a:moveTo>
                  <a:pt x="0" y="64319"/>
                </a:moveTo>
                <a:cubicBezTo>
                  <a:pt x="0" y="28797"/>
                  <a:pt x="28797" y="0"/>
                  <a:pt x="64319" y="0"/>
                </a:cubicBezTo>
                <a:lnTo>
                  <a:pt x="2049726" y="0"/>
                </a:lnTo>
                <a:cubicBezTo>
                  <a:pt x="2085248" y="0"/>
                  <a:pt x="2114045" y="28797"/>
                  <a:pt x="2114045" y="64319"/>
                </a:cubicBezTo>
                <a:lnTo>
                  <a:pt x="2114045" y="321586"/>
                </a:lnTo>
                <a:cubicBezTo>
                  <a:pt x="2114045" y="357108"/>
                  <a:pt x="2085248" y="385905"/>
                  <a:pt x="2049726" y="385905"/>
                </a:cubicBezTo>
                <a:lnTo>
                  <a:pt x="64319" y="385905"/>
                </a:lnTo>
                <a:cubicBezTo>
                  <a:pt x="28797" y="385905"/>
                  <a:pt x="0" y="357108"/>
                  <a:pt x="0" y="321586"/>
                </a:cubicBezTo>
                <a:lnTo>
                  <a:pt x="0" y="64319"/>
                </a:lnTo>
                <a:close/>
              </a:path>
            </a:pathLst>
          </a:custGeom>
          <a:solidFill>
            <a:srgbClr val="003366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958" tIns="59478" rIns="89958" bIns="59478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8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MHIN Evaluation</a:t>
            </a:r>
          </a:p>
        </p:txBody>
      </p:sp>
      <p:sp>
        <p:nvSpPr>
          <p:cNvPr id="9" name="Freeform: Shape 65">
            <a:extLst>
              <a:ext uri="{FF2B5EF4-FFF2-40B4-BE49-F238E27FC236}">
                <a16:creationId xmlns:a16="http://schemas.microsoft.com/office/drawing/2014/main" id="{D14F5D40-731B-7754-1FB5-01127DE13085}"/>
              </a:ext>
            </a:extLst>
          </p:cNvPr>
          <p:cNvSpPr/>
          <p:nvPr/>
        </p:nvSpPr>
        <p:spPr>
          <a:xfrm>
            <a:off x="6096000" y="5197996"/>
            <a:ext cx="2074146" cy="693828"/>
          </a:xfrm>
          <a:custGeom>
            <a:avLst/>
            <a:gdLst>
              <a:gd name="connsiteX0" fmla="*/ 0 w 2155906"/>
              <a:gd name="connsiteY0" fmla="*/ 141227 h 847344"/>
              <a:gd name="connsiteX1" fmla="*/ 141227 w 2155906"/>
              <a:gd name="connsiteY1" fmla="*/ 0 h 847344"/>
              <a:gd name="connsiteX2" fmla="*/ 2014679 w 2155906"/>
              <a:gd name="connsiteY2" fmla="*/ 0 h 847344"/>
              <a:gd name="connsiteX3" fmla="*/ 2155906 w 2155906"/>
              <a:gd name="connsiteY3" fmla="*/ 141227 h 847344"/>
              <a:gd name="connsiteX4" fmla="*/ 2155906 w 2155906"/>
              <a:gd name="connsiteY4" fmla="*/ 706117 h 847344"/>
              <a:gd name="connsiteX5" fmla="*/ 2014679 w 2155906"/>
              <a:gd name="connsiteY5" fmla="*/ 847344 h 847344"/>
              <a:gd name="connsiteX6" fmla="*/ 141227 w 2155906"/>
              <a:gd name="connsiteY6" fmla="*/ 847344 h 847344"/>
              <a:gd name="connsiteX7" fmla="*/ 0 w 2155906"/>
              <a:gd name="connsiteY7" fmla="*/ 706117 h 847344"/>
              <a:gd name="connsiteX8" fmla="*/ 0 w 2155906"/>
              <a:gd name="connsiteY8" fmla="*/ 141227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906" h="847344">
                <a:moveTo>
                  <a:pt x="0" y="141227"/>
                </a:moveTo>
                <a:cubicBezTo>
                  <a:pt x="0" y="63229"/>
                  <a:pt x="63229" y="0"/>
                  <a:pt x="141227" y="0"/>
                </a:cubicBezTo>
                <a:lnTo>
                  <a:pt x="2014679" y="0"/>
                </a:lnTo>
                <a:cubicBezTo>
                  <a:pt x="2092677" y="0"/>
                  <a:pt x="2155906" y="63229"/>
                  <a:pt x="2155906" y="141227"/>
                </a:cubicBezTo>
                <a:lnTo>
                  <a:pt x="2155906" y="706117"/>
                </a:lnTo>
                <a:cubicBezTo>
                  <a:pt x="2155906" y="784115"/>
                  <a:pt x="2092677" y="847344"/>
                  <a:pt x="2014679" y="847344"/>
                </a:cubicBezTo>
                <a:lnTo>
                  <a:pt x="141227" y="847344"/>
                </a:lnTo>
                <a:cubicBezTo>
                  <a:pt x="63229" y="847344"/>
                  <a:pt x="0" y="784115"/>
                  <a:pt x="0" y="706117"/>
                </a:cubicBezTo>
                <a:lnTo>
                  <a:pt x="0" y="14122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12700">
            <a:solidFill>
              <a:srgbClr val="003366">
                <a:alpha val="69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704" tIns="94704" rIns="112484" bIns="121374" numCol="1" spcCol="1270" anchor="t" anchorCtr="0">
            <a:noAutofit/>
          </a:bodyPr>
          <a:lstStyle/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endParaRPr lang="en-GB" sz="1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" lvl="1" indent="-57150" algn="ctr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endParaRPr lang="en-GB" sz="1000" b="0" i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Freeform: Shape 2">
            <a:extLst>
              <a:ext uri="{FF2B5EF4-FFF2-40B4-BE49-F238E27FC236}">
                <a16:creationId xmlns:a16="http://schemas.microsoft.com/office/drawing/2014/main" id="{BA74ABB8-AE75-2F4B-6AF3-31A5501E9DD9}"/>
              </a:ext>
            </a:extLst>
          </p:cNvPr>
          <p:cNvSpPr/>
          <p:nvPr/>
        </p:nvSpPr>
        <p:spPr>
          <a:xfrm>
            <a:off x="6163349" y="5253168"/>
            <a:ext cx="1935775" cy="309205"/>
          </a:xfrm>
          <a:custGeom>
            <a:avLst/>
            <a:gdLst>
              <a:gd name="connsiteX0" fmla="*/ 0 w 2114045"/>
              <a:gd name="connsiteY0" fmla="*/ 64319 h 385905"/>
              <a:gd name="connsiteX1" fmla="*/ 64319 w 2114045"/>
              <a:gd name="connsiteY1" fmla="*/ 0 h 385905"/>
              <a:gd name="connsiteX2" fmla="*/ 2049726 w 2114045"/>
              <a:gd name="connsiteY2" fmla="*/ 0 h 385905"/>
              <a:gd name="connsiteX3" fmla="*/ 2114045 w 2114045"/>
              <a:gd name="connsiteY3" fmla="*/ 64319 h 385905"/>
              <a:gd name="connsiteX4" fmla="*/ 2114045 w 2114045"/>
              <a:gd name="connsiteY4" fmla="*/ 321586 h 385905"/>
              <a:gd name="connsiteX5" fmla="*/ 2049726 w 2114045"/>
              <a:gd name="connsiteY5" fmla="*/ 385905 h 385905"/>
              <a:gd name="connsiteX6" fmla="*/ 64319 w 2114045"/>
              <a:gd name="connsiteY6" fmla="*/ 385905 h 385905"/>
              <a:gd name="connsiteX7" fmla="*/ 0 w 2114045"/>
              <a:gd name="connsiteY7" fmla="*/ 321586 h 385905"/>
              <a:gd name="connsiteX8" fmla="*/ 0 w 2114045"/>
              <a:gd name="connsiteY8" fmla="*/ 64319 h 38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4045" h="385905">
                <a:moveTo>
                  <a:pt x="0" y="64319"/>
                </a:moveTo>
                <a:cubicBezTo>
                  <a:pt x="0" y="28797"/>
                  <a:pt x="28797" y="0"/>
                  <a:pt x="64319" y="0"/>
                </a:cubicBezTo>
                <a:lnTo>
                  <a:pt x="2049726" y="0"/>
                </a:lnTo>
                <a:cubicBezTo>
                  <a:pt x="2085248" y="0"/>
                  <a:pt x="2114045" y="28797"/>
                  <a:pt x="2114045" y="64319"/>
                </a:cubicBezTo>
                <a:lnTo>
                  <a:pt x="2114045" y="321586"/>
                </a:lnTo>
                <a:cubicBezTo>
                  <a:pt x="2114045" y="357108"/>
                  <a:pt x="2085248" y="385905"/>
                  <a:pt x="2049726" y="385905"/>
                </a:cubicBezTo>
                <a:lnTo>
                  <a:pt x="64319" y="385905"/>
                </a:lnTo>
                <a:cubicBezTo>
                  <a:pt x="28797" y="385905"/>
                  <a:pt x="0" y="357108"/>
                  <a:pt x="0" y="321586"/>
                </a:cubicBezTo>
                <a:lnTo>
                  <a:pt x="0" y="64319"/>
                </a:lnTo>
                <a:close/>
              </a:path>
            </a:pathLst>
          </a:custGeom>
          <a:solidFill>
            <a:srgbClr val="003366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958" tIns="59478" rIns="89958" bIns="59478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MHIN PPI &amp; EDI </a:t>
            </a:r>
            <a:endParaRPr lang="en-GB" sz="8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49E4B4-3689-DAE4-C247-B35757D39B39}"/>
              </a:ext>
            </a:extLst>
          </p:cNvPr>
          <p:cNvSpPr txBox="1"/>
          <p:nvPr/>
        </p:nvSpPr>
        <p:spPr>
          <a:xfrm>
            <a:off x="6295659" y="5570430"/>
            <a:ext cx="16711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Leads: Jason Grant &amp; </a:t>
            </a:r>
            <a:r>
              <a:rPr lang="en-GB" sz="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Dr.</a:t>
            </a:r>
            <a:r>
              <a:rPr lang="en-GB" sz="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Ocloo</a:t>
            </a:r>
          </a:p>
        </p:txBody>
      </p:sp>
    </p:spTree>
    <p:extLst>
      <p:ext uri="{BB962C8B-B14F-4D97-AF65-F5344CB8AC3E}">
        <p14:creationId xmlns:p14="http://schemas.microsoft.com/office/powerpoint/2010/main" val="23956962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1b3c2ff-3785-42ca-9eba-b7a3d72aac1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219D44111BA44CA943270529678F0C" ma:contentTypeVersion="13" ma:contentTypeDescription="Create a new document." ma:contentTypeScope="" ma:versionID="7a73393db6d34bd6abce602ff03a74d6">
  <xsd:schema xmlns:xsd="http://www.w3.org/2001/XMLSchema" xmlns:xs="http://www.w3.org/2001/XMLSchema" xmlns:p="http://schemas.microsoft.com/office/2006/metadata/properties" xmlns:ns3="51b3c2ff-3785-42ca-9eba-b7a3d72aac16" xmlns:ns4="116a42b0-a7f7-4e14-b632-05e488f2966f" targetNamespace="http://schemas.microsoft.com/office/2006/metadata/properties" ma:root="true" ma:fieldsID="77a631bd27dbe3d5f92baf197636a768" ns3:_="" ns4:_="">
    <xsd:import namespace="51b3c2ff-3785-42ca-9eba-b7a3d72aac16"/>
    <xsd:import namespace="116a42b0-a7f7-4e14-b632-05e488f296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AutoTag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3c2ff-3785-42ca-9eba-b7a3d72aac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a42b0-a7f7-4e14-b632-05e488f296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0AE4D4-3B7B-4A0D-B67B-4F895A0B5D9C}">
  <ds:schemaRefs>
    <ds:schemaRef ds:uri="116a42b0-a7f7-4e14-b632-05e488f2966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1b3c2ff-3785-42ca-9eba-b7a3d72aac1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2E0AF49-72DB-41AA-93EE-80CF431B4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b3c2ff-3785-42ca-9eba-b7a3d72aac16"/>
    <ds:schemaRef ds:uri="116a42b0-a7f7-4e14-b632-05e488f296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648910-9A3B-4ABF-9ED4-189ADE75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144</Words>
  <Application>Microsoft Office PowerPoint</Application>
  <PresentationFormat>Widescreen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Lato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Becca Randell</dc:creator>
  <cp:lastModifiedBy>Michele Harris-Tafri</cp:lastModifiedBy>
  <cp:revision>5</cp:revision>
  <dcterms:modified xsi:type="dcterms:W3CDTF">2024-05-02T16:08:36Z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0x01010087219D44111BA44CA943270529678F0C</vt:lpwstr>
  </property>
</Properties>
</file>