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Glacial Indifference" panose="020B0604020202020204" charset="0"/>
      <p:regular r:id="rId12"/>
    </p:embeddedFont>
    <p:embeddedFont>
      <p:font typeface="Glacial Indifference Bold" panose="020B0604020202020204" charset="0"/>
      <p:regular r:id="rId13"/>
    </p:embeddedFont>
    <p:embeddedFont>
      <p:font typeface="Hero" panose="020B0604020202020204" charset="0"/>
      <p:regular r:id="rId14"/>
    </p:embeddedFont>
    <p:embeddedFont>
      <p:font typeface="Hero Bold" panose="020B0604020202020204" charset="0"/>
      <p:regular r:id="rId15"/>
    </p:embeddedFont>
    <p:embeddedFont>
      <p:font typeface="HK Grotesk Semi-Bold" panose="020B0604020202020204" charset="0"/>
      <p:regular r:id="rId16"/>
    </p:embeddedFont>
    <p:embeddedFont>
      <p:font typeface="Libre Franklin Light" pitchFamily="2" charset="0"/>
      <p:regular r:id="rId17"/>
      <p: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Open Sans Extra Bold" panose="020B0604020202020204" charset="0"/>
      <p:regular r:id="rId23"/>
    </p:embeddedFont>
    <p:embeddedFont>
      <p:font typeface="Poppins Bold" panose="00000800000000000000" pitchFamily="2" charset="0"/>
      <p:regular r:id="rId24"/>
      <p:bold r:id="rId25"/>
    </p:embeddedFont>
    <p:embeddedFont>
      <p:font typeface="Poppins Light" panose="00000400000000000000" pitchFamily="2" charset="0"/>
      <p:regular r:id="rId26"/>
      <p:italic r:id="rId27"/>
    </p:embeddedFont>
    <p:embeddedFont>
      <p:font typeface="Poppins Medium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2" d="100"/>
          <a:sy n="102" d="100"/>
        </p:scale>
        <p:origin x="580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9LlWSDol59w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2.svg"/><Relationship Id="rId21" Type="http://schemas.openxmlformats.org/officeDocument/2006/relationships/image" Target="../media/image41.svg"/><Relationship Id="rId7" Type="http://schemas.openxmlformats.org/officeDocument/2006/relationships/image" Target="../media/image26.sv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5" Type="http://schemas.openxmlformats.org/officeDocument/2006/relationships/image" Target="../media/image45.svg"/><Relationship Id="rId2" Type="http://schemas.openxmlformats.org/officeDocument/2006/relationships/image" Target="../media/image21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1.svg"/><Relationship Id="rId24" Type="http://schemas.openxmlformats.org/officeDocument/2006/relationships/image" Target="../media/image44.png"/><Relationship Id="rId5" Type="http://schemas.openxmlformats.org/officeDocument/2006/relationships/image" Target="../media/image24.svg"/><Relationship Id="rId15" Type="http://schemas.openxmlformats.org/officeDocument/2006/relationships/image" Target="../media/image35.svg"/><Relationship Id="rId23" Type="http://schemas.openxmlformats.org/officeDocument/2006/relationships/image" Target="../media/image43.svg"/><Relationship Id="rId28" Type="http://schemas.openxmlformats.org/officeDocument/2006/relationships/image" Target="../media/image48.png"/><Relationship Id="rId10" Type="http://schemas.openxmlformats.org/officeDocument/2006/relationships/image" Target="../media/image30.png"/><Relationship Id="rId19" Type="http://schemas.openxmlformats.org/officeDocument/2006/relationships/image" Target="../media/image39.svg"/><Relationship Id="rId31" Type="http://schemas.openxmlformats.org/officeDocument/2006/relationships/image" Target="../media/image51.svg"/><Relationship Id="rId4" Type="http://schemas.openxmlformats.org/officeDocument/2006/relationships/image" Target="../media/image23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svg"/><Relationship Id="rId30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26" Type="http://schemas.openxmlformats.org/officeDocument/2006/relationships/image" Target="../media/image75.jpeg"/><Relationship Id="rId3" Type="http://schemas.openxmlformats.org/officeDocument/2006/relationships/image" Target="../media/image13.jpeg"/><Relationship Id="rId21" Type="http://schemas.openxmlformats.org/officeDocument/2006/relationships/image" Target="../media/image70.jpe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5" Type="http://schemas.openxmlformats.org/officeDocument/2006/relationships/image" Target="../media/image74.jpeg"/><Relationship Id="rId2" Type="http://schemas.openxmlformats.org/officeDocument/2006/relationships/image" Target="../media/image53.png"/><Relationship Id="rId16" Type="http://schemas.openxmlformats.org/officeDocument/2006/relationships/image" Target="../media/image65.jpe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24" Type="http://schemas.openxmlformats.org/officeDocument/2006/relationships/image" Target="../media/image73.jpeg"/><Relationship Id="rId5" Type="http://schemas.openxmlformats.org/officeDocument/2006/relationships/image" Target="../media/image54.png"/><Relationship Id="rId15" Type="http://schemas.openxmlformats.org/officeDocument/2006/relationships/image" Target="../media/image64.jpeg"/><Relationship Id="rId23" Type="http://schemas.openxmlformats.org/officeDocument/2006/relationships/image" Target="../media/image72.jpeg"/><Relationship Id="rId10" Type="http://schemas.openxmlformats.org/officeDocument/2006/relationships/image" Target="../media/image59.png"/><Relationship Id="rId19" Type="http://schemas.openxmlformats.org/officeDocument/2006/relationships/image" Target="../media/image68.jpeg"/><Relationship Id="rId4" Type="http://schemas.openxmlformats.org/officeDocument/2006/relationships/image" Target="../media/image14.pn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Relationship Id="rId22" Type="http://schemas.openxmlformats.org/officeDocument/2006/relationships/image" Target="../media/image71.jpeg"/><Relationship Id="rId27" Type="http://schemas.openxmlformats.org/officeDocument/2006/relationships/image" Target="../media/image7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svg"/><Relationship Id="rId18" Type="http://schemas.openxmlformats.org/officeDocument/2006/relationships/image" Target="../media/image93.png"/><Relationship Id="rId3" Type="http://schemas.openxmlformats.org/officeDocument/2006/relationships/image" Target="../media/image78.svg"/><Relationship Id="rId21" Type="http://schemas.openxmlformats.org/officeDocument/2006/relationships/image" Target="../media/image96.svg"/><Relationship Id="rId7" Type="http://schemas.openxmlformats.org/officeDocument/2006/relationships/image" Target="../media/image82.svg"/><Relationship Id="rId12" Type="http://schemas.openxmlformats.org/officeDocument/2006/relationships/image" Target="../media/image87.png"/><Relationship Id="rId17" Type="http://schemas.openxmlformats.org/officeDocument/2006/relationships/image" Target="../media/image92.sv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5" Type="http://schemas.openxmlformats.org/officeDocument/2006/relationships/image" Target="../media/image90.svg"/><Relationship Id="rId23" Type="http://schemas.openxmlformats.org/officeDocument/2006/relationships/image" Target="../media/image98.svg"/><Relationship Id="rId10" Type="http://schemas.openxmlformats.org/officeDocument/2006/relationships/image" Target="../media/image85.png"/><Relationship Id="rId19" Type="http://schemas.openxmlformats.org/officeDocument/2006/relationships/image" Target="../media/image94.svg"/><Relationship Id="rId4" Type="http://schemas.openxmlformats.org/officeDocument/2006/relationships/image" Target="../media/image79.png"/><Relationship Id="rId9" Type="http://schemas.openxmlformats.org/officeDocument/2006/relationships/image" Target="../media/image84.svg"/><Relationship Id="rId14" Type="http://schemas.openxmlformats.org/officeDocument/2006/relationships/image" Target="../media/image89.png"/><Relationship Id="rId22" Type="http://schemas.openxmlformats.org/officeDocument/2006/relationships/image" Target="../media/image9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svg"/><Relationship Id="rId18" Type="http://schemas.openxmlformats.org/officeDocument/2006/relationships/image" Target="../media/image115.png"/><Relationship Id="rId3" Type="http://schemas.openxmlformats.org/officeDocument/2006/relationships/image" Target="../media/image100.svg"/><Relationship Id="rId21" Type="http://schemas.openxmlformats.org/officeDocument/2006/relationships/image" Target="../media/image118.svg"/><Relationship Id="rId7" Type="http://schemas.openxmlformats.org/officeDocument/2006/relationships/image" Target="../media/image104.svg"/><Relationship Id="rId12" Type="http://schemas.openxmlformats.org/officeDocument/2006/relationships/image" Target="../media/image109.png"/><Relationship Id="rId17" Type="http://schemas.openxmlformats.org/officeDocument/2006/relationships/image" Target="../media/image114.svg"/><Relationship Id="rId2" Type="http://schemas.openxmlformats.org/officeDocument/2006/relationships/image" Target="../media/image99.png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8.svg"/><Relationship Id="rId5" Type="http://schemas.openxmlformats.org/officeDocument/2006/relationships/image" Target="../media/image102.svg"/><Relationship Id="rId15" Type="http://schemas.openxmlformats.org/officeDocument/2006/relationships/image" Target="../media/image112.svg"/><Relationship Id="rId23" Type="http://schemas.openxmlformats.org/officeDocument/2006/relationships/image" Target="../media/image120.svg"/><Relationship Id="rId10" Type="http://schemas.openxmlformats.org/officeDocument/2006/relationships/image" Target="../media/image107.png"/><Relationship Id="rId19" Type="http://schemas.openxmlformats.org/officeDocument/2006/relationships/image" Target="../media/image116.svg"/><Relationship Id="rId4" Type="http://schemas.openxmlformats.org/officeDocument/2006/relationships/image" Target="../media/image101.png"/><Relationship Id="rId9" Type="http://schemas.openxmlformats.org/officeDocument/2006/relationships/image" Target="../media/image106.svg"/><Relationship Id="rId14" Type="http://schemas.openxmlformats.org/officeDocument/2006/relationships/image" Target="../media/image111.png"/><Relationship Id="rId22" Type="http://schemas.openxmlformats.org/officeDocument/2006/relationships/image" Target="../media/image1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0" y="0"/>
            <a:ext cx="2576405" cy="5153025"/>
            <a:chOff x="0" y="0"/>
            <a:chExt cx="1913890" cy="38279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3827940"/>
            </a:xfrm>
            <a:custGeom>
              <a:avLst/>
              <a:gdLst/>
              <a:ahLst/>
              <a:cxnLst/>
              <a:rect l="l" t="t" r="r" b="b"/>
              <a:pathLst>
                <a:path w="1913890" h="3827940">
                  <a:moveTo>
                    <a:pt x="0" y="0"/>
                  </a:moveTo>
                  <a:lnTo>
                    <a:pt x="1913890" y="0"/>
                  </a:lnTo>
                  <a:lnTo>
                    <a:pt x="1913890" y="3827940"/>
                  </a:lnTo>
                  <a:lnTo>
                    <a:pt x="0" y="3827940"/>
                  </a:lnTo>
                  <a:close/>
                </a:path>
              </a:pathLst>
            </a:custGeom>
            <a:solidFill>
              <a:srgbClr val="10223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Freeform 4"/>
          <p:cNvSpPr/>
          <p:nvPr/>
        </p:nvSpPr>
        <p:spPr>
          <a:xfrm rot="-10800000">
            <a:off x="-216" y="7714440"/>
            <a:ext cx="2567095" cy="2567095"/>
          </a:xfrm>
          <a:custGeom>
            <a:avLst/>
            <a:gdLst/>
            <a:ahLst/>
            <a:cxnLst/>
            <a:rect l="l" t="t" r="r" b="b"/>
            <a:pathLst>
              <a:path w="2567095" h="2567095">
                <a:moveTo>
                  <a:pt x="0" y="0"/>
                </a:moveTo>
                <a:lnTo>
                  <a:pt x="2567096" y="0"/>
                </a:lnTo>
                <a:lnTo>
                  <a:pt x="2567096" y="2567095"/>
                </a:lnTo>
                <a:lnTo>
                  <a:pt x="0" y="2567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2566880" y="5153025"/>
            <a:ext cx="2576620" cy="5138035"/>
            <a:chOff x="0" y="0"/>
            <a:chExt cx="871598" cy="17380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1597" cy="1738051"/>
            </a:xfrm>
            <a:custGeom>
              <a:avLst/>
              <a:gdLst/>
              <a:ahLst/>
              <a:cxnLst/>
              <a:rect l="l" t="t" r="r" b="b"/>
              <a:pathLst>
                <a:path w="871597" h="1738051">
                  <a:moveTo>
                    <a:pt x="0" y="0"/>
                  </a:moveTo>
                  <a:lnTo>
                    <a:pt x="871597" y="0"/>
                  </a:lnTo>
                  <a:lnTo>
                    <a:pt x="871597" y="1738051"/>
                  </a:lnTo>
                  <a:lnTo>
                    <a:pt x="0" y="1738051"/>
                  </a:lnTo>
                  <a:close/>
                </a:path>
              </a:pathLst>
            </a:custGeom>
            <a:solidFill>
              <a:srgbClr val="E69451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143500" y="7722043"/>
            <a:ext cx="2576620" cy="2569018"/>
            <a:chOff x="0" y="0"/>
            <a:chExt cx="871598" cy="8690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71597" cy="869026"/>
            </a:xfrm>
            <a:custGeom>
              <a:avLst/>
              <a:gdLst/>
              <a:ahLst/>
              <a:cxnLst/>
              <a:rect l="l" t="t" r="r" b="b"/>
              <a:pathLst>
                <a:path w="871597" h="869026">
                  <a:moveTo>
                    <a:pt x="0" y="0"/>
                  </a:moveTo>
                  <a:lnTo>
                    <a:pt x="871597" y="0"/>
                  </a:lnTo>
                  <a:lnTo>
                    <a:pt x="871597" y="869026"/>
                  </a:lnTo>
                  <a:lnTo>
                    <a:pt x="0" y="869026"/>
                  </a:lnTo>
                  <a:close/>
                </a:path>
              </a:pathLst>
            </a:custGeom>
            <a:solidFill>
              <a:srgbClr val="E69451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0" y="7714655"/>
            <a:ext cx="2576405" cy="2576405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2EDDB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Freeform 11"/>
          <p:cNvSpPr/>
          <p:nvPr/>
        </p:nvSpPr>
        <p:spPr>
          <a:xfrm rot="-10800000">
            <a:off x="538714" y="538714"/>
            <a:ext cx="1498977" cy="1498977"/>
          </a:xfrm>
          <a:custGeom>
            <a:avLst/>
            <a:gdLst/>
            <a:ahLst/>
            <a:cxnLst/>
            <a:rect l="l" t="t" r="r" b="b"/>
            <a:pathLst>
              <a:path w="1498977" h="1498977">
                <a:moveTo>
                  <a:pt x="0" y="0"/>
                </a:moveTo>
                <a:lnTo>
                  <a:pt x="1498977" y="0"/>
                </a:lnTo>
                <a:lnTo>
                  <a:pt x="1498977" y="1498977"/>
                </a:lnTo>
                <a:lnTo>
                  <a:pt x="0" y="1498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-10800000">
            <a:off x="6110428" y="8569881"/>
            <a:ext cx="856212" cy="856212"/>
          </a:xfrm>
          <a:custGeom>
            <a:avLst/>
            <a:gdLst/>
            <a:ahLst/>
            <a:cxnLst/>
            <a:rect l="l" t="t" r="r" b="b"/>
            <a:pathLst>
              <a:path w="856212" h="856212">
                <a:moveTo>
                  <a:pt x="0" y="0"/>
                </a:moveTo>
                <a:lnTo>
                  <a:pt x="856212" y="0"/>
                </a:lnTo>
                <a:lnTo>
                  <a:pt x="856212" y="856212"/>
                </a:lnTo>
                <a:lnTo>
                  <a:pt x="0" y="8562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5400000">
            <a:off x="-216" y="7714440"/>
            <a:ext cx="2567095" cy="2567095"/>
          </a:xfrm>
          <a:custGeom>
            <a:avLst/>
            <a:gdLst/>
            <a:ahLst/>
            <a:cxnLst/>
            <a:rect l="l" t="t" r="r" b="b"/>
            <a:pathLst>
              <a:path w="2567095" h="2567095">
                <a:moveTo>
                  <a:pt x="0" y="0"/>
                </a:moveTo>
                <a:lnTo>
                  <a:pt x="2567096" y="0"/>
                </a:lnTo>
                <a:lnTo>
                  <a:pt x="2567096" y="2567095"/>
                </a:lnTo>
                <a:lnTo>
                  <a:pt x="0" y="25670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-10800000">
            <a:off x="2566880" y="7723965"/>
            <a:ext cx="2567095" cy="2567095"/>
          </a:xfrm>
          <a:custGeom>
            <a:avLst/>
            <a:gdLst/>
            <a:ahLst/>
            <a:cxnLst/>
            <a:rect l="l" t="t" r="r" b="b"/>
            <a:pathLst>
              <a:path w="2567095" h="2567095">
                <a:moveTo>
                  <a:pt x="0" y="0"/>
                </a:moveTo>
                <a:lnTo>
                  <a:pt x="2567095" y="0"/>
                </a:lnTo>
                <a:lnTo>
                  <a:pt x="2567095" y="2567095"/>
                </a:lnTo>
                <a:lnTo>
                  <a:pt x="0" y="25670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-5400000" flipH="1">
            <a:off x="-216" y="2557355"/>
            <a:ext cx="2586145" cy="2586145"/>
          </a:xfrm>
          <a:custGeom>
            <a:avLst/>
            <a:gdLst/>
            <a:ahLst/>
            <a:cxnLst/>
            <a:rect l="l" t="t" r="r" b="b"/>
            <a:pathLst>
              <a:path w="2586145" h="2586145">
                <a:moveTo>
                  <a:pt x="2586146" y="0"/>
                </a:moveTo>
                <a:lnTo>
                  <a:pt x="0" y="0"/>
                </a:lnTo>
                <a:lnTo>
                  <a:pt x="0" y="2586145"/>
                </a:lnTo>
                <a:lnTo>
                  <a:pt x="2586146" y="2586145"/>
                </a:lnTo>
                <a:lnTo>
                  <a:pt x="258614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-216" y="5143500"/>
            <a:ext cx="5142311" cy="2571155"/>
          </a:xfrm>
          <a:custGeom>
            <a:avLst/>
            <a:gdLst/>
            <a:ahLst/>
            <a:cxnLst/>
            <a:rect l="l" t="t" r="r" b="b"/>
            <a:pathLst>
              <a:path w="5142311" h="2571155">
                <a:moveTo>
                  <a:pt x="0" y="0"/>
                </a:moveTo>
                <a:lnTo>
                  <a:pt x="5142311" y="0"/>
                </a:lnTo>
                <a:lnTo>
                  <a:pt x="5142311" y="2571155"/>
                </a:lnTo>
                <a:lnTo>
                  <a:pt x="0" y="2571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5960685" y="8688489"/>
            <a:ext cx="2218359" cy="1475209"/>
          </a:xfrm>
          <a:custGeom>
            <a:avLst/>
            <a:gdLst/>
            <a:ahLst/>
            <a:cxnLst/>
            <a:rect l="l" t="t" r="r" b="b"/>
            <a:pathLst>
              <a:path w="2218359" h="1475209">
                <a:moveTo>
                  <a:pt x="0" y="0"/>
                </a:moveTo>
                <a:lnTo>
                  <a:pt x="2218359" y="0"/>
                </a:lnTo>
                <a:lnTo>
                  <a:pt x="2218359" y="1475209"/>
                </a:lnTo>
                <a:lnTo>
                  <a:pt x="0" y="14752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12033095" y="9092803"/>
            <a:ext cx="3726616" cy="832278"/>
          </a:xfrm>
          <a:custGeom>
            <a:avLst/>
            <a:gdLst/>
            <a:ahLst/>
            <a:cxnLst/>
            <a:rect l="l" t="t" r="r" b="b"/>
            <a:pathLst>
              <a:path w="3726616" h="832278">
                <a:moveTo>
                  <a:pt x="0" y="0"/>
                </a:moveTo>
                <a:lnTo>
                  <a:pt x="3726615" y="0"/>
                </a:lnTo>
                <a:lnTo>
                  <a:pt x="3726615" y="832278"/>
                </a:lnTo>
                <a:lnTo>
                  <a:pt x="0" y="832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7995835" y="8880370"/>
            <a:ext cx="408085" cy="281069"/>
          </a:xfrm>
          <a:custGeom>
            <a:avLst/>
            <a:gdLst/>
            <a:ahLst/>
            <a:cxnLst/>
            <a:rect l="l" t="t" r="r" b="b"/>
            <a:pathLst>
              <a:path w="408085" h="281069">
                <a:moveTo>
                  <a:pt x="0" y="0"/>
                </a:moveTo>
                <a:lnTo>
                  <a:pt x="408085" y="0"/>
                </a:lnTo>
                <a:lnTo>
                  <a:pt x="408085" y="281068"/>
                </a:lnTo>
                <a:lnTo>
                  <a:pt x="0" y="2810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8105561" y="8420100"/>
            <a:ext cx="3755032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endParaRPr/>
          </a:p>
          <a:p>
            <a:pPr>
              <a:lnSpc>
                <a:spcPts val="4392"/>
              </a:lnSpc>
            </a:pPr>
            <a:r>
              <a:rPr lang="en-US" sz="1800">
                <a:solidFill>
                  <a:srgbClr val="10223D"/>
                </a:solidFill>
                <a:latin typeface="Poppins Light"/>
              </a:rPr>
              <a:t>       tatiana.salisbury@kcl.ac.uk</a:t>
            </a:r>
          </a:p>
          <a:p>
            <a:pPr>
              <a:lnSpc>
                <a:spcPts val="2754"/>
              </a:lnSpc>
            </a:pPr>
            <a:r>
              <a:rPr lang="en-US" sz="1800">
                <a:solidFill>
                  <a:srgbClr val="10223D"/>
                </a:solidFill>
                <a:latin typeface="Poppins Light"/>
              </a:rPr>
              <a:t>       @SalisburyMH</a:t>
            </a:r>
          </a:p>
          <a:p>
            <a:pPr>
              <a:lnSpc>
                <a:spcPts val="4500"/>
              </a:lnSpc>
            </a:pPr>
            <a:r>
              <a:rPr lang="en-US" sz="1800">
                <a:solidFill>
                  <a:srgbClr val="10223D"/>
                </a:solidFill>
                <a:latin typeface="Poppins Light"/>
              </a:rPr>
              <a:t>       www.designinmh.com</a:t>
            </a:r>
          </a:p>
        </p:txBody>
      </p:sp>
      <p:sp>
        <p:nvSpPr>
          <p:cNvPr id="21" name="Freeform 21"/>
          <p:cNvSpPr/>
          <p:nvPr/>
        </p:nvSpPr>
        <p:spPr>
          <a:xfrm>
            <a:off x="8026762" y="9267782"/>
            <a:ext cx="346231" cy="372291"/>
          </a:xfrm>
          <a:custGeom>
            <a:avLst/>
            <a:gdLst/>
            <a:ahLst/>
            <a:cxnLst/>
            <a:rect l="l" t="t" r="r" b="b"/>
            <a:pathLst>
              <a:path w="346231" h="372291">
                <a:moveTo>
                  <a:pt x="0" y="0"/>
                </a:moveTo>
                <a:lnTo>
                  <a:pt x="346231" y="0"/>
                </a:lnTo>
                <a:lnTo>
                  <a:pt x="346231" y="372292"/>
                </a:lnTo>
                <a:lnTo>
                  <a:pt x="0" y="37229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7995835" y="9744849"/>
            <a:ext cx="418849" cy="418849"/>
          </a:xfrm>
          <a:custGeom>
            <a:avLst/>
            <a:gdLst/>
            <a:ahLst/>
            <a:cxnLst/>
            <a:rect l="l" t="t" r="r" b="b"/>
            <a:pathLst>
              <a:path w="418849" h="418849">
                <a:moveTo>
                  <a:pt x="0" y="0"/>
                </a:moveTo>
                <a:lnTo>
                  <a:pt x="418849" y="0"/>
                </a:lnTo>
                <a:lnTo>
                  <a:pt x="418849" y="418849"/>
                </a:lnTo>
                <a:lnTo>
                  <a:pt x="0" y="41884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65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TextBox 23"/>
          <p:cNvSpPr txBox="1"/>
          <p:nvPr/>
        </p:nvSpPr>
        <p:spPr>
          <a:xfrm>
            <a:off x="2791920" y="2209141"/>
            <a:ext cx="14467380" cy="251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6"/>
              </a:lnSpc>
            </a:pPr>
            <a:r>
              <a:rPr lang="en-US" sz="9650">
                <a:solidFill>
                  <a:srgbClr val="000000"/>
                </a:solidFill>
                <a:latin typeface="Glacial Indifference"/>
              </a:rPr>
              <a:t>HUMAN-CENTRED DESIGN</a:t>
            </a:r>
          </a:p>
          <a:p>
            <a:pPr algn="ctr">
              <a:lnSpc>
                <a:spcPts val="9746"/>
              </a:lnSpc>
            </a:pPr>
            <a:r>
              <a:rPr lang="en-US" sz="9650">
                <a:solidFill>
                  <a:srgbClr val="000000"/>
                </a:solidFill>
                <a:latin typeface="Glacial Indifference"/>
              </a:rPr>
              <a:t>IN GLOBAL MENTAL HEALTH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810242" y="5397326"/>
            <a:ext cx="11596335" cy="1642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3"/>
              </a:lnSpc>
            </a:pPr>
            <a:r>
              <a:rPr lang="en-US" sz="2688">
                <a:solidFill>
                  <a:srgbClr val="000000"/>
                </a:solidFill>
                <a:latin typeface="Glacial Indifference Bold"/>
              </a:rPr>
              <a:t>TATIANA TAYLOR SALISBURY PhD</a:t>
            </a:r>
          </a:p>
          <a:p>
            <a:pPr>
              <a:lnSpc>
                <a:spcPts val="3091"/>
              </a:lnSpc>
            </a:pPr>
            <a:r>
              <a:rPr lang="en-US" sz="2207">
                <a:solidFill>
                  <a:srgbClr val="000000"/>
                </a:solidFill>
                <a:latin typeface="Hero"/>
              </a:rPr>
              <a:t>Reader in Global Mental Health, Health Service and Population Research Department</a:t>
            </a:r>
          </a:p>
          <a:p>
            <a:pPr>
              <a:lnSpc>
                <a:spcPts val="3091"/>
              </a:lnSpc>
            </a:pPr>
            <a:r>
              <a:rPr lang="en-US" sz="2207">
                <a:solidFill>
                  <a:srgbClr val="000000"/>
                </a:solidFill>
                <a:latin typeface="Hero"/>
              </a:rPr>
              <a:t>Co-director, WHO Collaborating Center for Research and Training in Mental Health</a:t>
            </a:r>
          </a:p>
          <a:p>
            <a:pPr>
              <a:lnSpc>
                <a:spcPts val="3091"/>
              </a:lnSpc>
            </a:pPr>
            <a:r>
              <a:rPr lang="en-US" sz="2207">
                <a:solidFill>
                  <a:srgbClr val="000000"/>
                </a:solidFill>
                <a:latin typeface="Hero"/>
              </a:rPr>
              <a:t>Deputy Director, Centre for Global Mental Health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6743720" y="-2040911"/>
            <a:ext cx="4800559" cy="14276757"/>
          </a:xfrm>
          <a:custGeom>
            <a:avLst/>
            <a:gdLst/>
            <a:ahLst/>
            <a:cxnLst/>
            <a:rect l="l" t="t" r="r" b="b"/>
            <a:pathLst>
              <a:path w="4800559" h="14276757">
                <a:moveTo>
                  <a:pt x="0" y="0"/>
                </a:moveTo>
                <a:lnTo>
                  <a:pt x="4800560" y="0"/>
                </a:lnTo>
                <a:lnTo>
                  <a:pt x="4800560" y="14276756"/>
                </a:lnTo>
                <a:lnTo>
                  <a:pt x="0" y="14276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3409050" y="4180827"/>
            <a:ext cx="1794323" cy="1833280"/>
          </a:xfrm>
          <a:custGeom>
            <a:avLst/>
            <a:gdLst/>
            <a:ahLst/>
            <a:cxnLst/>
            <a:rect l="l" t="t" r="r" b="b"/>
            <a:pathLst>
              <a:path w="1794323" h="1833280">
                <a:moveTo>
                  <a:pt x="0" y="0"/>
                </a:moveTo>
                <a:lnTo>
                  <a:pt x="1794323" y="0"/>
                </a:lnTo>
                <a:lnTo>
                  <a:pt x="1794323" y="1833280"/>
                </a:lnTo>
                <a:lnTo>
                  <a:pt x="0" y="1833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3215482" flipV="1">
            <a:off x="6391986" y="7149451"/>
            <a:ext cx="1566880" cy="442643"/>
          </a:xfrm>
          <a:custGeom>
            <a:avLst/>
            <a:gdLst/>
            <a:ahLst/>
            <a:cxnLst/>
            <a:rect l="l" t="t" r="r" b="b"/>
            <a:pathLst>
              <a:path w="1566880" h="442643">
                <a:moveTo>
                  <a:pt x="0" y="442643"/>
                </a:moveTo>
                <a:lnTo>
                  <a:pt x="1566879" y="442643"/>
                </a:lnTo>
                <a:lnTo>
                  <a:pt x="1566879" y="0"/>
                </a:lnTo>
                <a:lnTo>
                  <a:pt x="0" y="0"/>
                </a:lnTo>
                <a:lnTo>
                  <a:pt x="0" y="44264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3129786" y="1876720"/>
            <a:ext cx="1654349" cy="367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Hero Bold"/>
              </a:rPr>
              <a:t>The Problem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929519" y="1876720"/>
            <a:ext cx="1158081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Hero Bold"/>
              </a:rPr>
              <a:t>Solution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78615" y="1530328"/>
            <a:ext cx="1420301" cy="740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Hero"/>
              </a:rPr>
              <a:t>Existing evidence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74779" y="1765060"/>
            <a:ext cx="1593265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Hero"/>
              </a:rPr>
              <a:t>Expert</a:t>
            </a:r>
          </a:p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Hero"/>
              </a:rPr>
              <a:t>opinion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18598" y="7810736"/>
            <a:ext cx="2725402" cy="740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Hero"/>
              </a:rPr>
              <a:t>Guidelines &amp; recommendations</a:t>
            </a:r>
          </a:p>
        </p:txBody>
      </p:sp>
      <p:sp>
        <p:nvSpPr>
          <p:cNvPr id="10" name="Freeform 10"/>
          <p:cNvSpPr/>
          <p:nvPr/>
        </p:nvSpPr>
        <p:spPr>
          <a:xfrm rot="5461905">
            <a:off x="6459782" y="2545013"/>
            <a:ext cx="1566880" cy="442643"/>
          </a:xfrm>
          <a:custGeom>
            <a:avLst/>
            <a:gdLst/>
            <a:ahLst/>
            <a:cxnLst/>
            <a:rect l="l" t="t" r="r" b="b"/>
            <a:pathLst>
              <a:path w="1566880" h="442643">
                <a:moveTo>
                  <a:pt x="0" y="0"/>
                </a:moveTo>
                <a:lnTo>
                  <a:pt x="1566880" y="0"/>
                </a:lnTo>
                <a:lnTo>
                  <a:pt x="1566880" y="442643"/>
                </a:lnTo>
                <a:lnTo>
                  <a:pt x="0" y="442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-3215482" flipH="1">
            <a:off x="10034463" y="3046028"/>
            <a:ext cx="1566880" cy="442643"/>
          </a:xfrm>
          <a:custGeom>
            <a:avLst/>
            <a:gdLst/>
            <a:ahLst/>
            <a:cxnLst/>
            <a:rect l="l" t="t" r="r" b="b"/>
            <a:pathLst>
              <a:path w="1566880" h="442643">
                <a:moveTo>
                  <a:pt x="1566880" y="0"/>
                </a:moveTo>
                <a:lnTo>
                  <a:pt x="0" y="0"/>
                </a:lnTo>
                <a:lnTo>
                  <a:pt x="0" y="442643"/>
                </a:lnTo>
                <a:lnTo>
                  <a:pt x="1566880" y="442643"/>
                </a:lnTo>
                <a:lnTo>
                  <a:pt x="15668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9746871" y="7968637"/>
            <a:ext cx="1714155" cy="740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Hero"/>
              </a:rPr>
              <a:t>Theories &amp; frameworks</a:t>
            </a:r>
          </a:p>
        </p:txBody>
      </p:sp>
      <p:sp>
        <p:nvSpPr>
          <p:cNvPr id="13" name="Freeform 13"/>
          <p:cNvSpPr/>
          <p:nvPr/>
        </p:nvSpPr>
        <p:spPr>
          <a:xfrm rot="-7191881">
            <a:off x="10402557" y="7351723"/>
            <a:ext cx="1566880" cy="442643"/>
          </a:xfrm>
          <a:custGeom>
            <a:avLst/>
            <a:gdLst/>
            <a:ahLst/>
            <a:cxnLst/>
            <a:rect l="l" t="t" r="r" b="b"/>
            <a:pathLst>
              <a:path w="1566880" h="442643">
                <a:moveTo>
                  <a:pt x="0" y="0"/>
                </a:moveTo>
                <a:lnTo>
                  <a:pt x="1566879" y="0"/>
                </a:lnTo>
                <a:lnTo>
                  <a:pt x="1566879" y="442643"/>
                </a:lnTo>
                <a:lnTo>
                  <a:pt x="0" y="442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00996" y="295321"/>
            <a:ext cx="11486008" cy="861450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02277" y="9172575"/>
            <a:ext cx="14283446" cy="68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1"/>
              </a:lnSpc>
            </a:pPr>
            <a:r>
              <a:rPr lang="en-US" sz="3929" spc="-58">
                <a:solidFill>
                  <a:srgbClr val="000000"/>
                </a:solidFill>
                <a:latin typeface="Open Sans"/>
              </a:rPr>
              <a:t>The problem (and the solution) depends on your perspective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71187" y="471097"/>
            <a:ext cx="10947504" cy="5468166"/>
            <a:chOff x="0" y="0"/>
            <a:chExt cx="14596672" cy="7290889"/>
          </a:xfrm>
        </p:grpSpPr>
        <p:sp>
          <p:nvSpPr>
            <p:cNvPr id="3" name="Freeform 3"/>
            <p:cNvSpPr/>
            <p:nvPr/>
          </p:nvSpPr>
          <p:spPr>
            <a:xfrm rot="5400000">
              <a:off x="4844271" y="-3699956"/>
              <a:ext cx="4908131" cy="14596672"/>
            </a:xfrm>
            <a:custGeom>
              <a:avLst/>
              <a:gdLst/>
              <a:ahLst/>
              <a:cxnLst/>
              <a:rect l="l" t="t" r="r" b="b"/>
              <a:pathLst>
                <a:path w="4908131" h="14596672">
                  <a:moveTo>
                    <a:pt x="0" y="0"/>
                  </a:moveTo>
                  <a:lnTo>
                    <a:pt x="4908131" y="0"/>
                  </a:lnTo>
                  <a:lnTo>
                    <a:pt x="4908131" y="14596672"/>
                  </a:lnTo>
                  <a:lnTo>
                    <a:pt x="0" y="14596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11658958" y="2661200"/>
              <a:ext cx="1834530" cy="1874360"/>
            </a:xfrm>
            <a:custGeom>
              <a:avLst/>
              <a:gdLst/>
              <a:ahLst/>
              <a:cxnLst/>
              <a:rect l="l" t="t" r="r" b="b"/>
              <a:pathLst>
                <a:path w="1834530" h="1874360">
                  <a:moveTo>
                    <a:pt x="0" y="0"/>
                  </a:moveTo>
                  <a:lnTo>
                    <a:pt x="1834530" y="0"/>
                  </a:lnTo>
                  <a:lnTo>
                    <a:pt x="1834530" y="1874360"/>
                  </a:lnTo>
                  <a:lnTo>
                    <a:pt x="0" y="1874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 rot="-3215482" flipV="1">
              <a:off x="4484655" y="5696345"/>
              <a:ext cx="1601990" cy="452562"/>
            </a:xfrm>
            <a:custGeom>
              <a:avLst/>
              <a:gdLst/>
              <a:ahLst/>
              <a:cxnLst/>
              <a:rect l="l" t="t" r="r" b="b"/>
              <a:pathLst>
                <a:path w="1601990" h="452562">
                  <a:moveTo>
                    <a:pt x="0" y="452562"/>
                  </a:moveTo>
                  <a:lnTo>
                    <a:pt x="1601990" y="452562"/>
                  </a:lnTo>
                  <a:lnTo>
                    <a:pt x="1601990" y="0"/>
                  </a:lnTo>
                  <a:lnTo>
                    <a:pt x="0" y="0"/>
                  </a:lnTo>
                  <a:lnTo>
                    <a:pt x="0" y="452562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595633" y="-28575"/>
              <a:ext cx="1452128" cy="736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4"/>
                </a:lnSpc>
              </a:pPr>
              <a:r>
                <a:rPr lang="en-US" sz="1610">
                  <a:solidFill>
                    <a:srgbClr val="000000"/>
                  </a:solidFill>
                  <a:latin typeface="Hero"/>
                </a:rPr>
                <a:t>Existing evidence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352213" y="211417"/>
              <a:ext cx="1512717" cy="736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4"/>
                </a:lnSpc>
              </a:pPr>
              <a:r>
                <a:rPr lang="en-US" sz="1610">
                  <a:solidFill>
                    <a:srgbClr val="000000"/>
                  </a:solidFill>
                  <a:latin typeface="Hero"/>
                </a:rPr>
                <a:t>Expert opinion</a:t>
              </a:r>
            </a:p>
          </p:txBody>
        </p:sp>
        <p:sp>
          <p:nvSpPr>
            <p:cNvPr id="8" name="Freeform 8"/>
            <p:cNvSpPr/>
            <p:nvPr/>
          </p:nvSpPr>
          <p:spPr>
            <a:xfrm rot="5461905">
              <a:off x="4553970" y="988730"/>
              <a:ext cx="1601990" cy="452562"/>
            </a:xfrm>
            <a:custGeom>
              <a:avLst/>
              <a:gdLst/>
              <a:ahLst/>
              <a:cxnLst/>
              <a:rect l="l" t="t" r="r" b="b"/>
              <a:pathLst>
                <a:path w="1601990" h="452562">
                  <a:moveTo>
                    <a:pt x="0" y="0"/>
                  </a:moveTo>
                  <a:lnTo>
                    <a:pt x="1601991" y="0"/>
                  </a:lnTo>
                  <a:lnTo>
                    <a:pt x="1601991" y="452562"/>
                  </a:lnTo>
                  <a:lnTo>
                    <a:pt x="0" y="452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 rot="-3215482" flipH="1">
              <a:off x="8208753" y="1500972"/>
              <a:ext cx="1601990" cy="452562"/>
            </a:xfrm>
            <a:custGeom>
              <a:avLst/>
              <a:gdLst/>
              <a:ahLst/>
              <a:cxnLst/>
              <a:rect l="l" t="t" r="r" b="b"/>
              <a:pathLst>
                <a:path w="1601990" h="452562">
                  <a:moveTo>
                    <a:pt x="1601990" y="0"/>
                  </a:moveTo>
                  <a:lnTo>
                    <a:pt x="0" y="0"/>
                  </a:lnTo>
                  <a:lnTo>
                    <a:pt x="0" y="452562"/>
                  </a:lnTo>
                  <a:lnTo>
                    <a:pt x="1601990" y="452562"/>
                  </a:lnTo>
                  <a:lnTo>
                    <a:pt x="160199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914716" y="6554005"/>
              <a:ext cx="1752567" cy="736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4"/>
                </a:lnSpc>
              </a:pPr>
              <a:r>
                <a:rPr lang="en-US" sz="1610">
                  <a:solidFill>
                    <a:srgbClr val="000000"/>
                  </a:solidFill>
                  <a:latin typeface="Hero"/>
                </a:rPr>
                <a:t>Theories &amp; frameworks</a:t>
              </a:r>
            </a:p>
          </p:txBody>
        </p:sp>
        <p:sp>
          <p:nvSpPr>
            <p:cNvPr id="11" name="Freeform 11"/>
            <p:cNvSpPr/>
            <p:nvPr/>
          </p:nvSpPr>
          <p:spPr>
            <a:xfrm rot="-7191881">
              <a:off x="8585095" y="5903149"/>
              <a:ext cx="1601990" cy="452562"/>
            </a:xfrm>
            <a:custGeom>
              <a:avLst/>
              <a:gdLst/>
              <a:ahLst/>
              <a:cxnLst/>
              <a:rect l="l" t="t" r="r" b="b"/>
              <a:pathLst>
                <a:path w="1601990" h="452562">
                  <a:moveTo>
                    <a:pt x="0" y="0"/>
                  </a:moveTo>
                  <a:lnTo>
                    <a:pt x="1601990" y="0"/>
                  </a:lnTo>
                  <a:lnTo>
                    <a:pt x="1601990" y="452563"/>
                  </a:lnTo>
                  <a:lnTo>
                    <a:pt x="0" y="452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9355" y="325579"/>
              <a:ext cx="1691419" cy="355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4"/>
                </a:lnSpc>
              </a:pPr>
              <a:r>
                <a:rPr lang="en-US" sz="1610">
                  <a:solidFill>
                    <a:srgbClr val="000000"/>
                  </a:solidFill>
                  <a:latin typeface="Hero Bold"/>
                </a:rPr>
                <a:t>The Problem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191090" y="325579"/>
              <a:ext cx="1065649" cy="355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4"/>
                </a:lnSpc>
              </a:pPr>
              <a:r>
                <a:rPr lang="en-US" sz="1610">
                  <a:solidFill>
                    <a:srgbClr val="000000"/>
                  </a:solidFill>
                  <a:latin typeface="Hero Bold"/>
                </a:rPr>
                <a:t>Solution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511863" y="6392565"/>
              <a:ext cx="2786474" cy="736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4"/>
                </a:lnSpc>
              </a:pPr>
              <a:r>
                <a:rPr lang="en-US" sz="1610">
                  <a:solidFill>
                    <a:srgbClr val="000000"/>
                  </a:solidFill>
                  <a:latin typeface="Hero"/>
                </a:rPr>
                <a:t>Guidelines &amp; recommendations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195654" y="5788868"/>
            <a:ext cx="1376588" cy="4114800"/>
          </a:xfrm>
          <a:custGeom>
            <a:avLst/>
            <a:gdLst/>
            <a:ahLst/>
            <a:cxnLst/>
            <a:rect l="l" t="t" r="r" b="b"/>
            <a:pathLst>
              <a:path w="1376588" h="4114800">
                <a:moveTo>
                  <a:pt x="0" y="0"/>
                </a:moveTo>
                <a:lnTo>
                  <a:pt x="1376587" y="0"/>
                </a:lnTo>
                <a:lnTo>
                  <a:pt x="13765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4623787" y="5893483"/>
            <a:ext cx="1144663" cy="4114800"/>
          </a:xfrm>
          <a:custGeom>
            <a:avLst/>
            <a:gdLst/>
            <a:ahLst/>
            <a:cxnLst/>
            <a:rect l="l" t="t" r="r" b="b"/>
            <a:pathLst>
              <a:path w="1144663" h="4114800">
                <a:moveTo>
                  <a:pt x="0" y="0"/>
                </a:moveTo>
                <a:lnTo>
                  <a:pt x="1144662" y="0"/>
                </a:lnTo>
                <a:lnTo>
                  <a:pt x="11446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6037890" y="6102192"/>
            <a:ext cx="1266388" cy="3934663"/>
          </a:xfrm>
          <a:custGeom>
            <a:avLst/>
            <a:gdLst/>
            <a:ahLst/>
            <a:cxnLst/>
            <a:rect l="l" t="t" r="r" b="b"/>
            <a:pathLst>
              <a:path w="1266388" h="3934663">
                <a:moveTo>
                  <a:pt x="0" y="0"/>
                </a:moveTo>
                <a:lnTo>
                  <a:pt x="1266388" y="0"/>
                </a:lnTo>
                <a:lnTo>
                  <a:pt x="1266388" y="3934663"/>
                </a:lnTo>
                <a:lnTo>
                  <a:pt x="0" y="39346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549569" y="5788868"/>
            <a:ext cx="1760371" cy="4114800"/>
          </a:xfrm>
          <a:custGeom>
            <a:avLst/>
            <a:gdLst/>
            <a:ahLst/>
            <a:cxnLst/>
            <a:rect l="l" t="t" r="r" b="b"/>
            <a:pathLst>
              <a:path w="1760371" h="4114800">
                <a:moveTo>
                  <a:pt x="0" y="0"/>
                </a:moveTo>
                <a:lnTo>
                  <a:pt x="1760371" y="0"/>
                </a:lnTo>
                <a:lnTo>
                  <a:pt x="1760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8644939" y="6110007"/>
            <a:ext cx="2527585" cy="4114800"/>
          </a:xfrm>
          <a:custGeom>
            <a:avLst/>
            <a:gdLst/>
            <a:ahLst/>
            <a:cxnLst/>
            <a:rect l="l" t="t" r="r" b="b"/>
            <a:pathLst>
              <a:path w="2527585" h="4114800">
                <a:moveTo>
                  <a:pt x="0" y="0"/>
                </a:moveTo>
                <a:lnTo>
                  <a:pt x="2527585" y="0"/>
                </a:lnTo>
                <a:lnTo>
                  <a:pt x="25275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14135583" y="5997577"/>
            <a:ext cx="1167814" cy="3773314"/>
          </a:xfrm>
          <a:custGeom>
            <a:avLst/>
            <a:gdLst/>
            <a:ahLst/>
            <a:cxnLst/>
            <a:rect l="l" t="t" r="r" b="b"/>
            <a:pathLst>
              <a:path w="1167814" h="3773314">
                <a:moveTo>
                  <a:pt x="0" y="0"/>
                </a:moveTo>
                <a:lnTo>
                  <a:pt x="1167814" y="0"/>
                </a:lnTo>
                <a:lnTo>
                  <a:pt x="1167814" y="3773313"/>
                </a:lnTo>
                <a:lnTo>
                  <a:pt x="0" y="377331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7459623" y="6139953"/>
            <a:ext cx="1094131" cy="3934663"/>
          </a:xfrm>
          <a:custGeom>
            <a:avLst/>
            <a:gdLst/>
            <a:ahLst/>
            <a:cxnLst/>
            <a:rect l="l" t="t" r="r" b="b"/>
            <a:pathLst>
              <a:path w="1094131" h="3934663">
                <a:moveTo>
                  <a:pt x="0" y="0"/>
                </a:moveTo>
                <a:lnTo>
                  <a:pt x="1094131" y="0"/>
                </a:lnTo>
                <a:lnTo>
                  <a:pt x="1094131" y="3934663"/>
                </a:lnTo>
                <a:lnTo>
                  <a:pt x="0" y="393466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12528862" y="7338259"/>
            <a:ext cx="2034072" cy="2670023"/>
          </a:xfrm>
          <a:custGeom>
            <a:avLst/>
            <a:gdLst/>
            <a:ahLst/>
            <a:cxnLst/>
            <a:rect l="l" t="t" r="r" b="b"/>
            <a:pathLst>
              <a:path w="2034072" h="2670023">
                <a:moveTo>
                  <a:pt x="0" y="0"/>
                </a:moveTo>
                <a:lnTo>
                  <a:pt x="2034073" y="0"/>
                </a:lnTo>
                <a:lnTo>
                  <a:pt x="2034073" y="2670024"/>
                </a:lnTo>
                <a:lnTo>
                  <a:pt x="0" y="267002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3286148" y="6049884"/>
            <a:ext cx="1488809" cy="4114800"/>
          </a:xfrm>
          <a:custGeom>
            <a:avLst/>
            <a:gdLst/>
            <a:ahLst/>
            <a:cxnLst/>
            <a:rect l="l" t="t" r="r" b="b"/>
            <a:pathLst>
              <a:path w="1488809" h="4114800">
                <a:moveTo>
                  <a:pt x="0" y="0"/>
                </a:moveTo>
                <a:lnTo>
                  <a:pt x="1488810" y="0"/>
                </a:lnTo>
                <a:lnTo>
                  <a:pt x="14888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11345607" y="6572654"/>
            <a:ext cx="1492937" cy="3435629"/>
          </a:xfrm>
          <a:custGeom>
            <a:avLst/>
            <a:gdLst/>
            <a:ahLst/>
            <a:cxnLst/>
            <a:rect l="l" t="t" r="r" b="b"/>
            <a:pathLst>
              <a:path w="1492937" h="3435629">
                <a:moveTo>
                  <a:pt x="0" y="0"/>
                </a:moveTo>
                <a:lnTo>
                  <a:pt x="1492937" y="0"/>
                </a:lnTo>
                <a:lnTo>
                  <a:pt x="1492937" y="3435629"/>
                </a:lnTo>
                <a:lnTo>
                  <a:pt x="0" y="343562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6756838" y="6102192"/>
            <a:ext cx="1531162" cy="4010185"/>
          </a:xfrm>
          <a:custGeom>
            <a:avLst/>
            <a:gdLst/>
            <a:ahLst/>
            <a:cxnLst/>
            <a:rect l="l" t="t" r="r" b="b"/>
            <a:pathLst>
              <a:path w="1531162" h="4010185">
                <a:moveTo>
                  <a:pt x="0" y="0"/>
                </a:moveTo>
                <a:lnTo>
                  <a:pt x="1531162" y="0"/>
                </a:lnTo>
                <a:lnTo>
                  <a:pt x="1531162" y="4010185"/>
                </a:lnTo>
                <a:lnTo>
                  <a:pt x="0" y="401018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5303397" y="6145163"/>
            <a:ext cx="1315579" cy="3891692"/>
          </a:xfrm>
          <a:custGeom>
            <a:avLst/>
            <a:gdLst/>
            <a:ahLst/>
            <a:cxnLst/>
            <a:rect l="l" t="t" r="r" b="b"/>
            <a:pathLst>
              <a:path w="1315579" h="3891692">
                <a:moveTo>
                  <a:pt x="0" y="0"/>
                </a:moveTo>
                <a:lnTo>
                  <a:pt x="1315579" y="0"/>
                </a:lnTo>
                <a:lnTo>
                  <a:pt x="1315579" y="3891692"/>
                </a:lnTo>
                <a:lnTo>
                  <a:pt x="0" y="389169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7272" y="1340973"/>
            <a:ext cx="17443349" cy="7653269"/>
          </a:xfrm>
          <a:custGeom>
            <a:avLst/>
            <a:gdLst/>
            <a:ahLst/>
            <a:cxnLst/>
            <a:rect l="l" t="t" r="r" b="b"/>
            <a:pathLst>
              <a:path w="17443349" h="7653269">
                <a:moveTo>
                  <a:pt x="0" y="0"/>
                </a:moveTo>
                <a:lnTo>
                  <a:pt x="17443348" y="0"/>
                </a:lnTo>
                <a:lnTo>
                  <a:pt x="17443348" y="7653269"/>
                </a:lnTo>
                <a:lnTo>
                  <a:pt x="0" y="7653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065196" y="279653"/>
            <a:ext cx="15004037" cy="915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73"/>
              </a:lnSpc>
            </a:pPr>
            <a:r>
              <a:rPr lang="en-US" sz="5715" spc="228">
                <a:solidFill>
                  <a:srgbClr val="1F2F5B"/>
                </a:solidFill>
                <a:latin typeface="Open Sans Extra Bold"/>
              </a:rPr>
              <a:t>HUMAN-CENTRED DESIGN APPROACH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6865" y="1533933"/>
            <a:ext cx="4948316" cy="4160259"/>
          </a:xfrm>
          <a:custGeom>
            <a:avLst/>
            <a:gdLst/>
            <a:ahLst/>
            <a:cxnLst/>
            <a:rect l="l" t="t" r="r" b="b"/>
            <a:pathLst>
              <a:path w="4948316" h="4160259">
                <a:moveTo>
                  <a:pt x="0" y="0"/>
                </a:moveTo>
                <a:lnTo>
                  <a:pt x="4948316" y="0"/>
                </a:lnTo>
                <a:lnTo>
                  <a:pt x="4948316" y="4160258"/>
                </a:lnTo>
                <a:lnTo>
                  <a:pt x="0" y="4160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45" t="-9630" r="-8760" b="-3310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226865" y="6192321"/>
            <a:ext cx="4948316" cy="1160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09"/>
              </a:lnSpc>
            </a:pPr>
            <a:r>
              <a:rPr lang="en-US" sz="1649" dirty="0">
                <a:solidFill>
                  <a:srgbClr val="000000"/>
                </a:solidFill>
                <a:latin typeface="Open Sans"/>
              </a:rPr>
              <a:t>INSPIRE aims partner with girls, their families and communities to develop and test interventions to prevent adolescent perinatal mental health conditions in Mozambique and Kenya</a:t>
            </a:r>
          </a:p>
        </p:txBody>
      </p:sp>
      <p:sp>
        <p:nvSpPr>
          <p:cNvPr id="4" name="Freeform 4"/>
          <p:cNvSpPr/>
          <p:nvPr/>
        </p:nvSpPr>
        <p:spPr>
          <a:xfrm>
            <a:off x="426620" y="8344545"/>
            <a:ext cx="1577433" cy="1048993"/>
          </a:xfrm>
          <a:custGeom>
            <a:avLst/>
            <a:gdLst/>
            <a:ahLst/>
            <a:cxnLst/>
            <a:rect l="l" t="t" r="r" b="b"/>
            <a:pathLst>
              <a:path w="1577433" h="1048993">
                <a:moveTo>
                  <a:pt x="0" y="0"/>
                </a:moveTo>
                <a:lnTo>
                  <a:pt x="1577433" y="0"/>
                </a:lnTo>
                <a:lnTo>
                  <a:pt x="1577433" y="1048993"/>
                </a:lnTo>
                <a:lnTo>
                  <a:pt x="0" y="10489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2137403" y="8571133"/>
            <a:ext cx="2667835" cy="595816"/>
          </a:xfrm>
          <a:custGeom>
            <a:avLst/>
            <a:gdLst/>
            <a:ahLst/>
            <a:cxnLst/>
            <a:rect l="l" t="t" r="r" b="b"/>
            <a:pathLst>
              <a:path w="2667835" h="595816">
                <a:moveTo>
                  <a:pt x="0" y="0"/>
                </a:moveTo>
                <a:lnTo>
                  <a:pt x="2667835" y="0"/>
                </a:lnTo>
                <a:lnTo>
                  <a:pt x="2667835" y="595817"/>
                </a:lnTo>
                <a:lnTo>
                  <a:pt x="0" y="5958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4980441" y="8306971"/>
            <a:ext cx="3303789" cy="1427123"/>
          </a:xfrm>
          <a:custGeom>
            <a:avLst/>
            <a:gdLst/>
            <a:ahLst/>
            <a:cxnLst/>
            <a:rect l="l" t="t" r="r" b="b"/>
            <a:pathLst>
              <a:path w="3303789" h="1427123">
                <a:moveTo>
                  <a:pt x="0" y="0"/>
                </a:moveTo>
                <a:lnTo>
                  <a:pt x="3303790" y="0"/>
                </a:lnTo>
                <a:lnTo>
                  <a:pt x="3303790" y="1427123"/>
                </a:lnTo>
                <a:lnTo>
                  <a:pt x="0" y="14271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8535879" y="8667502"/>
            <a:ext cx="4417868" cy="1086242"/>
          </a:xfrm>
          <a:custGeom>
            <a:avLst/>
            <a:gdLst/>
            <a:ahLst/>
            <a:cxnLst/>
            <a:rect l="l" t="t" r="r" b="b"/>
            <a:pathLst>
              <a:path w="4417868" h="1086242">
                <a:moveTo>
                  <a:pt x="0" y="0"/>
                </a:moveTo>
                <a:lnTo>
                  <a:pt x="4417869" y="0"/>
                </a:lnTo>
                <a:lnTo>
                  <a:pt x="4417869" y="1086242"/>
                </a:lnTo>
                <a:lnTo>
                  <a:pt x="0" y="10862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3509890" y="8327840"/>
            <a:ext cx="2365519" cy="1330605"/>
          </a:xfrm>
          <a:custGeom>
            <a:avLst/>
            <a:gdLst/>
            <a:ahLst/>
            <a:cxnLst/>
            <a:rect l="l" t="t" r="r" b="b"/>
            <a:pathLst>
              <a:path w="2365519" h="1330605">
                <a:moveTo>
                  <a:pt x="0" y="0"/>
                </a:moveTo>
                <a:lnTo>
                  <a:pt x="2365519" y="0"/>
                </a:lnTo>
                <a:lnTo>
                  <a:pt x="2365519" y="1330604"/>
                </a:lnTo>
                <a:lnTo>
                  <a:pt x="0" y="13306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0340336" y="1475748"/>
            <a:ext cx="1107300" cy="1595847"/>
          </a:xfrm>
          <a:custGeom>
            <a:avLst/>
            <a:gdLst/>
            <a:ahLst/>
            <a:cxnLst/>
            <a:rect l="l" t="t" r="r" b="b"/>
            <a:pathLst>
              <a:path w="1107300" h="1595847">
                <a:moveTo>
                  <a:pt x="0" y="0"/>
                </a:moveTo>
                <a:lnTo>
                  <a:pt x="1107299" y="0"/>
                </a:lnTo>
                <a:lnTo>
                  <a:pt x="1107299" y="1595847"/>
                </a:lnTo>
                <a:lnTo>
                  <a:pt x="0" y="15958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4861" t="-11061" r="-73398" b="-2861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2815365" y="3312496"/>
            <a:ext cx="1132295" cy="1641891"/>
          </a:xfrm>
          <a:custGeom>
            <a:avLst/>
            <a:gdLst/>
            <a:ahLst/>
            <a:cxnLst/>
            <a:rect l="l" t="t" r="r" b="b"/>
            <a:pathLst>
              <a:path w="1132295" h="1641891">
                <a:moveTo>
                  <a:pt x="0" y="0"/>
                </a:moveTo>
                <a:lnTo>
                  <a:pt x="1132295" y="0"/>
                </a:lnTo>
                <a:lnTo>
                  <a:pt x="1132295" y="1641891"/>
                </a:lnTo>
                <a:lnTo>
                  <a:pt x="0" y="16418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3838" t="-4415" b="-78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9125169" y="1486846"/>
            <a:ext cx="1078925" cy="1584749"/>
          </a:xfrm>
          <a:custGeom>
            <a:avLst/>
            <a:gdLst/>
            <a:ahLst/>
            <a:cxnLst/>
            <a:rect l="l" t="t" r="r" b="b"/>
            <a:pathLst>
              <a:path w="1078925" h="1584749">
                <a:moveTo>
                  <a:pt x="0" y="0"/>
                </a:moveTo>
                <a:lnTo>
                  <a:pt x="1078925" y="0"/>
                </a:lnTo>
                <a:lnTo>
                  <a:pt x="1078925" y="1584749"/>
                </a:lnTo>
                <a:lnTo>
                  <a:pt x="0" y="15847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0079" b="-1105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1603090" y="5192512"/>
            <a:ext cx="1132295" cy="1638461"/>
          </a:xfrm>
          <a:custGeom>
            <a:avLst/>
            <a:gdLst/>
            <a:ahLst/>
            <a:cxnLst/>
            <a:rect l="l" t="t" r="r" b="b"/>
            <a:pathLst>
              <a:path w="1132295" h="1638461">
                <a:moveTo>
                  <a:pt x="0" y="0"/>
                </a:moveTo>
                <a:lnTo>
                  <a:pt x="1132295" y="0"/>
                </a:lnTo>
                <a:lnTo>
                  <a:pt x="1132295" y="1638461"/>
                </a:lnTo>
                <a:lnTo>
                  <a:pt x="0" y="16384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7060" r="-23186" b="-383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4091332" y="5192512"/>
            <a:ext cx="1183401" cy="1653659"/>
          </a:xfrm>
          <a:custGeom>
            <a:avLst/>
            <a:gdLst/>
            <a:ahLst/>
            <a:cxnLst/>
            <a:rect l="l" t="t" r="r" b="b"/>
            <a:pathLst>
              <a:path w="1183401" h="1653659">
                <a:moveTo>
                  <a:pt x="0" y="0"/>
                </a:moveTo>
                <a:lnTo>
                  <a:pt x="1183401" y="0"/>
                </a:lnTo>
                <a:lnTo>
                  <a:pt x="1183401" y="1653659"/>
                </a:lnTo>
                <a:lnTo>
                  <a:pt x="0" y="16536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5515" r="-19817" b="-400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2840160" y="5208047"/>
            <a:ext cx="1110817" cy="1622926"/>
          </a:xfrm>
          <a:custGeom>
            <a:avLst/>
            <a:gdLst/>
            <a:ahLst/>
            <a:cxnLst/>
            <a:rect l="l" t="t" r="r" b="b"/>
            <a:pathLst>
              <a:path w="1110817" h="1622926">
                <a:moveTo>
                  <a:pt x="0" y="0"/>
                </a:moveTo>
                <a:lnTo>
                  <a:pt x="1110818" y="0"/>
                </a:lnTo>
                <a:lnTo>
                  <a:pt x="1110818" y="1622926"/>
                </a:lnTo>
                <a:lnTo>
                  <a:pt x="0" y="16229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95404" r="-36839" b="-597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1603090" y="3329969"/>
            <a:ext cx="1078925" cy="1624418"/>
          </a:xfrm>
          <a:custGeom>
            <a:avLst/>
            <a:gdLst/>
            <a:ahLst/>
            <a:cxnLst/>
            <a:rect l="l" t="t" r="r" b="b"/>
            <a:pathLst>
              <a:path w="1078925" h="1624418">
                <a:moveTo>
                  <a:pt x="0" y="0"/>
                </a:moveTo>
                <a:lnTo>
                  <a:pt x="1078925" y="0"/>
                </a:lnTo>
                <a:lnTo>
                  <a:pt x="1078925" y="1624418"/>
                </a:lnTo>
                <a:lnTo>
                  <a:pt x="0" y="162441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01" r="-21573" b="-216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7882232" y="1486846"/>
            <a:ext cx="1141731" cy="1584749"/>
          </a:xfrm>
          <a:custGeom>
            <a:avLst/>
            <a:gdLst/>
            <a:ahLst/>
            <a:cxnLst/>
            <a:rect l="l" t="t" r="r" b="b"/>
            <a:pathLst>
              <a:path w="1141731" h="1584749">
                <a:moveTo>
                  <a:pt x="0" y="0"/>
                </a:moveTo>
                <a:lnTo>
                  <a:pt x="1141731" y="0"/>
                </a:lnTo>
                <a:lnTo>
                  <a:pt x="1141731" y="1584749"/>
                </a:lnTo>
                <a:lnTo>
                  <a:pt x="0" y="158474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5614" t="-1105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4091332" y="1440132"/>
            <a:ext cx="1132295" cy="1653659"/>
          </a:xfrm>
          <a:custGeom>
            <a:avLst/>
            <a:gdLst/>
            <a:ahLst/>
            <a:cxnLst/>
            <a:rect l="l" t="t" r="r" b="b"/>
            <a:pathLst>
              <a:path w="1132295" h="1653659">
                <a:moveTo>
                  <a:pt x="0" y="0"/>
                </a:moveTo>
                <a:lnTo>
                  <a:pt x="1132295" y="0"/>
                </a:lnTo>
                <a:lnTo>
                  <a:pt x="1132295" y="1653659"/>
                </a:lnTo>
                <a:lnTo>
                  <a:pt x="0" y="16536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066" r="-646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7854857" y="5192512"/>
            <a:ext cx="1169106" cy="1653659"/>
          </a:xfrm>
          <a:custGeom>
            <a:avLst/>
            <a:gdLst/>
            <a:ahLst/>
            <a:cxnLst/>
            <a:rect l="l" t="t" r="r" b="b"/>
            <a:pathLst>
              <a:path w="1169106" h="1653659">
                <a:moveTo>
                  <a:pt x="0" y="0"/>
                </a:moveTo>
                <a:lnTo>
                  <a:pt x="1169106" y="0"/>
                </a:lnTo>
                <a:lnTo>
                  <a:pt x="1169106" y="1653659"/>
                </a:lnTo>
                <a:lnTo>
                  <a:pt x="0" y="165365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3106" t="-13668" r="-16436" b="-84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12815493" y="1486846"/>
            <a:ext cx="1135484" cy="1606945"/>
          </a:xfrm>
          <a:custGeom>
            <a:avLst/>
            <a:gdLst/>
            <a:ahLst/>
            <a:cxnLst/>
            <a:rect l="l" t="t" r="r" b="b"/>
            <a:pathLst>
              <a:path w="1135484" h="1606945">
                <a:moveTo>
                  <a:pt x="0" y="0"/>
                </a:moveTo>
                <a:lnTo>
                  <a:pt x="1135485" y="0"/>
                </a:lnTo>
                <a:lnTo>
                  <a:pt x="1135485" y="1606945"/>
                </a:lnTo>
                <a:lnTo>
                  <a:pt x="0" y="160694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8369" t="-28336" r="-31438" b="-1280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14091332" y="3306612"/>
            <a:ext cx="1183401" cy="1647775"/>
          </a:xfrm>
          <a:custGeom>
            <a:avLst/>
            <a:gdLst/>
            <a:ahLst/>
            <a:cxnLst/>
            <a:rect l="l" t="t" r="r" b="b"/>
            <a:pathLst>
              <a:path w="1183401" h="1647775">
                <a:moveTo>
                  <a:pt x="0" y="0"/>
                </a:moveTo>
                <a:lnTo>
                  <a:pt x="1183401" y="0"/>
                </a:lnTo>
                <a:lnTo>
                  <a:pt x="1183401" y="1647775"/>
                </a:lnTo>
                <a:lnTo>
                  <a:pt x="0" y="164777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14974" t="-20510" r="-17988" b="-681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11552410" y="1475748"/>
            <a:ext cx="1122728" cy="1618043"/>
          </a:xfrm>
          <a:custGeom>
            <a:avLst/>
            <a:gdLst/>
            <a:ahLst/>
            <a:cxnLst/>
            <a:rect l="l" t="t" r="r" b="b"/>
            <a:pathLst>
              <a:path w="1122728" h="1618043">
                <a:moveTo>
                  <a:pt x="0" y="0"/>
                </a:moveTo>
                <a:lnTo>
                  <a:pt x="1122729" y="0"/>
                </a:lnTo>
                <a:lnTo>
                  <a:pt x="1122729" y="1618043"/>
                </a:lnTo>
                <a:lnTo>
                  <a:pt x="0" y="1618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3080" r="-3080" b="-1014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7854857" y="3306612"/>
            <a:ext cx="1169106" cy="1647775"/>
          </a:xfrm>
          <a:custGeom>
            <a:avLst/>
            <a:gdLst/>
            <a:ahLst/>
            <a:cxnLst/>
            <a:rect l="l" t="t" r="r" b="b"/>
            <a:pathLst>
              <a:path w="1169106" h="1647775">
                <a:moveTo>
                  <a:pt x="0" y="0"/>
                </a:moveTo>
                <a:lnTo>
                  <a:pt x="1169106" y="0"/>
                </a:lnTo>
                <a:lnTo>
                  <a:pt x="1169106" y="1647775"/>
                </a:lnTo>
                <a:lnTo>
                  <a:pt x="0" y="164777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r="-570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9125169" y="3306612"/>
            <a:ext cx="1079603" cy="1647775"/>
          </a:xfrm>
          <a:custGeom>
            <a:avLst/>
            <a:gdLst/>
            <a:ahLst/>
            <a:cxnLst/>
            <a:rect l="l" t="t" r="r" b="b"/>
            <a:pathLst>
              <a:path w="1079603" h="1647775">
                <a:moveTo>
                  <a:pt x="0" y="0"/>
                </a:moveTo>
                <a:lnTo>
                  <a:pt x="1079603" y="0"/>
                </a:lnTo>
                <a:lnTo>
                  <a:pt x="1079603" y="1647775"/>
                </a:lnTo>
                <a:lnTo>
                  <a:pt x="0" y="164777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4894" t="-2807" r="-17757" b="-434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10337444" y="3312496"/>
            <a:ext cx="1132295" cy="1641891"/>
          </a:xfrm>
          <a:custGeom>
            <a:avLst/>
            <a:gdLst/>
            <a:ahLst/>
            <a:cxnLst/>
            <a:rect l="l" t="t" r="r" b="b"/>
            <a:pathLst>
              <a:path w="1132295" h="1641891">
                <a:moveTo>
                  <a:pt x="0" y="0"/>
                </a:moveTo>
                <a:lnTo>
                  <a:pt x="1132296" y="0"/>
                </a:lnTo>
                <a:lnTo>
                  <a:pt x="1132296" y="1641891"/>
                </a:lnTo>
                <a:lnTo>
                  <a:pt x="0" y="164189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13493" t="-21183" r="-1829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9125169" y="5208047"/>
            <a:ext cx="1079603" cy="1638461"/>
          </a:xfrm>
          <a:custGeom>
            <a:avLst/>
            <a:gdLst/>
            <a:ahLst/>
            <a:cxnLst/>
            <a:rect l="l" t="t" r="r" b="b"/>
            <a:pathLst>
              <a:path w="1079603" h="1638461">
                <a:moveTo>
                  <a:pt x="0" y="0"/>
                </a:moveTo>
                <a:lnTo>
                  <a:pt x="1079603" y="0"/>
                </a:lnTo>
                <a:lnTo>
                  <a:pt x="1079603" y="1638461"/>
                </a:lnTo>
                <a:lnTo>
                  <a:pt x="0" y="163846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-20414" t="-7205" r="-161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0337444" y="5192512"/>
            <a:ext cx="1077715" cy="1638461"/>
          </a:xfrm>
          <a:custGeom>
            <a:avLst/>
            <a:gdLst/>
            <a:ahLst/>
            <a:cxnLst/>
            <a:rect l="l" t="t" r="r" b="b"/>
            <a:pathLst>
              <a:path w="1077715" h="1638461">
                <a:moveTo>
                  <a:pt x="0" y="0"/>
                </a:moveTo>
                <a:lnTo>
                  <a:pt x="1077715" y="0"/>
                </a:lnTo>
                <a:lnTo>
                  <a:pt x="1077715" y="1638461"/>
                </a:lnTo>
                <a:lnTo>
                  <a:pt x="0" y="163846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29834" t="-9421" r="-17279" b="-1960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5417608" y="5208047"/>
            <a:ext cx="1156507" cy="1638461"/>
          </a:xfrm>
          <a:custGeom>
            <a:avLst/>
            <a:gdLst/>
            <a:ahLst/>
            <a:cxnLst/>
            <a:rect l="l" t="t" r="r" b="b"/>
            <a:pathLst>
              <a:path w="1156507" h="1638461">
                <a:moveTo>
                  <a:pt x="0" y="0"/>
                </a:moveTo>
                <a:lnTo>
                  <a:pt x="1156507" y="0"/>
                </a:lnTo>
                <a:lnTo>
                  <a:pt x="1156507" y="1638461"/>
                </a:lnTo>
                <a:lnTo>
                  <a:pt x="0" y="1638461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71355" r="-66866" b="-348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5417608" y="3306612"/>
            <a:ext cx="1156507" cy="1647775"/>
          </a:xfrm>
          <a:custGeom>
            <a:avLst/>
            <a:gdLst/>
            <a:ahLst/>
            <a:cxnLst/>
            <a:rect l="l" t="t" r="r" b="b"/>
            <a:pathLst>
              <a:path w="1156507" h="1647775">
                <a:moveTo>
                  <a:pt x="0" y="0"/>
                </a:moveTo>
                <a:lnTo>
                  <a:pt x="1156507" y="0"/>
                </a:lnTo>
                <a:lnTo>
                  <a:pt x="1156507" y="1647775"/>
                </a:lnTo>
                <a:lnTo>
                  <a:pt x="0" y="164777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26988" r="-20114" b="-3245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61685" y="442934"/>
            <a:ext cx="2620206" cy="3012858"/>
            <a:chOff x="0" y="0"/>
            <a:chExt cx="3493608" cy="4017144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1421292" cy="3598206"/>
            </a:xfrm>
            <a:custGeom>
              <a:avLst/>
              <a:gdLst/>
              <a:ahLst/>
              <a:cxnLst/>
              <a:rect l="l" t="t" r="r" b="b"/>
              <a:pathLst>
                <a:path w="1421292" h="3598206">
                  <a:moveTo>
                    <a:pt x="1421292" y="0"/>
                  </a:moveTo>
                  <a:lnTo>
                    <a:pt x="0" y="0"/>
                  </a:lnTo>
                  <a:lnTo>
                    <a:pt x="0" y="3598206"/>
                  </a:lnTo>
                  <a:lnTo>
                    <a:pt x="1421292" y="3598206"/>
                  </a:lnTo>
                  <a:lnTo>
                    <a:pt x="1421292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1959273" y="0"/>
              <a:ext cx="1534335" cy="3487125"/>
            </a:xfrm>
            <a:custGeom>
              <a:avLst/>
              <a:gdLst/>
              <a:ahLst/>
              <a:cxnLst/>
              <a:rect l="l" t="t" r="r" b="b"/>
              <a:pathLst>
                <a:path w="1534335" h="3487125">
                  <a:moveTo>
                    <a:pt x="0" y="0"/>
                  </a:moveTo>
                  <a:lnTo>
                    <a:pt x="1534335" y="0"/>
                  </a:lnTo>
                  <a:lnTo>
                    <a:pt x="1534335" y="3487125"/>
                  </a:lnTo>
                  <a:lnTo>
                    <a:pt x="0" y="3487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1058581" y="320763"/>
              <a:ext cx="1353799" cy="3696381"/>
            </a:xfrm>
            <a:custGeom>
              <a:avLst/>
              <a:gdLst/>
              <a:ahLst/>
              <a:cxnLst/>
              <a:rect l="l" t="t" r="r" b="b"/>
              <a:pathLst>
                <a:path w="1353799" h="3696381">
                  <a:moveTo>
                    <a:pt x="0" y="0"/>
                  </a:moveTo>
                  <a:lnTo>
                    <a:pt x="1353799" y="0"/>
                  </a:lnTo>
                  <a:lnTo>
                    <a:pt x="1353799" y="3696381"/>
                  </a:lnTo>
                  <a:lnTo>
                    <a:pt x="0" y="3696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871796" y="4183425"/>
            <a:ext cx="3006806" cy="4114800"/>
            <a:chOff x="0" y="0"/>
            <a:chExt cx="4009075" cy="5486400"/>
          </a:xfrm>
        </p:grpSpPr>
        <p:sp>
          <p:nvSpPr>
            <p:cNvPr id="7" name="Freeform 7"/>
            <p:cNvSpPr/>
            <p:nvPr/>
          </p:nvSpPr>
          <p:spPr>
            <a:xfrm>
              <a:off x="2190852" y="0"/>
              <a:ext cx="1818222" cy="4228424"/>
            </a:xfrm>
            <a:custGeom>
              <a:avLst/>
              <a:gdLst/>
              <a:ahLst/>
              <a:cxnLst/>
              <a:rect l="l" t="t" r="r" b="b"/>
              <a:pathLst>
                <a:path w="1818222" h="4228424">
                  <a:moveTo>
                    <a:pt x="0" y="0"/>
                  </a:moveTo>
                  <a:lnTo>
                    <a:pt x="1818223" y="0"/>
                  </a:lnTo>
                  <a:lnTo>
                    <a:pt x="1818223" y="4228424"/>
                  </a:lnTo>
                  <a:lnTo>
                    <a:pt x="0" y="4228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42100" y="1257976"/>
              <a:ext cx="1897505" cy="4228424"/>
            </a:xfrm>
            <a:custGeom>
              <a:avLst/>
              <a:gdLst/>
              <a:ahLst/>
              <a:cxnLst/>
              <a:rect l="l" t="t" r="r" b="b"/>
              <a:pathLst>
                <a:path w="1897505" h="4228424">
                  <a:moveTo>
                    <a:pt x="0" y="0"/>
                  </a:moveTo>
                  <a:lnTo>
                    <a:pt x="1897505" y="0"/>
                  </a:lnTo>
                  <a:lnTo>
                    <a:pt x="1897505" y="4228424"/>
                  </a:lnTo>
                  <a:lnTo>
                    <a:pt x="0" y="4228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581978"/>
              <a:ext cx="2151211" cy="4228424"/>
            </a:xfrm>
            <a:custGeom>
              <a:avLst/>
              <a:gdLst/>
              <a:ahLst/>
              <a:cxnLst/>
              <a:rect l="l" t="t" r="r" b="b"/>
              <a:pathLst>
                <a:path w="2151211" h="4228424">
                  <a:moveTo>
                    <a:pt x="0" y="0"/>
                  </a:moveTo>
                  <a:lnTo>
                    <a:pt x="2151211" y="0"/>
                  </a:lnTo>
                  <a:lnTo>
                    <a:pt x="2151211" y="4228424"/>
                  </a:lnTo>
                  <a:lnTo>
                    <a:pt x="0" y="4228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7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 flipV="1">
              <a:off x="618144" y="1457795"/>
              <a:ext cx="863581" cy="881205"/>
            </a:xfrm>
            <a:custGeom>
              <a:avLst/>
              <a:gdLst/>
              <a:ahLst/>
              <a:cxnLst/>
              <a:rect l="l" t="t" r="r" b="b"/>
              <a:pathLst>
                <a:path w="863581" h="881205">
                  <a:moveTo>
                    <a:pt x="0" y="881205"/>
                  </a:moveTo>
                  <a:lnTo>
                    <a:pt x="863581" y="881205"/>
                  </a:lnTo>
                  <a:lnTo>
                    <a:pt x="863581" y="0"/>
                  </a:lnTo>
                  <a:lnTo>
                    <a:pt x="0" y="0"/>
                  </a:lnTo>
                  <a:lnTo>
                    <a:pt x="0" y="881205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68522" y="2571750"/>
            <a:ext cx="5610405" cy="617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155"/>
              </a:lnSpc>
              <a:spcBef>
                <a:spcPct val="0"/>
              </a:spcBef>
            </a:pPr>
            <a:r>
              <a:rPr lang="en-US" sz="6796">
                <a:solidFill>
                  <a:srgbClr val="000000"/>
                </a:solidFill>
                <a:latin typeface="HK Grotesk Semi-Bold"/>
              </a:rPr>
              <a:t>We have partnered with 163 stakeholders since October 2021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54452" y="1739813"/>
            <a:ext cx="1854878" cy="193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87"/>
              </a:lnSpc>
              <a:spcBef>
                <a:spcPct val="0"/>
              </a:spcBef>
            </a:pPr>
            <a:r>
              <a:rPr lang="en-US" sz="11348">
                <a:solidFill>
                  <a:srgbClr val="2E2E6A"/>
                </a:solidFill>
                <a:latin typeface="Poppins Bold"/>
              </a:rPr>
              <a:t>56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79316" y="2008596"/>
            <a:ext cx="4219091" cy="1600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1"/>
              </a:lnSpc>
            </a:pPr>
            <a:r>
              <a:rPr lang="en-US" sz="3550" spc="120">
                <a:solidFill>
                  <a:srgbClr val="10223D"/>
                </a:solidFill>
                <a:latin typeface="Poppins Medium Bold"/>
              </a:rPr>
              <a:t>adolescents girls &amp;young women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71796" y="5496588"/>
            <a:ext cx="1762637" cy="193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87"/>
              </a:lnSpc>
              <a:spcBef>
                <a:spcPct val="0"/>
              </a:spcBef>
            </a:pPr>
            <a:r>
              <a:rPr lang="en-US" sz="11348">
                <a:solidFill>
                  <a:srgbClr val="2E2E6A"/>
                </a:solidFill>
                <a:latin typeface="Poppins Bold"/>
              </a:rPr>
              <a:t>20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742818" y="5933610"/>
            <a:ext cx="2638764" cy="1080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1"/>
              </a:lnSpc>
            </a:pPr>
            <a:r>
              <a:rPr lang="en-US" sz="3550" spc="120">
                <a:solidFill>
                  <a:srgbClr val="10223D"/>
                </a:solidFill>
                <a:latin typeface="Poppins Medium Bold"/>
              </a:rPr>
              <a:t>service</a:t>
            </a:r>
          </a:p>
          <a:p>
            <a:pPr>
              <a:lnSpc>
                <a:spcPts val="4331"/>
              </a:lnSpc>
            </a:pPr>
            <a:r>
              <a:rPr lang="en-US" sz="3550" spc="120">
                <a:solidFill>
                  <a:srgbClr val="10223D"/>
                </a:solidFill>
                <a:latin typeface="Poppins Medium Bold"/>
              </a:rPr>
              <a:t>providers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25574" y="6360617"/>
            <a:ext cx="1694864" cy="193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87"/>
              </a:lnSpc>
              <a:spcBef>
                <a:spcPct val="0"/>
              </a:spcBef>
            </a:pPr>
            <a:r>
              <a:rPr lang="en-US" sz="11348">
                <a:solidFill>
                  <a:srgbClr val="2E2E6A"/>
                </a:solidFill>
                <a:latin typeface="Poppins Bold"/>
              </a:rPr>
              <a:t>32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4548673" y="5706138"/>
            <a:ext cx="3424972" cy="3267440"/>
            <a:chOff x="0" y="0"/>
            <a:chExt cx="4566630" cy="4356586"/>
          </a:xfrm>
        </p:grpSpPr>
        <p:sp>
          <p:nvSpPr>
            <p:cNvPr id="18" name="Freeform 18"/>
            <p:cNvSpPr/>
            <p:nvPr/>
          </p:nvSpPr>
          <p:spPr>
            <a:xfrm>
              <a:off x="952188" y="613342"/>
              <a:ext cx="1581521" cy="3743244"/>
            </a:xfrm>
            <a:custGeom>
              <a:avLst/>
              <a:gdLst/>
              <a:ahLst/>
              <a:cxnLst/>
              <a:rect l="l" t="t" r="r" b="b"/>
              <a:pathLst>
                <a:path w="1581521" h="3743244">
                  <a:moveTo>
                    <a:pt x="0" y="0"/>
                  </a:moveTo>
                  <a:lnTo>
                    <a:pt x="1581521" y="0"/>
                  </a:lnTo>
                  <a:lnTo>
                    <a:pt x="1581521" y="3743244"/>
                  </a:lnTo>
                  <a:lnTo>
                    <a:pt x="0" y="3743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662254" y="613342"/>
              <a:ext cx="1904376" cy="3743244"/>
            </a:xfrm>
            <a:custGeom>
              <a:avLst/>
              <a:gdLst/>
              <a:ahLst/>
              <a:cxnLst/>
              <a:rect l="l" t="t" r="r" b="b"/>
              <a:pathLst>
                <a:path w="1904376" h="3743244">
                  <a:moveTo>
                    <a:pt x="0" y="0"/>
                  </a:moveTo>
                  <a:lnTo>
                    <a:pt x="1904376" y="0"/>
                  </a:lnTo>
                  <a:lnTo>
                    <a:pt x="1904376" y="3743244"/>
                  </a:lnTo>
                  <a:lnTo>
                    <a:pt x="0" y="3743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1581521" cy="3743244"/>
            </a:xfrm>
            <a:custGeom>
              <a:avLst/>
              <a:gdLst/>
              <a:ahLst/>
              <a:cxnLst/>
              <a:rect l="l" t="t" r="r" b="b"/>
              <a:pathLst>
                <a:path w="1581521" h="3743244">
                  <a:moveTo>
                    <a:pt x="0" y="0"/>
                  </a:moveTo>
                  <a:lnTo>
                    <a:pt x="1581521" y="0"/>
                  </a:lnTo>
                  <a:lnTo>
                    <a:pt x="1581521" y="3743244"/>
                  </a:lnTo>
                  <a:lnTo>
                    <a:pt x="0" y="3743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82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710066" y="0"/>
              <a:ext cx="1904376" cy="3743244"/>
            </a:xfrm>
            <a:custGeom>
              <a:avLst/>
              <a:gdLst/>
              <a:ahLst/>
              <a:cxnLst/>
              <a:rect l="l" t="t" r="r" b="b"/>
              <a:pathLst>
                <a:path w="1904376" h="3743244">
                  <a:moveTo>
                    <a:pt x="0" y="0"/>
                  </a:moveTo>
                  <a:lnTo>
                    <a:pt x="1904376" y="0"/>
                  </a:lnTo>
                  <a:lnTo>
                    <a:pt x="1904376" y="3743244"/>
                  </a:lnTo>
                  <a:lnTo>
                    <a:pt x="0" y="3743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81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4548673" y="6975583"/>
            <a:ext cx="2916415" cy="1080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1"/>
              </a:lnSpc>
            </a:pPr>
            <a:r>
              <a:rPr lang="en-US" sz="3550" spc="120">
                <a:solidFill>
                  <a:srgbClr val="10223D"/>
                </a:solidFill>
                <a:latin typeface="Poppins Medium Bold"/>
              </a:rPr>
              <a:t>community leaders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5056969" y="1916821"/>
            <a:ext cx="2823365" cy="2693504"/>
            <a:chOff x="0" y="0"/>
            <a:chExt cx="3764487" cy="3591338"/>
          </a:xfrm>
        </p:grpSpPr>
        <p:sp>
          <p:nvSpPr>
            <p:cNvPr id="24" name="Freeform 24"/>
            <p:cNvSpPr/>
            <p:nvPr/>
          </p:nvSpPr>
          <p:spPr>
            <a:xfrm>
              <a:off x="784933" y="505606"/>
              <a:ext cx="1303722" cy="3085732"/>
            </a:xfrm>
            <a:custGeom>
              <a:avLst/>
              <a:gdLst/>
              <a:ahLst/>
              <a:cxnLst/>
              <a:rect l="l" t="t" r="r" b="b"/>
              <a:pathLst>
                <a:path w="1303722" h="3085732">
                  <a:moveTo>
                    <a:pt x="0" y="0"/>
                  </a:moveTo>
                  <a:lnTo>
                    <a:pt x="1303722" y="0"/>
                  </a:lnTo>
                  <a:lnTo>
                    <a:pt x="1303722" y="3085732"/>
                  </a:lnTo>
                  <a:lnTo>
                    <a:pt x="0" y="3085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194621" y="505606"/>
              <a:ext cx="1569866" cy="3085732"/>
            </a:xfrm>
            <a:custGeom>
              <a:avLst/>
              <a:gdLst/>
              <a:ahLst/>
              <a:cxnLst/>
              <a:rect l="l" t="t" r="r" b="b"/>
              <a:pathLst>
                <a:path w="1569866" h="3085732">
                  <a:moveTo>
                    <a:pt x="0" y="0"/>
                  </a:moveTo>
                  <a:lnTo>
                    <a:pt x="1569866" y="0"/>
                  </a:lnTo>
                  <a:lnTo>
                    <a:pt x="1569866" y="3085732"/>
                  </a:lnTo>
                  <a:lnTo>
                    <a:pt x="0" y="3085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1303722" cy="3085732"/>
            </a:xfrm>
            <a:custGeom>
              <a:avLst/>
              <a:gdLst/>
              <a:ahLst/>
              <a:cxnLst/>
              <a:rect l="l" t="t" r="r" b="b"/>
              <a:pathLst>
                <a:path w="1303722" h="3085732">
                  <a:moveTo>
                    <a:pt x="0" y="0"/>
                  </a:moveTo>
                  <a:lnTo>
                    <a:pt x="1303722" y="0"/>
                  </a:lnTo>
                  <a:lnTo>
                    <a:pt x="1303722" y="3085732"/>
                  </a:lnTo>
                  <a:lnTo>
                    <a:pt x="0" y="3085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75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409688" y="0"/>
              <a:ext cx="1569866" cy="3085732"/>
            </a:xfrm>
            <a:custGeom>
              <a:avLst/>
              <a:gdLst/>
              <a:ahLst/>
              <a:cxnLst/>
              <a:rect l="l" t="t" r="r" b="b"/>
              <a:pathLst>
                <a:path w="1569866" h="3085732">
                  <a:moveTo>
                    <a:pt x="0" y="0"/>
                  </a:moveTo>
                  <a:lnTo>
                    <a:pt x="1569866" y="0"/>
                  </a:lnTo>
                  <a:lnTo>
                    <a:pt x="1569866" y="3085732"/>
                  </a:lnTo>
                  <a:lnTo>
                    <a:pt x="0" y="3085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72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4876305" y="3536746"/>
            <a:ext cx="1873607" cy="193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87"/>
              </a:lnSpc>
              <a:spcBef>
                <a:spcPct val="0"/>
              </a:spcBef>
            </a:pPr>
            <a:r>
              <a:rPr lang="en-US" sz="11348">
                <a:solidFill>
                  <a:srgbClr val="2E2E6A"/>
                </a:solidFill>
                <a:latin typeface="Poppins Bold"/>
              </a:rPr>
              <a:t>55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888862" y="3805528"/>
            <a:ext cx="2916415" cy="1600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31"/>
              </a:lnSpc>
            </a:pPr>
            <a:r>
              <a:rPr lang="en-US" sz="3550" spc="120">
                <a:solidFill>
                  <a:srgbClr val="10223D"/>
                </a:solidFill>
                <a:latin typeface="Poppins Medium Bold"/>
              </a:rPr>
              <a:t>partners &amp; family members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38766" y="1265722"/>
            <a:ext cx="15320534" cy="8178808"/>
            <a:chOff x="0" y="0"/>
            <a:chExt cx="20427378" cy="1090507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0427378" cy="10905078"/>
              <a:chOff x="0" y="0"/>
              <a:chExt cx="19576526" cy="1045085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72390" y="72390"/>
                <a:ext cx="19431747" cy="10306074"/>
              </a:xfrm>
              <a:custGeom>
                <a:avLst/>
                <a:gdLst/>
                <a:ahLst/>
                <a:cxnLst/>
                <a:rect l="l" t="t" r="r" b="b"/>
                <a:pathLst>
                  <a:path w="19431747" h="10306074">
                    <a:moveTo>
                      <a:pt x="0" y="0"/>
                    </a:moveTo>
                    <a:lnTo>
                      <a:pt x="19431747" y="0"/>
                    </a:lnTo>
                    <a:lnTo>
                      <a:pt x="19431747" y="10306074"/>
                    </a:lnTo>
                    <a:lnTo>
                      <a:pt x="0" y="103060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9576526" cy="10450854"/>
              </a:xfrm>
              <a:custGeom>
                <a:avLst/>
                <a:gdLst/>
                <a:ahLst/>
                <a:cxnLst/>
                <a:rect l="l" t="t" r="r" b="b"/>
                <a:pathLst>
                  <a:path w="19576526" h="10450854">
                    <a:moveTo>
                      <a:pt x="19431746" y="10306074"/>
                    </a:moveTo>
                    <a:lnTo>
                      <a:pt x="19576526" y="10306074"/>
                    </a:lnTo>
                    <a:lnTo>
                      <a:pt x="19576526" y="10450854"/>
                    </a:lnTo>
                    <a:lnTo>
                      <a:pt x="19431746" y="10450854"/>
                    </a:lnTo>
                    <a:lnTo>
                      <a:pt x="19431746" y="10306074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10306074"/>
                    </a:lnTo>
                    <a:lnTo>
                      <a:pt x="0" y="10306074"/>
                    </a:lnTo>
                    <a:lnTo>
                      <a:pt x="0" y="144780"/>
                    </a:lnTo>
                    <a:close/>
                    <a:moveTo>
                      <a:pt x="0" y="10306074"/>
                    </a:moveTo>
                    <a:lnTo>
                      <a:pt x="144780" y="10306074"/>
                    </a:lnTo>
                    <a:lnTo>
                      <a:pt x="144780" y="10450854"/>
                    </a:lnTo>
                    <a:lnTo>
                      <a:pt x="0" y="10450854"/>
                    </a:lnTo>
                    <a:lnTo>
                      <a:pt x="0" y="10306074"/>
                    </a:lnTo>
                    <a:close/>
                    <a:moveTo>
                      <a:pt x="19431746" y="144780"/>
                    </a:moveTo>
                    <a:lnTo>
                      <a:pt x="19576526" y="144780"/>
                    </a:lnTo>
                    <a:lnTo>
                      <a:pt x="19576526" y="10306074"/>
                    </a:lnTo>
                    <a:lnTo>
                      <a:pt x="19431746" y="10306074"/>
                    </a:lnTo>
                    <a:lnTo>
                      <a:pt x="19431746" y="144780"/>
                    </a:lnTo>
                    <a:close/>
                    <a:moveTo>
                      <a:pt x="144780" y="10306074"/>
                    </a:moveTo>
                    <a:lnTo>
                      <a:pt x="19431746" y="10306074"/>
                    </a:lnTo>
                    <a:lnTo>
                      <a:pt x="19431746" y="10450854"/>
                    </a:lnTo>
                    <a:lnTo>
                      <a:pt x="144780" y="10450854"/>
                    </a:lnTo>
                    <a:lnTo>
                      <a:pt x="144780" y="10306074"/>
                    </a:lnTo>
                    <a:close/>
                    <a:moveTo>
                      <a:pt x="19431746" y="0"/>
                    </a:moveTo>
                    <a:lnTo>
                      <a:pt x="19576526" y="0"/>
                    </a:lnTo>
                    <a:lnTo>
                      <a:pt x="19576526" y="144780"/>
                    </a:lnTo>
                    <a:lnTo>
                      <a:pt x="19431746" y="144780"/>
                    </a:lnTo>
                    <a:lnTo>
                      <a:pt x="19431746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19431746" y="0"/>
                    </a:lnTo>
                    <a:lnTo>
                      <a:pt x="19431746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F9872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6676880" y="6155259"/>
              <a:ext cx="1672373" cy="4515186"/>
            </a:xfrm>
            <a:custGeom>
              <a:avLst/>
              <a:gdLst/>
              <a:ahLst/>
              <a:cxnLst/>
              <a:rect l="l" t="t" r="r" b="b"/>
              <a:pathLst>
                <a:path w="1672373" h="4515186">
                  <a:moveTo>
                    <a:pt x="0" y="0"/>
                  </a:moveTo>
                  <a:lnTo>
                    <a:pt x="1672373" y="0"/>
                  </a:lnTo>
                  <a:lnTo>
                    <a:pt x="1672373" y="4515186"/>
                  </a:lnTo>
                  <a:lnTo>
                    <a:pt x="0" y="45151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0620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5587167" y="6558686"/>
              <a:ext cx="1264843" cy="4111759"/>
            </a:xfrm>
            <a:custGeom>
              <a:avLst/>
              <a:gdLst/>
              <a:ahLst/>
              <a:cxnLst/>
              <a:rect l="l" t="t" r="r" b="b"/>
              <a:pathLst>
                <a:path w="1264843" h="4111759">
                  <a:moveTo>
                    <a:pt x="0" y="0"/>
                  </a:moveTo>
                  <a:lnTo>
                    <a:pt x="1264843" y="0"/>
                  </a:lnTo>
                  <a:lnTo>
                    <a:pt x="1264843" y="4111759"/>
                  </a:lnTo>
                  <a:lnTo>
                    <a:pt x="0" y="4111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3608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422118" y="6791142"/>
              <a:ext cx="2986244" cy="3195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3"/>
                </a:lnSpc>
              </a:pPr>
              <a:endParaRPr/>
            </a:p>
            <a:p>
              <a:pPr algn="ctr">
                <a:lnSpc>
                  <a:spcPts val="3233"/>
                </a:lnSpc>
              </a:pPr>
              <a:r>
                <a:rPr lang="en-US" sz="2309">
                  <a:solidFill>
                    <a:srgbClr val="000000"/>
                  </a:solidFill>
                  <a:latin typeface="Libre Franklin Light"/>
                </a:rPr>
                <a:t>Having good relationships with family &amp; friends</a:t>
              </a:r>
            </a:p>
            <a:p>
              <a:pPr algn="ctr">
                <a:lnSpc>
                  <a:spcPts val="3233"/>
                </a:lnSpc>
              </a:pPr>
              <a:endParaRPr lang="en-US" sz="2309">
                <a:solidFill>
                  <a:srgbClr val="000000"/>
                </a:solidFill>
                <a:latin typeface="Libre Franklin Light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7357286" y="2689136"/>
              <a:ext cx="2536800" cy="2949767"/>
            </a:xfrm>
            <a:custGeom>
              <a:avLst/>
              <a:gdLst/>
              <a:ahLst/>
              <a:cxnLst/>
              <a:rect l="l" t="t" r="r" b="b"/>
              <a:pathLst>
                <a:path w="2536800" h="2949767">
                  <a:moveTo>
                    <a:pt x="0" y="0"/>
                  </a:moveTo>
                  <a:lnTo>
                    <a:pt x="2536800" y="0"/>
                  </a:lnTo>
                  <a:lnTo>
                    <a:pt x="2536800" y="2949767"/>
                  </a:lnTo>
                  <a:lnTo>
                    <a:pt x="0" y="2949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7003636" y="1683504"/>
              <a:ext cx="1622049" cy="1577443"/>
            </a:xfrm>
            <a:custGeom>
              <a:avLst/>
              <a:gdLst/>
              <a:ahLst/>
              <a:cxnLst/>
              <a:rect l="l" t="t" r="r" b="b"/>
              <a:pathLst>
                <a:path w="1622049" h="1577443">
                  <a:moveTo>
                    <a:pt x="0" y="0"/>
                  </a:moveTo>
                  <a:lnTo>
                    <a:pt x="1622050" y="0"/>
                  </a:lnTo>
                  <a:lnTo>
                    <a:pt x="1622050" y="1577443"/>
                  </a:lnTo>
                  <a:lnTo>
                    <a:pt x="0" y="1577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4399602" y="2980839"/>
              <a:ext cx="3323199" cy="2658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3"/>
                </a:lnSpc>
              </a:pPr>
              <a:r>
                <a:rPr lang="en-US" sz="2309">
                  <a:solidFill>
                    <a:srgbClr val="000000"/>
                  </a:solidFill>
                  <a:latin typeface="Libre Franklin Light"/>
                </a:rPr>
                <a:t>Having a say about what happens to me and my baby</a:t>
              </a:r>
            </a:p>
            <a:p>
              <a:pPr algn="ctr">
                <a:lnSpc>
                  <a:spcPts val="3233"/>
                </a:lnSpc>
              </a:pPr>
              <a:endParaRPr lang="en-US" sz="2309">
                <a:solidFill>
                  <a:srgbClr val="000000"/>
                </a:solidFill>
                <a:latin typeface="Libre Franklin Light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701710" y="2142397"/>
              <a:ext cx="2585908" cy="2120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3"/>
                </a:lnSpc>
              </a:pPr>
              <a:endParaRPr/>
            </a:p>
            <a:p>
              <a:pPr algn="ctr">
                <a:lnSpc>
                  <a:spcPts val="3233"/>
                </a:lnSpc>
              </a:pPr>
              <a:r>
                <a:rPr lang="en-US" sz="2309">
                  <a:solidFill>
                    <a:srgbClr val="000000"/>
                  </a:solidFill>
                  <a:latin typeface="Libre Franklin Light"/>
                </a:rPr>
                <a:t>Dealing with stigma</a:t>
              </a:r>
            </a:p>
            <a:p>
              <a:pPr algn="ctr">
                <a:lnSpc>
                  <a:spcPts val="3233"/>
                </a:lnSpc>
              </a:pPr>
              <a:endParaRPr lang="en-US" sz="2309">
                <a:solidFill>
                  <a:srgbClr val="000000"/>
                </a:solidFill>
                <a:latin typeface="Libre Franklin Light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365490" y="1938993"/>
              <a:ext cx="2600044" cy="2574768"/>
            </a:xfrm>
            <a:custGeom>
              <a:avLst/>
              <a:gdLst/>
              <a:ahLst/>
              <a:cxnLst/>
              <a:rect l="l" t="t" r="r" b="b"/>
              <a:pathLst>
                <a:path w="2600044" h="2574768">
                  <a:moveTo>
                    <a:pt x="0" y="0"/>
                  </a:moveTo>
                  <a:lnTo>
                    <a:pt x="2600044" y="0"/>
                  </a:lnTo>
                  <a:lnTo>
                    <a:pt x="2600044" y="2574768"/>
                  </a:lnTo>
                  <a:lnTo>
                    <a:pt x="0" y="2574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73962" r="-32785" b="-25841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82572" y="408980"/>
              <a:ext cx="9798794" cy="60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57"/>
                </a:lnSpc>
              </a:pPr>
              <a:r>
                <a:rPr lang="en-US" sz="3265" spc="431">
                  <a:solidFill>
                    <a:srgbClr val="000000"/>
                  </a:solidFill>
                  <a:latin typeface="Hero Bold"/>
                </a:rPr>
                <a:t>IDENTIFIED PRIORITIES</a:t>
              </a:r>
            </a:p>
          </p:txBody>
        </p:sp>
        <p:sp>
          <p:nvSpPr>
            <p:cNvPr id="15" name="Freeform 15"/>
            <p:cNvSpPr/>
            <p:nvPr/>
          </p:nvSpPr>
          <p:spPr>
            <a:xfrm rot="-741075">
              <a:off x="1125451" y="6719038"/>
              <a:ext cx="2694774" cy="1990764"/>
            </a:xfrm>
            <a:custGeom>
              <a:avLst/>
              <a:gdLst/>
              <a:ahLst/>
              <a:cxnLst/>
              <a:rect l="l" t="t" r="r" b="b"/>
              <a:pathLst>
                <a:path w="2694774" h="1990764">
                  <a:moveTo>
                    <a:pt x="0" y="0"/>
                  </a:moveTo>
                  <a:lnTo>
                    <a:pt x="2694774" y="0"/>
                  </a:lnTo>
                  <a:lnTo>
                    <a:pt x="2694774" y="1990765"/>
                  </a:lnTo>
                  <a:lnTo>
                    <a:pt x="0" y="1990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253588" y="7369377"/>
              <a:ext cx="2404771" cy="2658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3"/>
                </a:lnSpc>
              </a:pPr>
              <a:endParaRPr/>
            </a:p>
            <a:p>
              <a:pPr algn="ctr">
                <a:lnSpc>
                  <a:spcPts val="3233"/>
                </a:lnSpc>
              </a:pPr>
              <a:r>
                <a:rPr lang="en-US" sz="2309">
                  <a:solidFill>
                    <a:srgbClr val="000000"/>
                  </a:solidFill>
                  <a:latin typeface="Libre Franklin Light"/>
                </a:rPr>
                <a:t> Going back to school/ Finding a job</a:t>
              </a:r>
            </a:p>
            <a:p>
              <a:pPr algn="ctr">
                <a:lnSpc>
                  <a:spcPts val="3233"/>
                </a:lnSpc>
              </a:pPr>
              <a:endParaRPr lang="en-US" sz="2309">
                <a:solidFill>
                  <a:srgbClr val="000000"/>
                </a:solidFill>
                <a:latin typeface="Libre Franklin Light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881879">
              <a:off x="12527977" y="2363746"/>
              <a:ext cx="1813688" cy="2784933"/>
            </a:xfrm>
            <a:custGeom>
              <a:avLst/>
              <a:gdLst/>
              <a:ahLst/>
              <a:cxnLst/>
              <a:rect l="l" t="t" r="r" b="b"/>
              <a:pathLst>
                <a:path w="1813688" h="2784933">
                  <a:moveTo>
                    <a:pt x="0" y="0"/>
                  </a:moveTo>
                  <a:lnTo>
                    <a:pt x="1813687" y="0"/>
                  </a:lnTo>
                  <a:lnTo>
                    <a:pt x="1813687" y="2784933"/>
                  </a:lnTo>
                  <a:lnTo>
                    <a:pt x="0" y="2784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9993643" y="1635879"/>
              <a:ext cx="3441178" cy="2120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3"/>
                </a:lnSpc>
              </a:pPr>
              <a:endParaRPr/>
            </a:p>
            <a:p>
              <a:pPr algn="ctr">
                <a:lnSpc>
                  <a:spcPts val="3233"/>
                </a:lnSpc>
              </a:pPr>
              <a:r>
                <a:rPr lang="en-US" sz="2309">
                  <a:solidFill>
                    <a:srgbClr val="000000"/>
                  </a:solidFill>
                  <a:latin typeface="Libre Franklin Light"/>
                </a:rPr>
                <a:t>Understanding of pregnancy &amp; contraception 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5507599" y="1590886"/>
              <a:ext cx="3749714" cy="1912354"/>
            </a:xfrm>
            <a:custGeom>
              <a:avLst/>
              <a:gdLst/>
              <a:ahLst/>
              <a:cxnLst/>
              <a:rect l="l" t="t" r="r" b="b"/>
              <a:pathLst>
                <a:path w="3749714" h="1912354">
                  <a:moveTo>
                    <a:pt x="0" y="0"/>
                  </a:moveTo>
                  <a:lnTo>
                    <a:pt x="3749714" y="0"/>
                  </a:lnTo>
                  <a:lnTo>
                    <a:pt x="3749714" y="1912354"/>
                  </a:lnTo>
                  <a:lnTo>
                    <a:pt x="0" y="1912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949766" y="2989387"/>
              <a:ext cx="2865380" cy="2120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3"/>
                </a:lnSpc>
              </a:pPr>
              <a:endParaRPr/>
            </a:p>
            <a:p>
              <a:pPr algn="ctr">
                <a:lnSpc>
                  <a:spcPts val="3233"/>
                </a:lnSpc>
              </a:pPr>
              <a:r>
                <a:rPr lang="en-US" sz="2309">
                  <a:solidFill>
                    <a:srgbClr val="000000"/>
                  </a:solidFill>
                  <a:latin typeface="Libre Franklin Light"/>
                </a:rPr>
                <a:t>Getting good antenatal care</a:t>
              </a:r>
            </a:p>
            <a:p>
              <a:pPr algn="ctr">
                <a:lnSpc>
                  <a:spcPts val="3233"/>
                </a:lnSpc>
              </a:pPr>
              <a:endParaRPr lang="en-US" sz="2309">
                <a:solidFill>
                  <a:srgbClr val="000000"/>
                </a:solidFill>
                <a:latin typeface="Libre Franklin Light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16923135" y="6798262"/>
              <a:ext cx="2132978" cy="1530412"/>
            </a:xfrm>
            <a:custGeom>
              <a:avLst/>
              <a:gdLst/>
              <a:ahLst/>
              <a:cxnLst/>
              <a:rect l="l" t="t" r="r" b="b"/>
              <a:pathLst>
                <a:path w="2132978" h="1530412">
                  <a:moveTo>
                    <a:pt x="0" y="0"/>
                  </a:moveTo>
                  <a:lnTo>
                    <a:pt x="2132978" y="0"/>
                  </a:lnTo>
                  <a:lnTo>
                    <a:pt x="2132978" y="1530412"/>
                  </a:lnTo>
                  <a:lnTo>
                    <a:pt x="0" y="1530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5904061" y="7907108"/>
              <a:ext cx="4049168" cy="2120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3"/>
                </a:lnSpc>
              </a:pPr>
              <a:endParaRPr/>
            </a:p>
            <a:p>
              <a:pPr algn="ctr">
                <a:lnSpc>
                  <a:spcPts val="3233"/>
                </a:lnSpc>
              </a:pPr>
              <a:r>
                <a:rPr lang="en-US" sz="2309">
                  <a:solidFill>
                    <a:srgbClr val="000000"/>
                  </a:solidFill>
                  <a:latin typeface="Libre Franklin Light"/>
                </a:rPr>
                <a:t>Having enough money to pay for essentials</a:t>
              </a:r>
            </a:p>
            <a:p>
              <a:pPr algn="ctr">
                <a:lnSpc>
                  <a:spcPts val="3233"/>
                </a:lnSpc>
              </a:pPr>
              <a:endParaRPr lang="en-US" sz="2309">
                <a:solidFill>
                  <a:srgbClr val="000000"/>
                </a:solidFill>
                <a:latin typeface="Libre Franklin Light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2616005" y="6469942"/>
              <a:ext cx="1654081" cy="2180008"/>
            </a:xfrm>
            <a:custGeom>
              <a:avLst/>
              <a:gdLst/>
              <a:ahLst/>
              <a:cxnLst/>
              <a:rect l="l" t="t" r="r" b="b"/>
              <a:pathLst>
                <a:path w="1654081" h="2180008">
                  <a:moveTo>
                    <a:pt x="0" y="0"/>
                  </a:moveTo>
                  <a:lnTo>
                    <a:pt x="1654081" y="0"/>
                  </a:lnTo>
                  <a:lnTo>
                    <a:pt x="1654081" y="2180008"/>
                  </a:lnTo>
                  <a:lnTo>
                    <a:pt x="0" y="2180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1911908" y="8245731"/>
              <a:ext cx="3062274" cy="2120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3"/>
                </a:lnSpc>
              </a:pPr>
              <a:endParaRPr/>
            </a:p>
            <a:p>
              <a:pPr algn="ctr">
                <a:lnSpc>
                  <a:spcPts val="3233"/>
                </a:lnSpc>
              </a:pPr>
              <a:r>
                <a:rPr lang="en-US" sz="2309">
                  <a:solidFill>
                    <a:srgbClr val="000000"/>
                  </a:solidFill>
                  <a:latin typeface="Libre Franklin Light"/>
                </a:rPr>
                <a:t>Knowing how to care for my baby</a:t>
              </a:r>
            </a:p>
            <a:p>
              <a:pPr algn="ctr">
                <a:lnSpc>
                  <a:spcPts val="3233"/>
                </a:lnSpc>
              </a:pPr>
              <a:endParaRPr lang="en-US" sz="2309">
                <a:solidFill>
                  <a:srgbClr val="000000"/>
                </a:solidFill>
                <a:latin typeface="Libre Franklin Light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0451" y="842469"/>
            <a:ext cx="2127636" cy="2127636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8725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" name="Freeform 27"/>
          <p:cNvSpPr/>
          <p:nvPr/>
        </p:nvSpPr>
        <p:spPr>
          <a:xfrm>
            <a:off x="946563" y="1072038"/>
            <a:ext cx="375412" cy="1668499"/>
          </a:xfrm>
          <a:custGeom>
            <a:avLst/>
            <a:gdLst/>
            <a:ahLst/>
            <a:cxnLst/>
            <a:rect l="l" t="t" r="r" b="b"/>
            <a:pathLst>
              <a:path w="375412" h="1668499">
                <a:moveTo>
                  <a:pt x="0" y="0"/>
                </a:moveTo>
                <a:lnTo>
                  <a:pt x="375412" y="0"/>
                </a:lnTo>
                <a:lnTo>
                  <a:pt x="375412" y="1668499"/>
                </a:lnTo>
                <a:lnTo>
                  <a:pt x="0" y="16684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69928"/>
            <a:ext cx="16617873" cy="8904410"/>
          </a:xfrm>
          <a:custGeom>
            <a:avLst/>
            <a:gdLst/>
            <a:ahLst/>
            <a:cxnLst/>
            <a:rect l="l" t="t" r="r" b="b"/>
            <a:pathLst>
              <a:path w="16617873" h="8904410">
                <a:moveTo>
                  <a:pt x="0" y="0"/>
                </a:moveTo>
                <a:lnTo>
                  <a:pt x="16617873" y="0"/>
                </a:lnTo>
                <a:lnTo>
                  <a:pt x="16617873" y="8904410"/>
                </a:lnTo>
                <a:lnTo>
                  <a:pt x="0" y="89044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198699" y="484280"/>
            <a:ext cx="9852221" cy="426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5"/>
              </a:lnSpc>
            </a:pPr>
            <a:r>
              <a:rPr lang="en-US" sz="3013" spc="397">
                <a:solidFill>
                  <a:srgbClr val="000000"/>
                </a:solidFill>
                <a:latin typeface="Hero Bold"/>
              </a:rPr>
              <a:t>THE THRIVING MAMAS PROGRAMME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349AB501BF574C83206C844DBEF306" ma:contentTypeVersion="18" ma:contentTypeDescription="Create a new document." ma:contentTypeScope="" ma:versionID="62b6d3a3da94fe51f635f718d017e4b7">
  <xsd:schema xmlns:xsd="http://www.w3.org/2001/XMLSchema" xmlns:xs="http://www.w3.org/2001/XMLSchema" xmlns:p="http://schemas.microsoft.com/office/2006/metadata/properties" xmlns:ns2="81b5ceff-6b46-4494-accf-a4e91dbe538f" xmlns:ns3="69bc440e-748c-4cb8-8c36-21f20ee8bdd0" xmlns:ns4="4aaf35b1-80a8-48e7-9d03-c612add1997b" targetNamespace="http://schemas.microsoft.com/office/2006/metadata/properties" ma:root="true" ma:fieldsID="e923d9ad325a386bc81019f5f919a48a" ns2:_="" ns3:_="" ns4:_="">
    <xsd:import namespace="81b5ceff-6b46-4494-accf-a4e91dbe538f"/>
    <xsd:import namespace="69bc440e-748c-4cb8-8c36-21f20ee8bdd0"/>
    <xsd:import namespace="4aaf35b1-80a8-48e7-9d03-c612add199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5ceff-6b46-4494-accf-a4e91dbe53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31d7151-b795-48f9-9207-6285658e27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bc440e-748c-4cb8-8c36-21f20ee8bdd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f35b1-80a8-48e7-9d03-c612add1997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b50359a-c019-4b75-8061-1f5738031845}" ma:internalName="TaxCatchAll" ma:showField="CatchAllData" ma:web="69bc440e-748c-4cb8-8c36-21f20ee8bd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B03EA6-84EA-431C-871B-BEE82E3A2A51}"/>
</file>

<file path=customXml/itemProps2.xml><?xml version="1.0" encoding="utf-8"?>
<ds:datastoreItem xmlns:ds="http://schemas.openxmlformats.org/officeDocument/2006/customXml" ds:itemID="{0FA2C697-682C-4DF4-803A-20ED3BF0EBED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212</Words>
  <Application>Microsoft Office PowerPoint</Application>
  <PresentationFormat>Custom</PresentationFormat>
  <Paragraphs>53</Paragraphs>
  <Slides>10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Graham conference talk</dc:title>
  <cp:lastModifiedBy>Tatiana Salisbury</cp:lastModifiedBy>
  <cp:revision>2</cp:revision>
  <dcterms:created xsi:type="dcterms:W3CDTF">2006-08-16T00:00:00Z</dcterms:created>
  <dcterms:modified xsi:type="dcterms:W3CDTF">2024-03-06T16:35:42Z</dcterms:modified>
  <dc:identifier>DAF96PPLMmY</dc:identifier>
</cp:coreProperties>
</file>