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4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21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3" r:id="rId3"/>
  </p:sldMasterIdLst>
  <p:notesMasterIdLst>
    <p:notesMasterId r:id="rId30"/>
  </p:notesMasterIdLst>
  <p:sldIdLst>
    <p:sldId id="381" r:id="rId4"/>
    <p:sldId id="382" r:id="rId5"/>
    <p:sldId id="383" r:id="rId6"/>
    <p:sldId id="1151" r:id="rId7"/>
    <p:sldId id="335" r:id="rId8"/>
    <p:sldId id="336" r:id="rId9"/>
    <p:sldId id="347" r:id="rId10"/>
    <p:sldId id="323" r:id="rId11"/>
    <p:sldId id="319" r:id="rId12"/>
    <p:sldId id="391" r:id="rId13"/>
    <p:sldId id="1154" r:id="rId14"/>
    <p:sldId id="362" r:id="rId15"/>
    <p:sldId id="363" r:id="rId16"/>
    <p:sldId id="385" r:id="rId17"/>
    <p:sldId id="1152" r:id="rId18"/>
    <p:sldId id="1153" r:id="rId19"/>
    <p:sldId id="348" r:id="rId20"/>
    <p:sldId id="1145" r:id="rId21"/>
    <p:sldId id="1146" r:id="rId22"/>
    <p:sldId id="1155" r:id="rId23"/>
    <p:sldId id="1212" r:id="rId24"/>
    <p:sldId id="294" r:id="rId25"/>
    <p:sldId id="339" r:id="rId26"/>
    <p:sldId id="1149" r:id="rId27"/>
    <p:sldId id="1150" r:id="rId28"/>
    <p:sldId id="32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8"/>
    <p:restoredTop sz="95680"/>
  </p:normalViewPr>
  <p:slideViewPr>
    <p:cSldViewPr snapToGrid="0">
      <p:cViewPr varScale="1">
        <p:scale>
          <a:sx n="96" d="100"/>
          <a:sy n="96" d="100"/>
        </p:scale>
        <p:origin x="200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customXml" Target="../customXml/item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customXml" Target="../customXml/item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7012590369095069"/>
          <c:y val="0.18066923119426415"/>
          <c:w val="0.43336373268380862"/>
          <c:h val="0.6560374702229707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AMSTAR-2 Quality Rating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52AA-4F81-93C5-584CE294884D}"/>
              </c:ext>
            </c:extLst>
          </c:dPt>
          <c:dPt>
            <c:idx val="1"/>
            <c:bubble3D val="0"/>
            <c:spPr>
              <a:solidFill>
                <a:srgbClr val="FF99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2AA-4F81-93C5-584CE294884D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52AA-4F81-93C5-584CE294884D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2AA-4F81-93C5-584CE294884D}"/>
              </c:ext>
            </c:extLst>
          </c:dPt>
          <c:dLbls>
            <c:dLbl>
              <c:idx val="0"/>
              <c:layout>
                <c:manualLayout>
                  <c:x val="-8.7620430008580025E-2"/>
                  <c:y val="9.697214014056387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7257884338868103E-2"/>
                      <c:h val="9.784687077566973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52AA-4F81-93C5-584CE294884D}"/>
                </c:ext>
              </c:extLst>
            </c:dLbl>
            <c:dLbl>
              <c:idx val="1"/>
              <c:layout>
                <c:manualLayout>
                  <c:x val="-5.6662058783159018E-2"/>
                  <c:y val="-0.1309998622532719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AA-4F81-93C5-584CE294884D}"/>
                </c:ext>
              </c:extLst>
            </c:dLbl>
            <c:dLbl>
              <c:idx val="2"/>
              <c:layout>
                <c:manualLayout>
                  <c:x val="3.6858612689484059E-2"/>
                  <c:y val="-0.1271974299729098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2AA-4F81-93C5-584CE294884D}"/>
                </c:ext>
              </c:extLst>
            </c:dLbl>
            <c:dLbl>
              <c:idx val="3"/>
              <c:layout>
                <c:manualLayout>
                  <c:x val="9.4900209076930753E-2"/>
                  <c:y val="9.161363677043846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AA-4F81-93C5-584CE29488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Kings Caslon Display" panose="02000503000000020003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Critically Low</c:v>
                </c:pt>
                <c:pt idx="1">
                  <c:v>Low</c:v>
                </c:pt>
                <c:pt idx="2">
                  <c:v>Moderate</c:v>
                </c:pt>
                <c:pt idx="3">
                  <c:v>High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</c:v>
                </c:pt>
                <c:pt idx="1">
                  <c:v>3</c:v>
                </c:pt>
                <c:pt idx="2">
                  <c:v>3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AA-4F81-93C5-584CE29488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3900559313974599"/>
          <c:w val="0.97319638263038888"/>
          <c:h val="0.142752847287505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Kings Caslon Display" panose="02000503000000020003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00B0F0"/>
      </a:solidFill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A4DDEA-084E-6345-AD31-FDBB732933A4}" type="datetimeFigureOut">
              <a:rPr lang="en-US" smtClean="0"/>
              <a:t>3/4/24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39F9E-1876-3047-A8A7-3CD7CFCF2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45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EA6493-AD50-4224-91F5-F6679E81719C}" type="slidenum">
              <a:rPr lang="en-GB"/>
              <a:pPr/>
              <a:t>1</a:t>
            </a:fld>
            <a:endParaRPr lang="en-GB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29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/>
              <a:t>Examples of </a:t>
            </a:r>
            <a:r>
              <a:rPr lang="en-GB" sz="1000" b="1" dirty="0"/>
              <a:t>economic determinants </a:t>
            </a:r>
            <a:r>
              <a:rPr lang="en-GB" sz="1000" dirty="0"/>
              <a:t>of mental health: income, debt, assets, financial strain, unemployment, relative deprivation.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b="1" dirty="0"/>
              <a:t>Relevant Sustainable Development Goals</a:t>
            </a:r>
            <a:r>
              <a:rPr lang="en-GB" sz="1000" dirty="0"/>
              <a:t> include SDG 1 (no poverty by 2030) and SDG 10 (reduced inequalities by 2030).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b="1" dirty="0"/>
              <a:t>The interventions we identified which mapped onto these determinants were around: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000" b="0" dirty="0"/>
              <a:t>Increasing employment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000" b="0" dirty="0"/>
              <a:t>Improving employment conditions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000" b="0" dirty="0"/>
              <a:t>And poverty alleviation (for example cash transfer interventions)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b="0" dirty="0"/>
              <a:t>Most reviews were </a:t>
            </a:r>
            <a:r>
              <a:rPr lang="en-GB" sz="1000" b="1" dirty="0"/>
              <a:t>rated as high quality </a:t>
            </a:r>
            <a:r>
              <a:rPr lang="en-GB" sz="1000" b="0" dirty="0"/>
              <a:t>in this domain.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000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b="1" dirty="0"/>
              <a:t>Key findings, from the reviews which were moderate or high quality: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b="1" dirty="0"/>
              <a:t>CASH TRANSFERS IN LMICS: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Kings Caslon Display" panose="02000503000000020003" pitchFamily="2" charset="0"/>
              </a:rPr>
              <a:t>Cash transfers were found to offer the greatest potential benefits for mental health in LMICs, but some conditionalities may increase stress.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Kings Caslon Display" panose="02000503000000020003" pitchFamily="2" charset="0"/>
              </a:rPr>
              <a:t>Future research should look at implementing CTs in HICs and pay close attention to the impact of cash amounts and conditionalities on outcomes</a:t>
            </a:r>
            <a:endParaRPr lang="en-GB" sz="1000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b="1" dirty="0"/>
              <a:t>INCREASING EMPLOYMENT &amp; EMPLOYMENT CONDITIONS: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000" dirty="0">
                <a:latin typeface="Kings Caslon Display" panose="02000503000000020003" pitchFamily="2" charset="0"/>
              </a:rPr>
              <a:t>In HICs, improved work schedules for healthcare workers, the </a:t>
            </a:r>
            <a:r>
              <a:rPr lang="en-GB" sz="1000" i="1" dirty="0">
                <a:latin typeface="Kings Caslon Display" panose="02000503000000020003" pitchFamily="2" charset="0"/>
              </a:rPr>
              <a:t>Workplace Triple P Program  </a:t>
            </a:r>
            <a:r>
              <a:rPr lang="en-GB" sz="1000" dirty="0">
                <a:latin typeface="Kings Caslon Display" panose="02000503000000020003" pitchFamily="2" charset="0"/>
              </a:rPr>
              <a:t>for working parents, and </a:t>
            </a:r>
            <a:r>
              <a:rPr lang="en-GB" sz="1000" i="1" dirty="0">
                <a:latin typeface="Kings Caslon Display" panose="02000503000000020003" pitchFamily="2" charset="0"/>
              </a:rPr>
              <a:t>Job</a:t>
            </a:r>
            <a:r>
              <a:rPr lang="en-GB" sz="1000" dirty="0">
                <a:latin typeface="Kings Caslon Display" panose="02000503000000020003" pitchFamily="2" charset="0"/>
              </a:rPr>
              <a:t> </a:t>
            </a:r>
            <a:r>
              <a:rPr lang="en-GB" sz="1000" i="1" dirty="0">
                <a:latin typeface="Kings Caslon Display" panose="02000503000000020003" pitchFamily="2" charset="0"/>
              </a:rPr>
              <a:t>Clubs </a:t>
            </a:r>
            <a:r>
              <a:rPr lang="en-GB" sz="1000" dirty="0">
                <a:latin typeface="Kings Caslon Display" panose="02000503000000020003" pitchFamily="2" charset="0"/>
              </a:rPr>
              <a:t>for unemployed individuals offer mental health benefits, although may not generalise, given diverse national policies, labour markets, and welfare systems.</a:t>
            </a:r>
            <a:endParaRPr lang="en-GB" sz="1000" b="1" dirty="0">
              <a:latin typeface="Kings Caslon Display" panose="02000503000000020003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0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b="1" dirty="0"/>
              <a:t>Key gaps identified through our work: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000" dirty="0"/>
              <a:t>We failed to identify any reviews which looked at CTs in HICs, which is an important gap given widening economic inequalities in HICs.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000" dirty="0"/>
              <a:t>We didn’t find any reviews looking at interventions or programs to reduce income inequality, or address employment precarity (which is increasingly common and can be as stressful as unemployment).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000" dirty="0"/>
              <a:t>Most of the studies identified in this domain failed to consider the role of gender, which appears to be important.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F5C46-B823-47FF-A451-E83C5C6E2F2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6700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99176-7DFF-5C46-AE22-FE9BB630773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00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CB188169-7DCF-9A24-9330-8C072DE781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968461D-6DC1-4D55-963A-EDDC2461A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07988"/>
            <a:r>
              <a:rPr lang="de-DE" altLang="de-DE"/>
              <a:t>Achievements </a:t>
            </a:r>
          </a:p>
          <a:p>
            <a:pPr defTabSz="407988"/>
            <a:r>
              <a:rPr lang="de-DE" altLang="de-DE"/>
              <a:t>In this short time we managed to get support of international organisations, NGOs, companies, and individuals</a:t>
            </a:r>
          </a:p>
          <a:p>
            <a:pPr defTabSz="407988"/>
            <a:r>
              <a:rPr lang="en-GB" altLang="en-US" b="1"/>
              <a:t>World Psychiatric Association (</a:t>
            </a:r>
            <a:r>
              <a:rPr lang="de-DE" altLang="de-DE" b="1"/>
              <a:t>WPA), </a:t>
            </a:r>
            <a:r>
              <a:rPr lang="en-GB" altLang="en-US" b="1"/>
              <a:t>World Medical Association (WMA)</a:t>
            </a:r>
            <a:endParaRPr lang="de-DE" altLang="de-DE" b="1"/>
          </a:p>
          <a:p>
            <a:pPr defTabSz="407988"/>
            <a:endParaRPr lang="en-GB" altLang="en-US" b="1"/>
          </a:p>
        </p:txBody>
      </p:sp>
      <p:sp>
        <p:nvSpPr>
          <p:cNvPr id="40964" name="Header Placeholder 3">
            <a:extLst>
              <a:ext uri="{FF2B5EF4-FFF2-40B4-BE49-F238E27FC236}">
                <a16:creationId xmlns:a16="http://schemas.microsoft.com/office/drawing/2014/main" id="{5180378C-C171-75C1-EAED-0F36E53BBBD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606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178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750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322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07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49300" algn="l"/>
                <a:tab pos="1500188" algn="l"/>
                <a:tab pos="2251075" algn="l"/>
                <a:tab pos="3000375" algn="l"/>
              </a:tabLst>
              <a:defRPr/>
            </a:pPr>
            <a:r>
              <a:rPr kumimoji="0" lang="en-GB" altLang="de-DE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World Health Organization</a:t>
            </a:r>
          </a:p>
        </p:txBody>
      </p:sp>
      <p:sp>
        <p:nvSpPr>
          <p:cNvPr id="40965" name="Date Placeholder 4">
            <a:extLst>
              <a:ext uri="{FF2B5EF4-FFF2-40B4-BE49-F238E27FC236}">
                <a16:creationId xmlns:a16="http://schemas.microsoft.com/office/drawing/2014/main" id="{2D6C6066-C96C-5FCD-F586-751B37CE0C00}"/>
              </a:ext>
            </a:extLst>
          </p:cNvPr>
          <p:cNvSpPr>
            <a:spLocks noGrp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606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178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750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322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07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49300" algn="l"/>
                <a:tab pos="1500188" algn="l"/>
                <a:tab pos="2251075" algn="l"/>
                <a:tab pos="3000375" algn="l"/>
              </a:tabLst>
              <a:defRPr/>
            </a:pPr>
            <a:r>
              <a:rPr kumimoji="0" lang="en-GB" altLang="de-DE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 October 2014</a:t>
            </a:r>
          </a:p>
        </p:txBody>
      </p:sp>
      <p:sp>
        <p:nvSpPr>
          <p:cNvPr id="40966" name="Slide Number Placeholder 5">
            <a:extLst>
              <a:ext uri="{FF2B5EF4-FFF2-40B4-BE49-F238E27FC236}">
                <a16:creationId xmlns:a16="http://schemas.microsoft.com/office/drawing/2014/main" id="{5E57A56A-CEB9-FB05-D42A-C23D3C98E390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606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178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750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322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07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49300" algn="l"/>
                <a:tab pos="1500188" algn="l"/>
                <a:tab pos="2251075" algn="l"/>
                <a:tab pos="3000375" algn="l"/>
              </a:tabLst>
              <a:defRPr/>
            </a:pPr>
            <a:fld id="{23C40EF7-762A-144F-BD4F-D3A62E4CA456}" type="slidenum">
              <a:rPr kumimoji="0" lang="en-GB" altLang="de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07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49300" algn="l"/>
                  <a:tab pos="1500188" algn="l"/>
                  <a:tab pos="2251075" algn="l"/>
                  <a:tab pos="3000375" algn="l"/>
                </a:tabLst>
                <a:defRPr/>
              </a:pPr>
              <a:t>5</a:t>
            </a:fld>
            <a:endParaRPr kumimoji="0" lang="en-GB" altLang="de-DE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B3DE4426-30C8-930A-09F5-E62940DA1D8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B69A90E5-5DA1-B41D-24A8-E24632075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1988" name="Header Placeholder 3">
            <a:extLst>
              <a:ext uri="{FF2B5EF4-FFF2-40B4-BE49-F238E27FC236}">
                <a16:creationId xmlns:a16="http://schemas.microsoft.com/office/drawing/2014/main" id="{FD3C10B5-D9E4-C8B2-4E7C-1509174EF0A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606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178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750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322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07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49300" algn="l"/>
                <a:tab pos="1500188" algn="l"/>
                <a:tab pos="2251075" algn="l"/>
                <a:tab pos="3000375" algn="l"/>
              </a:tabLst>
              <a:defRPr/>
            </a:pPr>
            <a:r>
              <a:rPr kumimoji="0" lang="en-GB" altLang="de-DE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World Health Organization</a:t>
            </a:r>
          </a:p>
        </p:txBody>
      </p:sp>
      <p:sp>
        <p:nvSpPr>
          <p:cNvPr id="41989" name="Date Placeholder 4">
            <a:extLst>
              <a:ext uri="{FF2B5EF4-FFF2-40B4-BE49-F238E27FC236}">
                <a16:creationId xmlns:a16="http://schemas.microsoft.com/office/drawing/2014/main" id="{44CB3959-0062-BA2E-7FC2-9DC9BF9341B5}"/>
              </a:ext>
            </a:extLst>
          </p:cNvPr>
          <p:cNvSpPr>
            <a:spLocks noGrp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606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178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750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322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07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49300" algn="l"/>
                <a:tab pos="1500188" algn="l"/>
                <a:tab pos="2251075" algn="l"/>
                <a:tab pos="3000375" algn="l"/>
              </a:tabLst>
              <a:defRPr/>
            </a:pPr>
            <a:r>
              <a:rPr kumimoji="0" lang="en-GB" altLang="de-DE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 October 2014</a:t>
            </a:r>
          </a:p>
        </p:txBody>
      </p:sp>
      <p:sp>
        <p:nvSpPr>
          <p:cNvPr id="41990" name="Slide Number Placeholder 5">
            <a:extLst>
              <a:ext uri="{FF2B5EF4-FFF2-40B4-BE49-F238E27FC236}">
                <a16:creationId xmlns:a16="http://schemas.microsoft.com/office/drawing/2014/main" id="{CAEE6370-CFD3-8EA7-C527-06AB61295E31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606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178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750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322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07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49300" algn="l"/>
                <a:tab pos="1500188" algn="l"/>
                <a:tab pos="2251075" algn="l"/>
                <a:tab pos="3000375" algn="l"/>
              </a:tabLst>
              <a:defRPr/>
            </a:pPr>
            <a:fld id="{BE7198B1-6BDD-A146-8DDF-4F829C7D3332}" type="slidenum">
              <a:rPr kumimoji="0" lang="en-GB" altLang="de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07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49300" algn="l"/>
                  <a:tab pos="1500188" algn="l"/>
                  <a:tab pos="2251075" algn="l"/>
                  <a:tab pos="3000375" algn="l"/>
                </a:tabLst>
                <a:defRPr/>
              </a:pPr>
              <a:t>6</a:t>
            </a:fld>
            <a:endParaRPr kumimoji="0" lang="en-GB" altLang="de-DE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>
            <a:extLst>
              <a:ext uri="{FF2B5EF4-FFF2-40B4-BE49-F238E27FC236}">
                <a16:creationId xmlns:a16="http://schemas.microsoft.com/office/drawing/2014/main" id="{569F4369-279B-A80B-298D-2C1BD84D88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izenplatzhalter 2">
            <a:extLst>
              <a:ext uri="{FF2B5EF4-FFF2-40B4-BE49-F238E27FC236}">
                <a16:creationId xmlns:a16="http://schemas.microsoft.com/office/drawing/2014/main" id="{4E97B21C-4AF9-DEDC-8E3C-828748CE2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en-US"/>
              <a:t>And several countries expressed their support</a:t>
            </a:r>
          </a:p>
        </p:txBody>
      </p:sp>
      <p:sp>
        <p:nvSpPr>
          <p:cNvPr id="43012" name="Kopfzeilenplatzhalter 3">
            <a:extLst>
              <a:ext uri="{FF2B5EF4-FFF2-40B4-BE49-F238E27FC236}">
                <a16:creationId xmlns:a16="http://schemas.microsoft.com/office/drawing/2014/main" id="{D5E29B7C-C76B-4B13-EE33-26153B068E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606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178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750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322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07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49300" algn="l"/>
                <a:tab pos="1500188" algn="l"/>
                <a:tab pos="2251075" algn="l"/>
                <a:tab pos="3000375" algn="l"/>
              </a:tabLst>
              <a:defRPr/>
            </a:pPr>
            <a:r>
              <a:rPr kumimoji="0" lang="en-GB" altLang="de-DE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World Health Organization</a:t>
            </a:r>
          </a:p>
        </p:txBody>
      </p:sp>
      <p:sp>
        <p:nvSpPr>
          <p:cNvPr id="43013" name="Datumsplatzhalter 4">
            <a:extLst>
              <a:ext uri="{FF2B5EF4-FFF2-40B4-BE49-F238E27FC236}">
                <a16:creationId xmlns:a16="http://schemas.microsoft.com/office/drawing/2014/main" id="{EAF95F35-2472-A676-8EB4-6E6419617E2B}"/>
              </a:ext>
            </a:extLst>
          </p:cNvPr>
          <p:cNvSpPr>
            <a:spLocks noGrp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606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178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750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322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07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49300" algn="l"/>
                <a:tab pos="1500188" algn="l"/>
                <a:tab pos="2251075" algn="l"/>
                <a:tab pos="3000375" algn="l"/>
              </a:tabLst>
              <a:defRPr/>
            </a:pPr>
            <a:r>
              <a:rPr kumimoji="0" lang="en-GB" altLang="de-DE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 October 2014</a:t>
            </a:r>
          </a:p>
        </p:txBody>
      </p:sp>
      <p:sp>
        <p:nvSpPr>
          <p:cNvPr id="43014" name="Foliennummernplatzhalter 5">
            <a:extLst>
              <a:ext uri="{FF2B5EF4-FFF2-40B4-BE49-F238E27FC236}">
                <a16:creationId xmlns:a16="http://schemas.microsoft.com/office/drawing/2014/main" id="{7C45A8CF-BB39-752D-E1C8-F10ABCC7A008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606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178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750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322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07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49300" algn="l"/>
                <a:tab pos="1500188" algn="l"/>
                <a:tab pos="2251075" algn="l"/>
                <a:tab pos="3000375" algn="l"/>
              </a:tabLst>
              <a:defRPr/>
            </a:pPr>
            <a:fld id="{B2359F1D-ABE1-5540-A223-8A1CF3F0ED55}" type="slidenum">
              <a:rPr kumimoji="0" lang="en-GB" altLang="de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l" defTabSz="407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49300" algn="l"/>
                  <a:tab pos="1500188" algn="l"/>
                  <a:tab pos="2251075" algn="l"/>
                  <a:tab pos="3000375" algn="l"/>
                </a:tabLst>
                <a:defRPr/>
              </a:pPr>
              <a:t>7</a:t>
            </a:fld>
            <a:endParaRPr kumimoji="0" lang="en-GB" altLang="de-DE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B49CD-7E1B-C543-B23F-34FDB672E37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362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7912180B-CDA0-EF80-1545-B79C2712D06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ABBB78-9B9C-9DD8-13F0-7B348C978E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213" indent="-176213">
              <a:buFont typeface="Arial" pitchFamily="34" charset="0"/>
              <a:buChar char="•"/>
              <a:defRPr/>
            </a:pPr>
            <a:r>
              <a:rPr lang="en-GB" altLang="en-US" dirty="0"/>
              <a:t>… then lead on to what happened to Mental Health? </a:t>
            </a:r>
          </a:p>
          <a:p>
            <a:pPr marL="176213" indent="-176213">
              <a:buFont typeface="Arial" pitchFamily="34" charset="0"/>
              <a:buChar char="•"/>
              <a:defRPr/>
            </a:pPr>
            <a:r>
              <a:rPr lang="en-GB" altLang="en-US" dirty="0"/>
              <a:t>Unsure about the policy process.. </a:t>
            </a:r>
          </a:p>
          <a:p>
            <a:pPr>
              <a:defRPr/>
            </a:pPr>
            <a:endParaRPr lang="en-GB" dirty="0"/>
          </a:p>
        </p:txBody>
      </p:sp>
      <p:sp>
        <p:nvSpPr>
          <p:cNvPr id="48132" name="Header Placeholder 3">
            <a:extLst>
              <a:ext uri="{FF2B5EF4-FFF2-40B4-BE49-F238E27FC236}">
                <a16:creationId xmlns:a16="http://schemas.microsoft.com/office/drawing/2014/main" id="{D4BFF72D-DE85-B954-05DB-227936D0EB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606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178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750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322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de-DE" sz="1200">
                <a:solidFill>
                  <a:srgbClr val="000000"/>
                </a:solidFill>
                <a:latin typeface="Times New Roman" panose="02020603050405020304" pitchFamily="18" charset="0"/>
              </a:rPr>
              <a:t>World Health Organization</a:t>
            </a:r>
          </a:p>
        </p:txBody>
      </p:sp>
      <p:sp>
        <p:nvSpPr>
          <p:cNvPr id="48133" name="Date Placeholder 4">
            <a:extLst>
              <a:ext uri="{FF2B5EF4-FFF2-40B4-BE49-F238E27FC236}">
                <a16:creationId xmlns:a16="http://schemas.microsoft.com/office/drawing/2014/main" id="{2D7EE524-7735-8CC3-81DA-5C45AB82E5BE}"/>
              </a:ext>
            </a:extLst>
          </p:cNvPr>
          <p:cNvSpPr>
            <a:spLocks noGrp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606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178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750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322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de-DE" sz="1200">
                <a:solidFill>
                  <a:srgbClr val="000000"/>
                </a:solidFill>
                <a:latin typeface="Times New Roman" panose="02020603050405020304" pitchFamily="18" charset="0"/>
              </a:rPr>
              <a:t>2 October 2014</a:t>
            </a:r>
          </a:p>
        </p:txBody>
      </p:sp>
      <p:sp>
        <p:nvSpPr>
          <p:cNvPr id="48134" name="Slide Number Placeholder 5">
            <a:extLst>
              <a:ext uri="{FF2B5EF4-FFF2-40B4-BE49-F238E27FC236}">
                <a16:creationId xmlns:a16="http://schemas.microsoft.com/office/drawing/2014/main" id="{739708BF-BFD3-43ED-4E1B-F746B2406EA0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606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178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750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322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C700CBB-0A04-9749-8DBB-56A9BD3DCBAB}" type="slidenum">
              <a:rPr lang="en-GB" altLang="de-DE" sz="120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10</a:t>
            </a:fld>
            <a:endParaRPr lang="en-GB" altLang="de-DE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517F5F41-DFFF-0B3E-232A-FAB1BF29398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6BC0A42D-A3E7-58A2-2E78-E289E7263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9156" name="Header Placeholder 3">
            <a:extLst>
              <a:ext uri="{FF2B5EF4-FFF2-40B4-BE49-F238E27FC236}">
                <a16:creationId xmlns:a16="http://schemas.microsoft.com/office/drawing/2014/main" id="{2E2A53EE-9F38-34CC-E6D7-BD29B46771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606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178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750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322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de-DE" sz="1200">
                <a:solidFill>
                  <a:srgbClr val="000000"/>
                </a:solidFill>
                <a:latin typeface="Times New Roman" panose="02020603050405020304" pitchFamily="18" charset="0"/>
              </a:rPr>
              <a:t>World Health Organization</a:t>
            </a:r>
          </a:p>
        </p:txBody>
      </p:sp>
      <p:sp>
        <p:nvSpPr>
          <p:cNvPr id="49157" name="Date Placeholder 4">
            <a:extLst>
              <a:ext uri="{FF2B5EF4-FFF2-40B4-BE49-F238E27FC236}">
                <a16:creationId xmlns:a16="http://schemas.microsoft.com/office/drawing/2014/main" id="{727AEA7C-158E-9E30-03B6-EAB6A44344CF}"/>
              </a:ext>
            </a:extLst>
          </p:cNvPr>
          <p:cNvSpPr>
            <a:spLocks noGrp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606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178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750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322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de-DE" sz="1200">
                <a:solidFill>
                  <a:srgbClr val="000000"/>
                </a:solidFill>
                <a:latin typeface="Times New Roman" panose="02020603050405020304" pitchFamily="18" charset="0"/>
              </a:rPr>
              <a:t>2 October 2014</a:t>
            </a:r>
          </a:p>
        </p:txBody>
      </p:sp>
      <p:sp>
        <p:nvSpPr>
          <p:cNvPr id="49158" name="Slide Number Placeholder 5">
            <a:extLst>
              <a:ext uri="{FF2B5EF4-FFF2-40B4-BE49-F238E27FC236}">
                <a16:creationId xmlns:a16="http://schemas.microsoft.com/office/drawing/2014/main" id="{2E8EDC58-FEEB-FD6A-872E-B416C4E81FED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606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178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750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322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C09520C-86A2-4341-BAA8-0CC4259FD332}" type="slidenum">
              <a:rPr lang="en-GB" altLang="de-DE" sz="120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11</a:t>
            </a:fld>
            <a:endParaRPr lang="en-GB" altLang="de-DE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70BA5FD6-6F57-700A-F74E-491310A375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id="{44F3F3FA-1F82-9BAD-4E92-CE8794D9C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0180" name="Header Placeholder 3">
            <a:extLst>
              <a:ext uri="{FF2B5EF4-FFF2-40B4-BE49-F238E27FC236}">
                <a16:creationId xmlns:a16="http://schemas.microsoft.com/office/drawing/2014/main" id="{3C422D70-E1E4-2115-D140-AAB0B5B4CB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606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178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750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322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de-DE" sz="1200">
                <a:solidFill>
                  <a:srgbClr val="000000"/>
                </a:solidFill>
                <a:latin typeface="Times New Roman" panose="02020603050405020304" pitchFamily="18" charset="0"/>
              </a:rPr>
              <a:t>World Health Organization</a:t>
            </a:r>
          </a:p>
        </p:txBody>
      </p:sp>
      <p:sp>
        <p:nvSpPr>
          <p:cNvPr id="50181" name="Date Placeholder 4">
            <a:extLst>
              <a:ext uri="{FF2B5EF4-FFF2-40B4-BE49-F238E27FC236}">
                <a16:creationId xmlns:a16="http://schemas.microsoft.com/office/drawing/2014/main" id="{3ABCB036-744E-E6B8-A3F8-D914C9C8E9CB}"/>
              </a:ext>
            </a:extLst>
          </p:cNvPr>
          <p:cNvSpPr>
            <a:spLocks noGrp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606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178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750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322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de-DE" sz="1200">
                <a:solidFill>
                  <a:srgbClr val="000000"/>
                </a:solidFill>
                <a:latin typeface="Times New Roman" panose="02020603050405020304" pitchFamily="18" charset="0"/>
              </a:rPr>
              <a:t>2 October 2014</a:t>
            </a:r>
          </a:p>
        </p:txBody>
      </p:sp>
      <p:sp>
        <p:nvSpPr>
          <p:cNvPr id="50182" name="Slide Number Placeholder 5">
            <a:extLst>
              <a:ext uri="{FF2B5EF4-FFF2-40B4-BE49-F238E27FC236}">
                <a16:creationId xmlns:a16="http://schemas.microsoft.com/office/drawing/2014/main" id="{4A39E072-774E-26A3-600B-70A30372E742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606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178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750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322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79D56BA-5814-1F42-8E06-8A17E3B2E26F}" type="slidenum">
              <a:rPr lang="en-GB" altLang="de-DE" sz="120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12</a:t>
            </a:fld>
            <a:endParaRPr lang="en-GB" altLang="de-DE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F1E32405-A3E5-F88A-4B42-24D4DB588DD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2ADC4C5B-5915-2D18-C838-83013183B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The joint efforts of the Globla mental health community including the work of FMSDG</a:t>
            </a:r>
          </a:p>
        </p:txBody>
      </p:sp>
      <p:sp>
        <p:nvSpPr>
          <p:cNvPr id="51204" name="Header Placeholder 3">
            <a:extLst>
              <a:ext uri="{FF2B5EF4-FFF2-40B4-BE49-F238E27FC236}">
                <a16:creationId xmlns:a16="http://schemas.microsoft.com/office/drawing/2014/main" id="{168D6F2E-421F-FC9B-47F2-A3FE775491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606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178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750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322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de-DE" sz="1200">
                <a:solidFill>
                  <a:srgbClr val="000000"/>
                </a:solidFill>
                <a:latin typeface="Times New Roman" panose="02020603050405020304" pitchFamily="18" charset="0"/>
              </a:rPr>
              <a:t>World Health Organization</a:t>
            </a:r>
          </a:p>
        </p:txBody>
      </p:sp>
      <p:sp>
        <p:nvSpPr>
          <p:cNvPr id="51205" name="Date Placeholder 4">
            <a:extLst>
              <a:ext uri="{FF2B5EF4-FFF2-40B4-BE49-F238E27FC236}">
                <a16:creationId xmlns:a16="http://schemas.microsoft.com/office/drawing/2014/main" id="{0F383622-FABF-8E57-D7DC-A3CE7DA8AADB}"/>
              </a:ext>
            </a:extLst>
          </p:cNvPr>
          <p:cNvSpPr>
            <a:spLocks noGrp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606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178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750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322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de-DE" sz="1200">
                <a:solidFill>
                  <a:srgbClr val="000000"/>
                </a:solidFill>
                <a:latin typeface="Times New Roman" panose="02020603050405020304" pitchFamily="18" charset="0"/>
              </a:rPr>
              <a:t>2 October 2014</a:t>
            </a:r>
          </a:p>
        </p:txBody>
      </p:sp>
      <p:sp>
        <p:nvSpPr>
          <p:cNvPr id="51206" name="Slide Number Placeholder 5">
            <a:extLst>
              <a:ext uri="{FF2B5EF4-FFF2-40B4-BE49-F238E27FC236}">
                <a16:creationId xmlns:a16="http://schemas.microsoft.com/office/drawing/2014/main" id="{A9341FCF-0DE7-AE44-77A9-D44F9A2123BC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407988"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606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178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750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32200" indent="-200025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  <a:tab pos="1500188" algn="l"/>
                <a:tab pos="2251075" algn="l"/>
                <a:tab pos="3000375" algn="l"/>
              </a:tabLs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7ADCB87-65CE-6045-80C2-3DB774BE65FA}" type="slidenum">
              <a:rPr lang="en-GB" altLang="de-DE" sz="120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13</a:t>
            </a:fld>
            <a:endParaRPr lang="en-GB" altLang="de-DE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39CA3-682F-D0AA-663C-95936E069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9957A5-88B2-09C3-F79B-9AD20B46C4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C940F-4758-6BC6-36AF-A61A2A16D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1C64-569B-5641-A1CA-3D1BE211C044}" type="datetimeFigureOut">
              <a:rPr lang="en-US" smtClean="0"/>
              <a:t>3/4/24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E4D78-9A4C-DD46-6566-DFFC457DC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8F8BA-995A-1018-5FAA-817EB089B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6C5A-738A-454C-9314-7A583A4DC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994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5A767-4513-421A-BF65-284765D8F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40C32F-A7BE-82AF-0F9C-E175EFFB9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89FD6-5919-B941-05F8-13E6816AE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1C64-569B-5641-A1CA-3D1BE211C044}" type="datetimeFigureOut">
              <a:rPr lang="en-US" smtClean="0"/>
              <a:t>3/4/24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A2165-234E-2DEE-56CD-3C346709B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56368-5C97-2167-6F05-20764C4E9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6C5A-738A-454C-9314-7A583A4DC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3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13A4DC-8B30-B038-B1BF-1C283A38E7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201AFD-48A2-FEA4-116B-E45F93B0BB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FAAE9-DE46-28E3-145A-F04248BA3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1C64-569B-5641-A1CA-3D1BE211C044}" type="datetimeFigureOut">
              <a:rPr lang="en-US" smtClean="0"/>
              <a:t>3/4/24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E6674-25F6-45AF-43F8-629E4B5D7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A50C8E-CBD3-CBBC-B43F-937755EE2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6C5A-738A-454C-9314-7A583A4DC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55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6870700" y="1109663"/>
            <a:ext cx="4143375" cy="4846638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261687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227" y="1121880"/>
            <a:ext cx="9143548" cy="2387771"/>
          </a:xfrm>
        </p:spPr>
        <p:txBody>
          <a:bodyPr anchor="b"/>
          <a:lstStyle>
            <a:lvl1pPr algn="ctr">
              <a:defRPr sz="53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227" y="3601819"/>
            <a:ext cx="9143548" cy="1656174"/>
          </a:xfrm>
        </p:spPr>
        <p:txBody>
          <a:bodyPr/>
          <a:lstStyle>
            <a:lvl1pPr marL="0" indent="0" algn="ctr">
              <a:buNone/>
              <a:defRPr sz="2100"/>
            </a:lvl1pPr>
            <a:lvl2pPr marL="400827" indent="0" algn="ctr">
              <a:buNone/>
              <a:defRPr sz="1800"/>
            </a:lvl2pPr>
            <a:lvl3pPr marL="801654" indent="0" algn="ctr">
              <a:buNone/>
              <a:defRPr sz="1600"/>
            </a:lvl3pPr>
            <a:lvl4pPr marL="1202482" indent="0" algn="ctr">
              <a:buNone/>
              <a:defRPr sz="1400"/>
            </a:lvl4pPr>
            <a:lvl5pPr marL="1603309" indent="0" algn="ctr">
              <a:buNone/>
              <a:defRPr sz="1400"/>
            </a:lvl5pPr>
            <a:lvl6pPr marL="2004136" indent="0" algn="ctr">
              <a:buNone/>
              <a:defRPr sz="1400"/>
            </a:lvl6pPr>
            <a:lvl7pPr marL="2404963" indent="0" algn="ctr">
              <a:buNone/>
              <a:defRPr sz="1400"/>
            </a:lvl7pPr>
            <a:lvl8pPr marL="2805791" indent="0" algn="ctr">
              <a:buNone/>
              <a:defRPr sz="1400"/>
            </a:lvl8pPr>
            <a:lvl9pPr marL="3206618" indent="0" algn="ctr">
              <a:buNone/>
              <a:defRPr sz="14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5CE11C1-D5F8-FB7B-B61E-14319F599F7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8737601" y="6249989"/>
            <a:ext cx="2535767" cy="452437"/>
          </a:xfrm>
          <a:prstGeom prst="rect">
            <a:avLst/>
          </a:prstGeom>
        </p:spPr>
        <p:txBody>
          <a:bodyPr vert="horz" wrap="square" lIns="80165" tIns="40083" rIns="80165" bIns="4008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FACD788-5DD3-6249-A60C-DA41207D7DC9}" type="slidenum">
              <a:rPr lang="it-IT" altLang="de-DE"/>
              <a:pPr/>
              <a:t>‹#›</a:t>
            </a:fld>
            <a:endParaRPr lang="it-IT" altLang="de-DE"/>
          </a:p>
        </p:txBody>
      </p:sp>
    </p:spTree>
    <p:extLst>
      <p:ext uri="{BB962C8B-B14F-4D97-AF65-F5344CB8AC3E}">
        <p14:creationId xmlns:p14="http://schemas.microsoft.com/office/powerpoint/2010/main" val="39706661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31098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2713" y="1709461"/>
            <a:ext cx="10513903" cy="2852939"/>
          </a:xfrm>
        </p:spPr>
        <p:txBody>
          <a:bodyPr anchor="b"/>
          <a:lstStyle>
            <a:lvl1pPr>
              <a:defRPr sz="53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2713" y="4589764"/>
            <a:ext cx="10513903" cy="1499197"/>
          </a:xfrm>
        </p:spPr>
        <p:txBody>
          <a:bodyPr/>
          <a:lstStyle>
            <a:lvl1pPr marL="0" indent="0">
              <a:buNone/>
              <a:defRPr sz="2100"/>
            </a:lvl1pPr>
            <a:lvl2pPr marL="400827" indent="0">
              <a:buNone/>
              <a:defRPr sz="1800"/>
            </a:lvl2pPr>
            <a:lvl3pPr marL="801654" indent="0">
              <a:buNone/>
              <a:defRPr sz="1600"/>
            </a:lvl3pPr>
            <a:lvl4pPr marL="1202482" indent="0">
              <a:buNone/>
              <a:defRPr sz="1400"/>
            </a:lvl4pPr>
            <a:lvl5pPr marL="1603309" indent="0">
              <a:buNone/>
              <a:defRPr sz="1400"/>
            </a:lvl5pPr>
            <a:lvl6pPr marL="2004136" indent="0">
              <a:buNone/>
              <a:defRPr sz="1400"/>
            </a:lvl6pPr>
            <a:lvl7pPr marL="2404963" indent="0">
              <a:buNone/>
              <a:defRPr sz="1400"/>
            </a:lvl7pPr>
            <a:lvl8pPr marL="2805791" indent="0">
              <a:buNone/>
              <a:defRPr sz="1400"/>
            </a:lvl8pPr>
            <a:lvl9pPr marL="3206618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71E4112-16A9-AA2B-A1A8-CC064468206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8737601" y="6249989"/>
            <a:ext cx="2535767" cy="452437"/>
          </a:xfrm>
          <a:prstGeom prst="rect">
            <a:avLst/>
          </a:prstGeom>
        </p:spPr>
        <p:txBody>
          <a:bodyPr vert="horz" wrap="square" lIns="80165" tIns="40083" rIns="80165" bIns="4008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8121D24-5991-BD40-BB21-0F520ABA88F5}" type="slidenum">
              <a:rPr lang="it-IT" altLang="de-DE"/>
              <a:pPr/>
              <a:t>‹#›</a:t>
            </a:fld>
            <a:endParaRPr lang="it-IT" altLang="de-DE"/>
          </a:p>
        </p:txBody>
      </p:sp>
    </p:spTree>
    <p:extLst>
      <p:ext uri="{BB962C8B-B14F-4D97-AF65-F5344CB8AC3E}">
        <p14:creationId xmlns:p14="http://schemas.microsoft.com/office/powerpoint/2010/main" val="1782555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14175" y="1981649"/>
            <a:ext cx="5092219" cy="411163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80176" y="1981649"/>
            <a:ext cx="5094029" cy="411163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8113DFD-E90F-9574-5193-73A18C73E0C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8737601" y="6249989"/>
            <a:ext cx="2535767" cy="452437"/>
          </a:xfrm>
          <a:prstGeom prst="rect">
            <a:avLst/>
          </a:prstGeom>
        </p:spPr>
        <p:txBody>
          <a:bodyPr vert="horz" wrap="square" lIns="80165" tIns="40083" rIns="80165" bIns="4008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2018D11-3354-A647-A049-17C1BE26C045}" type="slidenum">
              <a:rPr lang="it-IT" altLang="de-DE"/>
              <a:pPr/>
              <a:t>‹#›</a:t>
            </a:fld>
            <a:endParaRPr lang="it-IT" altLang="de-DE"/>
          </a:p>
        </p:txBody>
      </p:sp>
    </p:spTree>
    <p:extLst>
      <p:ext uri="{BB962C8B-B14F-4D97-AF65-F5344CB8AC3E}">
        <p14:creationId xmlns:p14="http://schemas.microsoft.com/office/powerpoint/2010/main" val="2579872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954" y="365799"/>
            <a:ext cx="10515713" cy="1324939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954" y="1680657"/>
            <a:ext cx="5157388" cy="823766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954" y="2504424"/>
            <a:ext cx="5157388" cy="3685346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937" y="1680657"/>
            <a:ext cx="5182732" cy="823766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937" y="2504424"/>
            <a:ext cx="5182732" cy="3685346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644D50A-52DB-60CD-CBCB-D0E4B340F30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8737601" y="6249989"/>
            <a:ext cx="2535767" cy="452437"/>
          </a:xfrm>
          <a:prstGeom prst="rect">
            <a:avLst/>
          </a:prstGeom>
        </p:spPr>
        <p:txBody>
          <a:bodyPr vert="horz" wrap="square" lIns="80165" tIns="40083" rIns="80165" bIns="4008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38E4BEA-4A7A-9640-918C-FB3FAB8174F5}" type="slidenum">
              <a:rPr lang="it-IT" altLang="de-DE"/>
              <a:pPr/>
              <a:t>‹#›</a:t>
            </a:fld>
            <a:endParaRPr lang="it-IT" altLang="de-DE"/>
          </a:p>
        </p:txBody>
      </p:sp>
    </p:spTree>
    <p:extLst>
      <p:ext uri="{BB962C8B-B14F-4D97-AF65-F5344CB8AC3E}">
        <p14:creationId xmlns:p14="http://schemas.microsoft.com/office/powerpoint/2010/main" val="1853746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46176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965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90EAD-7531-DDD9-16B1-7825B93BB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D835F-FCB7-C150-1196-1A5792152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91E6D-D563-D70E-37E8-8DD76C5AC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1C64-569B-5641-A1CA-3D1BE211C044}" type="datetimeFigureOut">
              <a:rPr lang="en-US" smtClean="0"/>
              <a:t>3/4/24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090DA-4749-12FF-E8F2-17E8AD80D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75D83-35C8-0828-D0A5-9332E5D92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6C5A-738A-454C-9314-7A583A4DC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856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954" y="456528"/>
            <a:ext cx="3931852" cy="1601448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2732" y="987944"/>
            <a:ext cx="6172935" cy="4873472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954" y="2057977"/>
            <a:ext cx="3931852" cy="3810640"/>
          </a:xfrm>
        </p:spPr>
        <p:txBody>
          <a:bodyPr/>
          <a:lstStyle>
            <a:lvl1pPr marL="0" indent="0">
              <a:buNone/>
              <a:defRPr sz="1400"/>
            </a:lvl1pPr>
            <a:lvl2pPr marL="400827" indent="0">
              <a:buNone/>
              <a:defRPr sz="1200"/>
            </a:lvl2pPr>
            <a:lvl3pPr marL="801654" indent="0">
              <a:buNone/>
              <a:defRPr sz="1100"/>
            </a:lvl3pPr>
            <a:lvl4pPr marL="1202482" indent="0">
              <a:buNone/>
              <a:defRPr sz="900"/>
            </a:lvl4pPr>
            <a:lvl5pPr marL="1603309" indent="0">
              <a:buNone/>
              <a:defRPr sz="900"/>
            </a:lvl5pPr>
            <a:lvl6pPr marL="2004136" indent="0">
              <a:buNone/>
              <a:defRPr sz="900"/>
            </a:lvl6pPr>
            <a:lvl7pPr marL="2404963" indent="0">
              <a:buNone/>
              <a:defRPr sz="900"/>
            </a:lvl7pPr>
            <a:lvl8pPr marL="2805791" indent="0">
              <a:buNone/>
              <a:defRPr sz="900"/>
            </a:lvl8pPr>
            <a:lvl9pPr marL="3206618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1FD5DB7E-B96F-82CF-E1A0-D9EFB407A2D1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184151" y="6369051"/>
            <a:ext cx="11823700" cy="333375"/>
          </a:xfrm>
          <a:prstGeom prst="rect">
            <a:avLst/>
          </a:prstGeom>
        </p:spPr>
        <p:txBody>
          <a:bodyPr vert="horz" wrap="square" lIns="80165" tIns="40083" rIns="80165" bIns="40083" numCol="1" anchor="b" anchorCtr="0" compatLnSpc="1">
            <a:prstTxWarp prst="textNoShape">
              <a:avLst/>
            </a:prstTxWarp>
          </a:bodyPr>
          <a:lstStyle>
            <a:lvl1pPr>
              <a:defRPr sz="1100" b="0">
                <a:latin typeface="Candara" panose="020E0502030303020204" pitchFamily="34" charset="0"/>
              </a:defRPr>
            </a:lvl1pPr>
          </a:lstStyle>
          <a:p>
            <a:r>
              <a:rPr lang="it-IT" altLang="de-DE"/>
              <a:t>Steering Group Update								06/11/2014							                                     </a:t>
            </a:r>
            <a:fld id="{4D8EA244-AE29-BB48-B465-90321D0550E3}" type="slidenum">
              <a:rPr lang="it-IT" altLang="de-DE"/>
              <a:pPr/>
              <a:t>‹#›</a:t>
            </a:fld>
            <a:endParaRPr lang="it-IT" altLang="de-DE"/>
          </a:p>
        </p:txBody>
      </p:sp>
    </p:spTree>
    <p:extLst>
      <p:ext uri="{BB962C8B-B14F-4D97-AF65-F5344CB8AC3E}">
        <p14:creationId xmlns:p14="http://schemas.microsoft.com/office/powerpoint/2010/main" val="24088157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954" y="456528"/>
            <a:ext cx="3931852" cy="1601448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2732" y="987944"/>
            <a:ext cx="6172935" cy="4873472"/>
          </a:xfrm>
        </p:spPr>
        <p:txBody>
          <a:bodyPr/>
          <a:lstStyle>
            <a:lvl1pPr marL="0" indent="0">
              <a:buNone/>
              <a:defRPr sz="2800"/>
            </a:lvl1pPr>
            <a:lvl2pPr marL="400827" indent="0">
              <a:buNone/>
              <a:defRPr sz="2500"/>
            </a:lvl2pPr>
            <a:lvl3pPr marL="801654" indent="0">
              <a:buNone/>
              <a:defRPr sz="2100"/>
            </a:lvl3pPr>
            <a:lvl4pPr marL="1202482" indent="0">
              <a:buNone/>
              <a:defRPr sz="1800"/>
            </a:lvl4pPr>
            <a:lvl5pPr marL="1603309" indent="0">
              <a:buNone/>
              <a:defRPr sz="1800"/>
            </a:lvl5pPr>
            <a:lvl6pPr marL="2004136" indent="0">
              <a:buNone/>
              <a:defRPr sz="1800"/>
            </a:lvl6pPr>
            <a:lvl7pPr marL="2404963" indent="0">
              <a:buNone/>
              <a:defRPr sz="1800"/>
            </a:lvl7pPr>
            <a:lvl8pPr marL="2805791" indent="0">
              <a:buNone/>
              <a:defRPr sz="1800"/>
            </a:lvl8pPr>
            <a:lvl9pPr marL="3206618" indent="0">
              <a:buNone/>
              <a:defRPr sz="18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954" y="2057977"/>
            <a:ext cx="3931852" cy="3810640"/>
          </a:xfrm>
        </p:spPr>
        <p:txBody>
          <a:bodyPr/>
          <a:lstStyle>
            <a:lvl1pPr marL="0" indent="0">
              <a:buNone/>
              <a:defRPr sz="1400"/>
            </a:lvl1pPr>
            <a:lvl2pPr marL="400827" indent="0">
              <a:buNone/>
              <a:defRPr sz="1200"/>
            </a:lvl2pPr>
            <a:lvl3pPr marL="801654" indent="0">
              <a:buNone/>
              <a:defRPr sz="1100"/>
            </a:lvl3pPr>
            <a:lvl4pPr marL="1202482" indent="0">
              <a:buNone/>
              <a:defRPr sz="900"/>
            </a:lvl4pPr>
            <a:lvl5pPr marL="1603309" indent="0">
              <a:buNone/>
              <a:defRPr sz="900"/>
            </a:lvl5pPr>
            <a:lvl6pPr marL="2004136" indent="0">
              <a:buNone/>
              <a:defRPr sz="900"/>
            </a:lvl6pPr>
            <a:lvl7pPr marL="2404963" indent="0">
              <a:buNone/>
              <a:defRPr sz="900"/>
            </a:lvl7pPr>
            <a:lvl8pPr marL="2805791" indent="0">
              <a:buNone/>
              <a:defRPr sz="900"/>
            </a:lvl8pPr>
            <a:lvl9pPr marL="3206618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C350E96-F496-8D2E-6390-B17361E64C7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8737601" y="6249989"/>
            <a:ext cx="2535767" cy="452437"/>
          </a:xfrm>
          <a:prstGeom prst="rect">
            <a:avLst/>
          </a:prstGeom>
        </p:spPr>
        <p:txBody>
          <a:bodyPr vert="horz" wrap="square" lIns="80165" tIns="40083" rIns="80165" bIns="4008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094733D-488C-CD4F-A9D7-12D727750938}" type="slidenum">
              <a:rPr lang="it-IT" altLang="de-DE"/>
              <a:pPr/>
              <a:t>‹#›</a:t>
            </a:fld>
            <a:endParaRPr lang="it-IT" altLang="de-DE"/>
          </a:p>
        </p:txBody>
      </p:sp>
    </p:spTree>
    <p:extLst>
      <p:ext uri="{BB962C8B-B14F-4D97-AF65-F5344CB8AC3E}">
        <p14:creationId xmlns:p14="http://schemas.microsoft.com/office/powerpoint/2010/main" val="42896195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5A9AEE6-9EE9-A39F-F1BB-D285921B45E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8737601" y="6249989"/>
            <a:ext cx="2535767" cy="452437"/>
          </a:xfrm>
          <a:prstGeom prst="rect">
            <a:avLst/>
          </a:prstGeom>
        </p:spPr>
        <p:txBody>
          <a:bodyPr vert="horz" wrap="square" lIns="80165" tIns="40083" rIns="80165" bIns="4008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82F8A82-D21B-FA4C-ADC3-C972FDF66204}" type="slidenum">
              <a:rPr lang="it-IT" altLang="de-DE"/>
              <a:pPr/>
              <a:t>‹#›</a:t>
            </a:fld>
            <a:endParaRPr lang="it-IT" altLang="de-DE"/>
          </a:p>
        </p:txBody>
      </p:sp>
    </p:spTree>
    <p:extLst>
      <p:ext uri="{BB962C8B-B14F-4D97-AF65-F5344CB8AC3E}">
        <p14:creationId xmlns:p14="http://schemas.microsoft.com/office/powerpoint/2010/main" val="21861094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685556" y="609184"/>
            <a:ext cx="2588651" cy="5484096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914175" y="609184"/>
            <a:ext cx="7597597" cy="5484096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2056475-3478-FD31-89FC-3F826C0C98E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8737601" y="6249989"/>
            <a:ext cx="2535767" cy="452437"/>
          </a:xfrm>
          <a:prstGeom prst="rect">
            <a:avLst/>
          </a:prstGeom>
        </p:spPr>
        <p:txBody>
          <a:bodyPr vert="horz" wrap="square" lIns="80165" tIns="40083" rIns="80165" bIns="4008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D99BFE3-64C1-1840-A948-9A1E5EE98993}" type="slidenum">
              <a:rPr lang="it-IT" altLang="de-DE"/>
              <a:pPr/>
              <a:t>‹#›</a:t>
            </a:fld>
            <a:endParaRPr lang="it-IT" altLang="de-DE"/>
          </a:p>
        </p:txBody>
      </p:sp>
    </p:spTree>
    <p:extLst>
      <p:ext uri="{BB962C8B-B14F-4D97-AF65-F5344CB8AC3E}">
        <p14:creationId xmlns:p14="http://schemas.microsoft.com/office/powerpoint/2010/main" val="1915403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18E6B25-B17D-489C-BD95-F3B84DE001CC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4D24B92-BFCC-4764-8043-819097464E10}" type="slidenum">
              <a:rPr lang="en-GB" smtClean="0"/>
              <a:t>‹#›</a:t>
            </a:fld>
            <a:endParaRPr lang="en-GB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678784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6B25-B17D-489C-BD95-F3B84DE001CC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24B92-BFCC-4764-8043-819097464E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818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6B25-B17D-489C-BD95-F3B84DE001CC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24B92-BFCC-4764-8043-819097464E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4469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6B25-B17D-489C-BD95-F3B84DE001CC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24B92-BFCC-4764-8043-819097464E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3332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6B25-B17D-489C-BD95-F3B84DE001CC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24B92-BFCC-4764-8043-819097464E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7144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6B25-B17D-489C-BD95-F3B84DE001CC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24B92-BFCC-4764-8043-819097464E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898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F355B-F509-A560-DC9C-09D7ECE82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1AFBD3-95C2-1DBB-6638-166B04ECB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759AC-A64C-90C5-E6A7-B0A1E7691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1C64-569B-5641-A1CA-3D1BE211C044}" type="datetimeFigureOut">
              <a:rPr lang="en-US" smtClean="0"/>
              <a:t>3/4/24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75614-F423-A829-BFB4-61B97477F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5F0AFE-CFE0-D8AC-E01C-E92812665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6C5A-738A-454C-9314-7A583A4DC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9412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6B25-B17D-489C-BD95-F3B84DE001CC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24B92-BFCC-4764-8043-819097464E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4075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6B25-B17D-489C-BD95-F3B84DE001CC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24B92-BFCC-4764-8043-819097464E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2676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6B25-B17D-489C-BD95-F3B84DE001CC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24B92-BFCC-4764-8043-819097464E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087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6B25-B17D-489C-BD95-F3B84DE001CC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24B92-BFCC-4764-8043-819097464E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4344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6B25-B17D-489C-BD95-F3B84DE001CC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24B92-BFCC-4764-8043-819097464E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6046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6B25-B17D-489C-BD95-F3B84DE001CC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24B92-BFCC-4764-8043-819097464E10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194251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6B25-B17D-489C-BD95-F3B84DE001CC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24B92-BFCC-4764-8043-819097464E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5981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6B25-B17D-489C-BD95-F3B84DE001CC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24B92-BFCC-4764-8043-819097464E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6230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6B25-B17D-489C-BD95-F3B84DE001CC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24B92-BFCC-4764-8043-819097464E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1478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6B25-B17D-489C-BD95-F3B84DE001CC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24B92-BFCC-4764-8043-819097464E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36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627E0-73AA-B0EB-9A27-43C815179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D3DBA-684E-679B-1314-90E86EDB6E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A148C4-43D4-A3F6-06A3-EAAC546659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6F434B-74D6-C12C-9732-0ED70CA70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1C64-569B-5641-A1CA-3D1BE211C044}" type="datetimeFigureOut">
              <a:rPr lang="en-US" smtClean="0"/>
              <a:t>3/4/24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48B224-B868-AF4B-0D1C-6B44D45A8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E5EFDA-5FAB-AB81-42F4-F1F11AB3B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6C5A-738A-454C-9314-7A583A4DC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3972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6B25-B17D-489C-BD95-F3B84DE001CC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24B92-BFCC-4764-8043-819097464E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755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6B25-B17D-489C-BD95-F3B84DE001CC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A4D24B92-BFCC-4764-8043-819097464E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660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1000C-8782-336A-6EC7-B9C261D87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569FF0-5D65-C88C-DCA0-DA0EBD4D9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7A00CB-DD88-C5CA-9959-7B9142C586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801C7E-1981-6C7E-F7BA-750F583928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32C2AC-B0EA-6EA0-9FEF-6B33E6FB4A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B46CEF-C1D3-6821-C49F-814C9546C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1C64-569B-5641-A1CA-3D1BE211C044}" type="datetimeFigureOut">
              <a:rPr lang="en-US" smtClean="0"/>
              <a:t>3/4/24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1C1AA0-3C28-AEB3-F6E3-4244F0EF9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572FDE-AD11-E3E4-36DD-BFF34A281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6C5A-738A-454C-9314-7A583A4DC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55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4EE22-DDFD-31DA-7A42-F1979A316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BD864-9654-DF25-1C7E-F750E3D4A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1C64-569B-5641-A1CA-3D1BE211C044}" type="datetimeFigureOut">
              <a:rPr lang="en-US" smtClean="0"/>
              <a:t>3/4/24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D44B70-5391-0E9A-741D-BE822ECD6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82ECF1-B760-DABC-6356-04EEF450D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6C5A-738A-454C-9314-7A583A4DC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53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6F6819-AF68-69A1-6CA8-BB19662B3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1C64-569B-5641-A1CA-3D1BE211C044}" type="datetimeFigureOut">
              <a:rPr lang="en-US" smtClean="0"/>
              <a:t>3/4/24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657B4E-C188-8DA9-D59F-1B42B89AB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8692BB-AA1D-FA37-820F-FECA54F8B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6C5A-738A-454C-9314-7A583A4DC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103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9DCD7-58A7-D9D8-33EF-1F2CD06CD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6904A-E8C9-7E7C-DE01-DEA0C18BE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15B6CC-1F7A-5186-98A3-1F7299B762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F150B9-EE42-E908-A08F-5A83E1765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1C64-569B-5641-A1CA-3D1BE211C044}" type="datetimeFigureOut">
              <a:rPr lang="en-US" smtClean="0"/>
              <a:t>3/4/24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E3FD5D-167B-899D-14A2-68B4107CB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52E09-ACC1-A774-2F58-9A406D42C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6C5A-738A-454C-9314-7A583A4DC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24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48EB2-31C4-FB79-1EFE-4A78CBFB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D07026-5502-3FD9-EB3A-1E9575A1B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C7965D-7AFB-CEC1-25E1-050FF38AAD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5951CE-E248-9973-E20E-3934825FE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1C64-569B-5641-A1CA-3D1BE211C044}" type="datetimeFigureOut">
              <a:rPr lang="en-US" smtClean="0"/>
              <a:t>3/4/24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6525A7-6EEB-CC7F-286D-CFE100294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F1507-EE2B-2B7C-AFC4-D654614BE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6C5A-738A-454C-9314-7A583A4DC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713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E5C687-6727-6F34-199F-77439D8AF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A57015-431A-DB79-4BAD-D347A9039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1A96B1-C29E-3C0E-23BB-19AC0FD7C6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C1C64-569B-5641-A1CA-3D1BE211C044}" type="datetimeFigureOut">
              <a:rPr lang="en-US" smtClean="0"/>
              <a:t>3/4/24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CD3A5-A40A-0A39-94E0-ED73A0D5C2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53D40-C6D2-FCFA-0D3F-3F9187E39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56C5A-738A-454C-9314-7A583A4DC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98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7B02B3E2-4F5C-9F62-1F15-785CEB1740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1" y="609600"/>
            <a:ext cx="10358967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27" tIns="45764" rIns="91527" bIns="4576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Klicken Sie, um das Format des Titeltextes zu bearbeiten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CFB26404-DFD4-23EE-0B55-28E4E62D9A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1981201"/>
            <a:ext cx="10358967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27" tIns="45764" rIns="91527" bIns="4576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Klicken Sie, um die Formate des Gliederungstextes zu bearbeiten</a:t>
            </a:r>
          </a:p>
          <a:p>
            <a:pPr lvl="1"/>
            <a:r>
              <a:rPr lang="en-GB" altLang="de-DE"/>
              <a:t>Zweite Gliederungsebene</a:t>
            </a:r>
          </a:p>
          <a:p>
            <a:pPr lvl="2"/>
            <a:r>
              <a:rPr lang="en-GB" altLang="de-DE"/>
              <a:t>Dritte Gliederungsebene</a:t>
            </a:r>
          </a:p>
          <a:p>
            <a:pPr lvl="3"/>
            <a:r>
              <a:rPr lang="en-GB" altLang="de-DE"/>
              <a:t>Vierte Gliederungsebene</a:t>
            </a:r>
          </a:p>
          <a:p>
            <a:pPr lvl="4"/>
            <a:r>
              <a:rPr lang="en-GB" altLang="de-DE"/>
              <a:t>Fünfte Gliederungsebene</a:t>
            </a:r>
          </a:p>
          <a:p>
            <a:pPr lvl="4"/>
            <a:r>
              <a:rPr lang="en-GB" altLang="de-DE"/>
              <a:t>Sechste Gliederungsebene</a:t>
            </a:r>
          </a:p>
          <a:p>
            <a:pPr lvl="4"/>
            <a:r>
              <a:rPr lang="en-GB" altLang="de-DE"/>
              <a:t>Siebente Gliederungsebene</a:t>
            </a:r>
          </a:p>
          <a:p>
            <a:pPr lvl="4"/>
            <a:r>
              <a:rPr lang="en-GB" altLang="de-DE"/>
              <a:t>Achte Gliederungsebene</a:t>
            </a:r>
          </a:p>
          <a:p>
            <a:pPr lvl="4"/>
            <a:r>
              <a:rPr lang="en-GB" altLang="de-DE"/>
              <a:t>Neunte Gliederungsebene</a:t>
            </a:r>
          </a:p>
        </p:txBody>
      </p:sp>
    </p:spTree>
    <p:extLst>
      <p:ext uri="{BB962C8B-B14F-4D97-AF65-F5344CB8AC3E}">
        <p14:creationId xmlns:p14="http://schemas.microsoft.com/office/powerpoint/2010/main" val="161826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/>
  <p:txStyles>
    <p:titleStyle>
      <a:lvl1pPr algn="ctr" defTabSz="3937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3937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Candara" panose="020E0502030303020204" pitchFamily="34" charset="0"/>
          <a:ea typeface="Microsoft YaHei" panose="020B0503020204020204" pitchFamily="34" charset="-122"/>
        </a:defRPr>
      </a:lvl2pPr>
      <a:lvl3pPr algn="ctr" defTabSz="3937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Candara" panose="020E0502030303020204" pitchFamily="34" charset="0"/>
          <a:ea typeface="Microsoft YaHei" panose="020B0503020204020204" pitchFamily="34" charset="-122"/>
        </a:defRPr>
      </a:lvl3pPr>
      <a:lvl4pPr algn="ctr" defTabSz="3937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Candara" panose="020E0502030303020204" pitchFamily="34" charset="0"/>
          <a:ea typeface="Microsoft YaHei" panose="020B0503020204020204" pitchFamily="34" charset="-122"/>
        </a:defRPr>
      </a:lvl4pPr>
      <a:lvl5pPr algn="ctr" defTabSz="3937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Candara" panose="020E0502030303020204" pitchFamily="34" charset="0"/>
          <a:ea typeface="Microsoft YaHei" panose="020B0503020204020204" pitchFamily="34" charset="-122"/>
        </a:defRPr>
      </a:lvl5pPr>
      <a:lvl6pPr marL="2204550" indent="-200414" algn="ctr" defTabSz="393869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Candara" panose="020E0502030303020204" pitchFamily="34" charset="0"/>
          <a:ea typeface="Microsoft YaHei" panose="020B0503020204020204" pitchFamily="34" charset="-122"/>
        </a:defRPr>
      </a:lvl6pPr>
      <a:lvl7pPr marL="2605377" indent="-200414" algn="ctr" defTabSz="393869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Candara" panose="020E0502030303020204" pitchFamily="34" charset="0"/>
          <a:ea typeface="Microsoft YaHei" panose="020B0503020204020204" pitchFamily="34" charset="-122"/>
        </a:defRPr>
      </a:lvl7pPr>
      <a:lvl8pPr marL="3006204" indent="-200414" algn="ctr" defTabSz="393869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Candara" panose="020E0502030303020204" pitchFamily="34" charset="0"/>
          <a:ea typeface="Microsoft YaHei" panose="020B0503020204020204" pitchFamily="34" charset="-122"/>
        </a:defRPr>
      </a:lvl8pPr>
      <a:lvl9pPr marL="3407032" indent="-200414" algn="ctr" defTabSz="393869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Candara" panose="020E0502030303020204" pitchFamily="34" charset="0"/>
          <a:ea typeface="Microsoft YaHei" panose="020B0503020204020204" pitchFamily="34" charset="-122"/>
        </a:defRPr>
      </a:lvl9pPr>
    </p:titleStyle>
    <p:bodyStyle>
      <a:lvl1pPr marL="300038" indent="-300038" algn="l" defTabSz="393700" rtl="0" eaLnBrk="0" fontAlgn="base" hangingPunct="0">
        <a:spcBef>
          <a:spcPts val="813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650875" indent="-249238" algn="l" defTabSz="3937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001713" indent="-200025" algn="l" defTabSz="393700" rtl="0" eaLnBrk="0" fontAlgn="base" hangingPunct="0">
        <a:spcBef>
          <a:spcPts val="5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401763" indent="-200025" algn="l" defTabSz="3937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1803400" indent="-200025" algn="l" defTabSz="3937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204550" indent="-200414" algn="l" defTabSz="801654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05377" indent="-200414" algn="l" defTabSz="801654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06204" indent="-200414" algn="l" defTabSz="801654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07032" indent="-200414" algn="l" defTabSz="801654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80165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0827" algn="l" defTabSz="80165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1654" algn="l" defTabSz="80165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2482" algn="l" defTabSz="80165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3309" algn="l" defTabSz="80165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04136" algn="l" defTabSz="80165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04963" algn="l" defTabSz="80165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05791" algn="l" defTabSz="80165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06618" algn="l" defTabSz="80165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18E6B25-B17D-489C-BD95-F3B84DE001CC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4D24B92-BFCC-4764-8043-819097464E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6879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hyperlink" Target="https://doi.org/10.1016/S2215-0366(20)30134-6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doi.org/10.1016/S2215-0366(20)30134-6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unitedgmh.org/knowledge-hub/countdown2030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93192" y="2537405"/>
            <a:ext cx="9805615" cy="12954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BC0000"/>
                </a:solidFill>
              </a:rPr>
              <a:t>Mental health in global development policy:</a:t>
            </a:r>
            <a:br>
              <a:rPr lang="en-US" sz="4000" b="1" dirty="0">
                <a:solidFill>
                  <a:srgbClr val="BC0000"/>
                </a:solidFill>
              </a:rPr>
            </a:br>
            <a:r>
              <a:rPr lang="en-US" sz="4000" b="1" dirty="0">
                <a:solidFill>
                  <a:srgbClr val="BC0000"/>
                </a:solidFill>
              </a:rPr>
              <a:t>Victories and unfinished business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094474" y="4583772"/>
            <a:ext cx="7836521" cy="649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ZA" sz="2400" dirty="0"/>
              <a:t>Prof Crick Lund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endParaRPr lang="en-ZA" sz="2400" b="1" dirty="0"/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ZA" sz="2400" dirty="0"/>
              <a:t>Festschrift conference for Prof Sir Graham Thornicroft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ZA" sz="2400" dirty="0"/>
              <a:t>Local and Global Mental Health: So Near and So Far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ZA" sz="2400" dirty="0"/>
              <a:t>London, 12 March 2024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A9F2FFA-9474-F941-8820-E8CDF3F18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4474" y="185302"/>
            <a:ext cx="1760188" cy="1538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 descr="C:\Documents and Settings\Administrator\My Documents\PRIME\Logos\UCTtransparent_round_logo.gif">
            <a:extLst>
              <a:ext uri="{FF2B5EF4-FFF2-40B4-BE49-F238E27FC236}">
                <a16:creationId xmlns:a16="http://schemas.microsoft.com/office/drawing/2014/main" id="{ABB5C7A6-79AC-2546-9862-ABA7A3F14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2" y="29906"/>
            <a:ext cx="1701456" cy="1724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96E1F2-B11B-544E-8D6B-5BDD4E22A0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3947" y="215967"/>
            <a:ext cx="2254808" cy="13088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7E8BAB-FB12-C246-807B-DA355B4A47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1265" y="126846"/>
            <a:ext cx="1880853" cy="142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813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tage curtains background fxGJeecs">
            <a:extLst>
              <a:ext uri="{FF2B5EF4-FFF2-40B4-BE49-F238E27FC236}">
                <a16:creationId xmlns:a16="http://schemas.microsoft.com/office/drawing/2014/main" id="{3CDF2A0A-011A-E9CB-57E4-7C0F9E270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7" y="-180975"/>
            <a:ext cx="9972676" cy="703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>
            <a:extLst>
              <a:ext uri="{FF2B5EF4-FFF2-40B4-BE49-F238E27FC236}">
                <a16:creationId xmlns:a16="http://schemas.microsoft.com/office/drawing/2014/main" id="{85D1FBCE-0791-1982-E7A4-0B80943C6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4938" y="3822700"/>
            <a:ext cx="6913562" cy="172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defTabSz="449263"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49263"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449263"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449263"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449263"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60600" indent="-200025" defTabSz="449263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17800" indent="-200025" defTabSz="449263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75000" indent="-200025" defTabSz="449263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32200" indent="-200025" defTabSz="449263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3900"/>
          </a:p>
        </p:txBody>
      </p:sp>
      <p:sp>
        <p:nvSpPr>
          <p:cNvPr id="23555" name="Rechteck 1">
            <a:extLst>
              <a:ext uri="{FF2B5EF4-FFF2-40B4-BE49-F238E27FC236}">
                <a16:creationId xmlns:a16="http://schemas.microsoft.com/office/drawing/2014/main" id="{5D833871-82F0-456B-9307-9D8B4A79E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4" y="2881313"/>
            <a:ext cx="6327775" cy="2445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65" tIns="40083" rIns="80165" bIns="40083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5400">
                <a:latin typeface="Maven Pro"/>
              </a:rPr>
              <a:t>Mental Health </a:t>
            </a:r>
          </a:p>
          <a:p>
            <a:pPr algn="ctr">
              <a:lnSpc>
                <a:spcPct val="150000"/>
              </a:lnSpc>
            </a:pPr>
            <a:r>
              <a:rPr lang="en-US" altLang="en-US" sz="5400">
                <a:latin typeface="Maven Pro"/>
              </a:rPr>
              <a:t>is included! </a:t>
            </a:r>
            <a:endParaRPr lang="en-US" altLang="en-US" sz="4000">
              <a:latin typeface="Maven Pro"/>
            </a:endParaRPr>
          </a:p>
        </p:txBody>
      </p:sp>
      <p:pic>
        <p:nvPicPr>
          <p:cNvPr id="6" name="Picture 2" descr="stage curtains background fxGJeecs">
            <a:extLst>
              <a:ext uri="{FF2B5EF4-FFF2-40B4-BE49-F238E27FC236}">
                <a16:creationId xmlns:a16="http://schemas.microsoft.com/office/drawing/2014/main" id="{C11326D0-FE97-B5F6-23F3-33C1566258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90"/>
          <a:stretch/>
        </p:blipFill>
        <p:spPr bwMode="auto">
          <a:xfrm>
            <a:off x="-888776" y="-603448"/>
            <a:ext cx="3301404" cy="8188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stage curtains background fxGJeecs">
            <a:extLst>
              <a:ext uri="{FF2B5EF4-FFF2-40B4-BE49-F238E27FC236}">
                <a16:creationId xmlns:a16="http://schemas.microsoft.com/office/drawing/2014/main" id="{88F312FE-709D-C7F5-86D1-083A26D66C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90"/>
          <a:stretch/>
        </p:blipFill>
        <p:spPr bwMode="auto">
          <a:xfrm flipH="1">
            <a:off x="9707364" y="-891480"/>
            <a:ext cx="3301404" cy="8188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3" descr="http://www.unido.org/typo3temp/pics/f1967c6ce4.jpg">
            <a:extLst>
              <a:ext uri="{FF2B5EF4-FFF2-40B4-BE49-F238E27FC236}">
                <a16:creationId xmlns:a16="http://schemas.microsoft.com/office/drawing/2014/main" id="{1C1017BD-7B71-7DD0-6707-008601DDB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1" y="476250"/>
            <a:ext cx="2581275" cy="20193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hteck 1">
            <a:extLst>
              <a:ext uri="{FF2B5EF4-FFF2-40B4-BE49-F238E27FC236}">
                <a16:creationId xmlns:a16="http://schemas.microsoft.com/office/drawing/2014/main" id="{099BC8B9-40D9-A23C-2078-77370B7DA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350" y="163514"/>
            <a:ext cx="8775700" cy="551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65" tIns="40083" rIns="80165" bIns="40083">
            <a:spAutoFit/>
          </a:bodyPr>
          <a:lstStyle/>
          <a:p>
            <a:r>
              <a:rPr lang="en-US" altLang="en-US" sz="3900"/>
              <a:t>Declaration: Preamble</a:t>
            </a:r>
          </a:p>
          <a:p>
            <a:endParaRPr lang="en-US" altLang="en-US" sz="3200"/>
          </a:p>
          <a:p>
            <a:br>
              <a:rPr lang="en-US" altLang="en-US" sz="3200"/>
            </a:br>
            <a:r>
              <a:rPr lang="en-GB" altLang="en-US" sz="2500">
                <a:solidFill>
                  <a:srgbClr val="2A2A2A"/>
                </a:solidFill>
                <a:latin typeface="Maven Pro"/>
              </a:rPr>
              <a:t>§ </a:t>
            </a:r>
            <a:r>
              <a:rPr lang="en-US" altLang="en-US" sz="2500">
                <a:solidFill>
                  <a:srgbClr val="2A2A2A"/>
                </a:solidFill>
                <a:latin typeface="Maven Pro"/>
              </a:rPr>
              <a:t>7  </a:t>
            </a:r>
          </a:p>
          <a:p>
            <a:r>
              <a:rPr lang="en-US" altLang="en-US" sz="2500">
                <a:solidFill>
                  <a:srgbClr val="2A2A2A"/>
                </a:solidFill>
                <a:latin typeface="Maven Pro"/>
              </a:rPr>
              <a:t>To </a:t>
            </a:r>
            <a:r>
              <a:rPr lang="en-US" altLang="en-US" sz="2500">
                <a:solidFill>
                  <a:srgbClr val="A50021"/>
                </a:solidFill>
              </a:rPr>
              <a:t>promote physical and mental health </a:t>
            </a:r>
            <a:r>
              <a:rPr lang="en-US" altLang="en-US" sz="2500">
                <a:solidFill>
                  <a:srgbClr val="2A2A2A"/>
                </a:solidFill>
                <a:latin typeface="Maven Pro"/>
              </a:rPr>
              <a:t>and well-being, and to extend life expectancy for all, we must achieve universal health coverage and access to quality health care.</a:t>
            </a:r>
            <a:br>
              <a:rPr lang="en-US" altLang="en-US" sz="2500">
                <a:solidFill>
                  <a:srgbClr val="2A2A2A"/>
                </a:solidFill>
                <a:latin typeface="Maven Pro"/>
              </a:rPr>
            </a:br>
            <a:endParaRPr lang="en-US" altLang="en-US" sz="2500">
              <a:solidFill>
                <a:srgbClr val="2A2A2A"/>
              </a:solidFill>
              <a:latin typeface="Maven Pro"/>
            </a:endParaRPr>
          </a:p>
          <a:p>
            <a:endParaRPr lang="en-US" altLang="en-US" sz="2500">
              <a:solidFill>
                <a:srgbClr val="2A2A2A"/>
              </a:solidFill>
              <a:latin typeface="Maven Pro"/>
            </a:endParaRPr>
          </a:p>
          <a:p>
            <a:r>
              <a:rPr lang="en-GB" altLang="en-US" sz="2500">
                <a:solidFill>
                  <a:srgbClr val="2A2A2A"/>
                </a:solidFill>
                <a:latin typeface="Maven Pro"/>
              </a:rPr>
              <a:t>§ </a:t>
            </a:r>
            <a:r>
              <a:rPr lang="en-US" altLang="en-US" sz="2500">
                <a:solidFill>
                  <a:srgbClr val="2A2A2A"/>
                </a:solidFill>
                <a:latin typeface="Maven Pro"/>
              </a:rPr>
              <a:t>26  </a:t>
            </a:r>
          </a:p>
          <a:p>
            <a:r>
              <a:rPr lang="en-US" altLang="en-US" sz="2500">
                <a:solidFill>
                  <a:srgbClr val="2A2A2A"/>
                </a:solidFill>
                <a:latin typeface="Maven Pro"/>
              </a:rPr>
              <a:t>We are committed to the </a:t>
            </a:r>
            <a:r>
              <a:rPr lang="en-US" altLang="en-US" sz="2500">
                <a:solidFill>
                  <a:srgbClr val="A50021"/>
                </a:solidFill>
              </a:rPr>
              <a:t>prevention and treatment of NCDs, including behavioural, developmental and neurological disorders</a:t>
            </a:r>
            <a:r>
              <a:rPr lang="en-US" altLang="en-US" sz="2500">
                <a:solidFill>
                  <a:srgbClr val="2A2A2A"/>
                </a:solidFill>
                <a:latin typeface="Maven Pro"/>
              </a:rPr>
              <a:t>, which constitute a major challenge for sustainable development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hteck 1">
            <a:extLst>
              <a:ext uri="{FF2B5EF4-FFF2-40B4-BE49-F238E27FC236}">
                <a16:creationId xmlns:a16="http://schemas.microsoft.com/office/drawing/2014/main" id="{B64EE9B3-FAFA-23B3-22A0-F42BE2C99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350" y="1592264"/>
            <a:ext cx="8775700" cy="469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65" tIns="40083" rIns="80165" bIns="40083">
            <a:spAutoFit/>
          </a:bodyPr>
          <a:lstStyle/>
          <a:p>
            <a:r>
              <a:rPr lang="en-US" altLang="en-US" sz="2500">
                <a:solidFill>
                  <a:srgbClr val="2A2A2A"/>
                </a:solidFill>
                <a:latin typeface="Maven Pro"/>
              </a:rPr>
              <a:t>Target 3.4  - By 2030, reduce by one third premature mortality from non-communicable diseases through prevention and treatment and </a:t>
            </a:r>
            <a:r>
              <a:rPr lang="en-US" altLang="en-US" sz="2500">
                <a:solidFill>
                  <a:srgbClr val="A50021"/>
                </a:solidFill>
              </a:rPr>
              <a:t>promote mental health </a:t>
            </a:r>
            <a:r>
              <a:rPr lang="en-US" altLang="en-US" sz="2500">
                <a:solidFill>
                  <a:srgbClr val="2A2A2A"/>
                </a:solidFill>
                <a:latin typeface="Maven Pro"/>
              </a:rPr>
              <a:t>and well-being</a:t>
            </a:r>
            <a:br>
              <a:rPr lang="en-US" altLang="en-US" sz="2500">
                <a:solidFill>
                  <a:srgbClr val="2A2A2A"/>
                </a:solidFill>
                <a:latin typeface="Maven Pro"/>
              </a:rPr>
            </a:br>
            <a:endParaRPr lang="en-US" altLang="en-US" sz="2500">
              <a:solidFill>
                <a:srgbClr val="2A2A2A"/>
              </a:solidFill>
              <a:latin typeface="Maven Pro"/>
            </a:endParaRPr>
          </a:p>
          <a:p>
            <a:r>
              <a:rPr lang="en-US" altLang="en-US" sz="2500"/>
              <a:t>Target 3.5</a:t>
            </a:r>
            <a:r>
              <a:rPr lang="en-US" altLang="en-US" sz="2500">
                <a:solidFill>
                  <a:srgbClr val="2A2A2A"/>
                </a:solidFill>
                <a:latin typeface="Maven Pro"/>
              </a:rPr>
              <a:t>  - Strengthen the </a:t>
            </a:r>
            <a:r>
              <a:rPr lang="en-US" altLang="en-US" sz="2500">
                <a:solidFill>
                  <a:srgbClr val="A50021"/>
                </a:solidFill>
              </a:rPr>
              <a:t>prevention and treatment of substance abuse</a:t>
            </a:r>
            <a:r>
              <a:rPr lang="en-US" altLang="en-US" sz="2500">
                <a:solidFill>
                  <a:srgbClr val="2A2A2A"/>
                </a:solidFill>
                <a:latin typeface="Maven Pro"/>
              </a:rPr>
              <a:t>, including narcotic drug abuse and harmful use of alcohol</a:t>
            </a:r>
          </a:p>
          <a:p>
            <a:endParaRPr lang="en-US" altLang="en-US" sz="2500">
              <a:solidFill>
                <a:srgbClr val="2A2A2A"/>
              </a:solidFill>
              <a:latin typeface="Maven Pro"/>
            </a:endParaRPr>
          </a:p>
          <a:p>
            <a:r>
              <a:rPr lang="en-US" altLang="en-US" sz="2500"/>
              <a:t>Target </a:t>
            </a:r>
            <a:r>
              <a:rPr lang="en-GB" altLang="en-US" sz="2500"/>
              <a:t>3.8 - Achieve </a:t>
            </a:r>
            <a:r>
              <a:rPr lang="en-GB" altLang="en-US" sz="2500">
                <a:solidFill>
                  <a:srgbClr val="A50021"/>
                </a:solidFill>
              </a:rPr>
              <a:t>universal health coverage</a:t>
            </a:r>
            <a:r>
              <a:rPr lang="en-GB" altLang="en-US" sz="2500"/>
              <a:t>, including financial risk protection, </a:t>
            </a:r>
            <a:r>
              <a:rPr lang="en-GB" altLang="en-US" sz="2500">
                <a:solidFill>
                  <a:srgbClr val="A50021"/>
                </a:solidFill>
              </a:rPr>
              <a:t>access to quality essential health-care services</a:t>
            </a:r>
            <a:r>
              <a:rPr lang="en-GB" altLang="en-US" sz="2500"/>
              <a:t> and access to safe, effective, quality and affordable essential medicines and vaccines for all </a:t>
            </a:r>
          </a:p>
        </p:txBody>
      </p:sp>
      <p:pic>
        <p:nvPicPr>
          <p:cNvPr id="25603" name="Picture 4" descr="http://www.results.org.uk/sites/default/files/wp-content/uploads/2015/09/SDG3.png">
            <a:extLst>
              <a:ext uri="{FF2B5EF4-FFF2-40B4-BE49-F238E27FC236}">
                <a16:creationId xmlns:a16="http://schemas.microsoft.com/office/drawing/2014/main" id="{28BB6027-96E8-C9A4-3EE1-88D7712AA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15888"/>
            <a:ext cx="6113462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483A7-AFC0-9C5A-ABD0-23AA2EC5B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67" y="186221"/>
            <a:ext cx="10185313" cy="1325563"/>
          </a:xfrm>
        </p:spPr>
        <p:txBody>
          <a:bodyPr/>
          <a:lstStyle/>
          <a:p>
            <a:r>
              <a:rPr lang="en-US" dirty="0"/>
              <a:t>Unfinished business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EACA7-7769-65AF-B623-CFBBD8E5C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687" y="1440624"/>
            <a:ext cx="3932583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Woefully inadequate investments in mental health:</a:t>
            </a:r>
          </a:p>
          <a:p>
            <a:pPr lvl="1"/>
            <a:r>
              <a:rPr lang="en-US" dirty="0"/>
              <a:t>2% of national health budgets for mental health</a:t>
            </a:r>
          </a:p>
          <a:p>
            <a:pPr lvl="1"/>
            <a:r>
              <a:rPr lang="en-US" dirty="0"/>
              <a:t>&lt;5% of mental health research funding goes to LMIC</a:t>
            </a:r>
          </a:p>
          <a:p>
            <a:pPr lvl="1"/>
            <a:r>
              <a:rPr lang="en-US" dirty="0"/>
              <a:t>21% of countries implement policies</a:t>
            </a:r>
          </a:p>
          <a:p>
            <a:pPr lvl="1"/>
            <a:r>
              <a:rPr lang="en-US" dirty="0"/>
              <a:t>71% treatment gap for psychosis </a:t>
            </a:r>
          </a:p>
          <a:p>
            <a:pPr lvl="1"/>
            <a:r>
              <a:rPr lang="en-US" dirty="0"/>
              <a:t>International development assistance poorly aligned with mental health needs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65C493-B59D-EC7A-7175-4AEB12BDE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7141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70C594-D21D-5DA9-F6FA-426EB67E6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867" y="5990742"/>
            <a:ext cx="5111653" cy="867258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457200">
              <a:lnSpc>
                <a:spcPct val="90000"/>
              </a:lnSpc>
              <a:spcBef>
                <a:spcPct val="20000"/>
              </a:spcBef>
            </a:pPr>
            <a:r>
              <a:rPr lang="en-ZA" sz="1600" dirty="0">
                <a:solidFill>
                  <a:prstClr val="black"/>
                </a:solidFill>
                <a:latin typeface="Calibri"/>
              </a:rPr>
              <a:t>WHO (2022) World Mental Health Report.</a:t>
            </a:r>
          </a:p>
          <a:p>
            <a:pPr defTabSz="457200">
              <a:lnSpc>
                <a:spcPct val="90000"/>
              </a:lnSpc>
              <a:spcBef>
                <a:spcPct val="20000"/>
              </a:spcBef>
            </a:pPr>
            <a:r>
              <a:rPr lang="en-ZA" sz="1600" dirty="0" err="1">
                <a:solidFill>
                  <a:prstClr val="black"/>
                </a:solidFill>
                <a:latin typeface="Calibri"/>
              </a:rPr>
              <a:t>Iemmi</a:t>
            </a:r>
            <a:r>
              <a:rPr lang="en-ZA" sz="1600" dirty="0">
                <a:solidFill>
                  <a:prstClr val="black"/>
                </a:solidFill>
                <a:latin typeface="Calibri"/>
              </a:rPr>
              <a:t> (2021) Global collective action in mental health financing. Social Science and Medicine.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164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483A7-AFC0-9C5A-ABD0-23AA2EC5B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Unfinished business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EACA7-7769-65AF-B623-CFBBD8E5C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02357" cy="4351338"/>
          </a:xfrm>
        </p:spPr>
        <p:txBody>
          <a:bodyPr/>
          <a:lstStyle/>
          <a:p>
            <a:r>
              <a:rPr lang="en-US" dirty="0"/>
              <a:t>Finding the right indicators:</a:t>
            </a:r>
          </a:p>
          <a:p>
            <a:pPr lvl="1"/>
            <a:r>
              <a:rPr lang="en-US" dirty="0"/>
              <a:t>Current SDG indicators include suicide mortality rate, coverage of treatment for substance use conditions</a:t>
            </a:r>
          </a:p>
          <a:p>
            <a:pPr lvl="1"/>
            <a:r>
              <a:rPr lang="en-US" dirty="0"/>
              <a:t>What about coverage for severe mental health conditions?</a:t>
            </a:r>
          </a:p>
          <a:p>
            <a:endParaRPr lang="en-US" dirty="0"/>
          </a:p>
        </p:txBody>
      </p:sp>
      <p:pic>
        <p:nvPicPr>
          <p:cNvPr id="38914" name="Picture 2" descr="Performance Indicators: Tips &amp; Lessons Learned | ImpactED">
            <a:extLst>
              <a:ext uri="{FF2B5EF4-FFF2-40B4-BE49-F238E27FC236}">
                <a16:creationId xmlns:a16="http://schemas.microsoft.com/office/drawing/2014/main" id="{CE136815-F4B8-8AEA-902E-FC3D6FBBC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990" y="1690687"/>
            <a:ext cx="5336577" cy="29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50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4FB44-848D-CF17-766C-21194229A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65" y="473903"/>
            <a:ext cx="3197087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Growing evidence on improvements in coverage in low resource settings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C03D2C-EBB1-323B-6DF6-94336290F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061" y="0"/>
            <a:ext cx="78299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73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C:\Dropbox\emerald nicole\emerald_world_map_named_kontu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188914"/>
            <a:ext cx="6192838" cy="619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Vertical Title 6"/>
          <p:cNvSpPr>
            <a:spLocks noGrp="1"/>
          </p:cNvSpPr>
          <p:nvPr>
            <p:ph type="title" orient="vert"/>
          </p:nvPr>
        </p:nvSpPr>
        <p:spPr>
          <a:xfrm>
            <a:off x="452909" y="307106"/>
            <a:ext cx="2789238" cy="16097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2F2F2"/>
                </a:solidFill>
              </a14:hiddenFill>
            </a:ext>
          </a:extLst>
        </p:spPr>
        <p:txBody>
          <a:bodyPr vert="horz">
            <a:normAutofit fontScale="90000"/>
          </a:bodyPr>
          <a:lstStyle/>
          <a:p>
            <a:r>
              <a:rPr lang="en-US" sz="4000" dirty="0">
                <a:solidFill>
                  <a:srgbClr val="006666"/>
                </a:solidFill>
                <a:latin typeface="Candara" charset="0"/>
              </a:rPr>
              <a:t>EMERALD partners and sites</a:t>
            </a:r>
          </a:p>
        </p:txBody>
      </p:sp>
      <p:sp>
        <p:nvSpPr>
          <p:cNvPr id="1638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B4E06CE-40B5-0340-9B26-A20182615105}" type="slidenum">
              <a:rPr lang="en-US" sz="1200">
                <a:solidFill>
                  <a:srgbClr val="666666"/>
                </a:solidFill>
              </a:rPr>
              <a:pPr eaLnBrk="1" hangingPunct="1"/>
              <a:t>17</a:t>
            </a:fld>
            <a:endParaRPr lang="en-US" sz="1200">
              <a:solidFill>
                <a:srgbClr val="666666"/>
              </a:solidFill>
            </a:endParaRPr>
          </a:p>
        </p:txBody>
      </p:sp>
      <p:pic>
        <p:nvPicPr>
          <p:cNvPr id="16388" name="Picture 2" descr="Emerald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1" y="6237288"/>
            <a:ext cx="79692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Vertical Title 6"/>
          <p:cNvSpPr txBox="1">
            <a:spLocks/>
          </p:cNvSpPr>
          <p:nvPr/>
        </p:nvSpPr>
        <p:spPr>
          <a:xfrm>
            <a:off x="452909" y="4822936"/>
            <a:ext cx="2789238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2F2F2"/>
                </a:solidFill>
              </a14:hiddenFill>
            </a:ext>
          </a:ex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06666"/>
                </a:solidFill>
                <a:latin typeface="Candara" charset="0"/>
              </a:rPr>
              <a:t>2012-2017</a:t>
            </a:r>
          </a:p>
        </p:txBody>
      </p:sp>
    </p:spTree>
    <p:extLst>
      <p:ext uri="{BB962C8B-B14F-4D97-AF65-F5344CB8AC3E}">
        <p14:creationId xmlns:p14="http://schemas.microsoft.com/office/powerpoint/2010/main" val="250478441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C58A78-EB70-D549-8D72-A18899FE8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2379" y="4448836"/>
            <a:ext cx="2449622" cy="425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457200">
              <a:lnSpc>
                <a:spcPct val="90000"/>
              </a:lnSpc>
              <a:spcBef>
                <a:spcPct val="20000"/>
              </a:spcBef>
            </a:pPr>
            <a:r>
              <a:rPr lang="en-ZA" sz="1600" dirty="0">
                <a:solidFill>
                  <a:prstClr val="black"/>
                </a:solidFill>
                <a:latin typeface="Calibri"/>
              </a:rPr>
              <a:t>Lund et al (2018) Social determinants of mental disorders and the sustainable development goals: a systematic review of reviews. </a:t>
            </a:r>
            <a:r>
              <a:rPr lang="en-ZA" sz="1600" i="1" dirty="0">
                <a:solidFill>
                  <a:prstClr val="black"/>
                </a:solidFill>
                <a:latin typeface="Calibri"/>
              </a:rPr>
              <a:t>Lancet Psychiatry</a:t>
            </a:r>
            <a:r>
              <a:rPr lang="en-ZA" sz="1600" dirty="0">
                <a:solidFill>
                  <a:prstClr val="black"/>
                </a:solidFill>
                <a:latin typeface="Calibri"/>
              </a:rPr>
              <a:t>. 5: 357-369.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E69E1F-4DBD-7245-8AA4-700B5183D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949" y="0"/>
            <a:ext cx="7531348" cy="6762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C2E656-7867-BC43-9CC7-E90DE0EDD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693" y="185494"/>
            <a:ext cx="2718010" cy="1529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457200">
              <a:lnSpc>
                <a:spcPct val="90000"/>
              </a:lnSpc>
              <a:spcBef>
                <a:spcPct val="20000"/>
              </a:spcBef>
            </a:pPr>
            <a:r>
              <a:rPr lang="en-ZA" sz="3000" dirty="0">
                <a:solidFill>
                  <a:prstClr val="black"/>
                </a:solidFill>
                <a:latin typeface="Calibri"/>
              </a:rPr>
              <a:t>Unfinished business (3): Social determinants of mental health and the SDGs</a:t>
            </a:r>
            <a:endParaRPr lang="en-GB" sz="3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639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5C017F6-C23A-0E4E-B56B-1251293AD9DF}"/>
              </a:ext>
            </a:extLst>
          </p:cNvPr>
          <p:cNvSpPr txBox="1">
            <a:spLocks/>
          </p:cNvSpPr>
          <p:nvPr/>
        </p:nvSpPr>
        <p:spPr>
          <a:xfrm>
            <a:off x="767255" y="115641"/>
            <a:ext cx="10972800" cy="1143000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defRPr/>
            </a:pPr>
            <a:r>
              <a:rPr lang="en-US" sz="4400" dirty="0">
                <a:solidFill>
                  <a:sysClr val="windowText" lastClr="000000"/>
                </a:solidFill>
                <a:latin typeface="Calibri"/>
              </a:rPr>
              <a:t>…even more relevant in the COVID era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EF721FB-E3DD-0346-997A-9A6A768DFF9D}"/>
              </a:ext>
            </a:extLst>
          </p:cNvPr>
          <p:cNvSpPr txBox="1">
            <a:spLocks/>
          </p:cNvSpPr>
          <p:nvPr/>
        </p:nvSpPr>
        <p:spPr>
          <a:xfrm>
            <a:off x="767255" y="1843521"/>
            <a:ext cx="6364637" cy="4525963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>
            <a:lvl1pPr marL="685800" indent="-6858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6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85900" indent="-571500" algn="l" defTabSz="914400" rtl="0" eaLnBrk="1" latinLnBrk="0" hangingPunct="1">
              <a:spcBef>
                <a:spcPct val="20000"/>
              </a:spcBef>
              <a:buFont typeface="Arial"/>
              <a:buChar char="–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914400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914400" rtl="0" eaLnBrk="1" latinLnBrk="0" hangingPunct="1">
              <a:spcBef>
                <a:spcPct val="20000"/>
              </a:spcBef>
              <a:buFont typeface="Arial"/>
              <a:buChar char="»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defTabSz="457200">
              <a:defRPr/>
            </a:pPr>
            <a:r>
              <a:rPr lang="en-US" sz="3200" dirty="0">
                <a:solidFill>
                  <a:sysClr val="windowText" lastClr="000000"/>
                </a:solidFill>
                <a:latin typeface="Calibri"/>
              </a:rPr>
              <a:t>71-100 million people driven into extreme poverty</a:t>
            </a:r>
          </a:p>
          <a:p>
            <a:pPr marL="342900" indent="-342900" defTabSz="457200">
              <a:defRPr/>
            </a:pPr>
            <a:r>
              <a:rPr lang="en-US" sz="3200" dirty="0">
                <a:solidFill>
                  <a:sysClr val="windowText" lastClr="000000"/>
                </a:solidFill>
                <a:latin typeface="Calibri"/>
              </a:rPr>
              <a:t>Widening income inequality</a:t>
            </a:r>
          </a:p>
          <a:p>
            <a:pPr marL="342900" indent="-342900" defTabSz="457200">
              <a:defRPr/>
            </a:pPr>
            <a:r>
              <a:rPr lang="en-US" sz="3200" dirty="0">
                <a:solidFill>
                  <a:sysClr val="windowText" lastClr="000000"/>
                </a:solidFill>
                <a:latin typeface="Calibri"/>
              </a:rPr>
              <a:t>Food insecurity</a:t>
            </a:r>
          </a:p>
          <a:p>
            <a:pPr marL="342900" indent="-342900" defTabSz="457200">
              <a:defRPr/>
            </a:pPr>
            <a:r>
              <a:rPr lang="en-US" sz="3200" dirty="0">
                <a:solidFill>
                  <a:sysClr val="windowText" lastClr="000000"/>
                </a:solidFill>
                <a:latin typeface="Calibri"/>
              </a:rPr>
              <a:t>Gender based violence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59F634-47F0-9448-B277-3577F7458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4559" y="1476426"/>
            <a:ext cx="3400186" cy="304414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224297-A19C-1F44-8A52-175B5817D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9868" y="4956142"/>
            <a:ext cx="3400187" cy="425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457200">
              <a:lnSpc>
                <a:spcPct val="90000"/>
              </a:lnSpc>
              <a:spcBef>
                <a:spcPct val="20000"/>
              </a:spcBef>
            </a:pPr>
            <a:r>
              <a:rPr lang="en-ZA" sz="1600" dirty="0">
                <a:solidFill>
                  <a:prstClr val="black"/>
                </a:solidFill>
                <a:latin typeface="Calibri"/>
              </a:rPr>
              <a:t>World Bank (2020) Global Outlook. Pandemic, Recession: the global economy in crisis. Washington DC: World Bank, June 2020.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137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CFC98-7B03-1892-B4BC-0DC6E847E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3455821" cy="1616203"/>
          </a:xfrm>
        </p:spPr>
        <p:txBody>
          <a:bodyPr anchor="b">
            <a:normAutofit/>
          </a:bodyPr>
          <a:lstStyle/>
          <a:p>
            <a:r>
              <a:rPr lang="en-US" sz="3200"/>
              <a:t>Mental health (not) in the Millennium Development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314B3-DF9C-592C-0AF1-E11B0EECB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2533476"/>
            <a:ext cx="3455821" cy="3447832"/>
          </a:xfrm>
        </p:spPr>
        <p:txBody>
          <a:bodyPr anchor="t">
            <a:normAutofit/>
          </a:bodyPr>
          <a:lstStyle/>
          <a:p>
            <a:r>
              <a:rPr lang="en-US" sz="2000"/>
              <a:t>Environ</a:t>
            </a:r>
            <a:r>
              <a:rPr lang="en-US" sz="2000" b="1"/>
              <a:t>mental</a:t>
            </a:r>
            <a:r>
              <a:rPr lang="en-US" sz="2000"/>
              <a:t>…</a:t>
            </a:r>
          </a:p>
          <a:p>
            <a:r>
              <a:rPr lang="en-US" sz="2000"/>
              <a:t>Govern</a:t>
            </a:r>
            <a:r>
              <a:rPr lang="en-US" sz="2000" b="1"/>
              <a:t>mental</a:t>
            </a:r>
          </a:p>
          <a:p>
            <a:r>
              <a:rPr lang="en-US" sz="2000"/>
              <a:t>Intergovern</a:t>
            </a:r>
            <a:r>
              <a:rPr lang="en-US" sz="2000" b="1"/>
              <a:t>mental</a:t>
            </a:r>
            <a:r>
              <a:rPr lang="en-US" sz="2000"/>
              <a:t>…</a:t>
            </a:r>
          </a:p>
          <a:p>
            <a:r>
              <a:rPr lang="en-US" sz="2000"/>
              <a:t>…but no mental health!</a:t>
            </a:r>
          </a:p>
          <a:p>
            <a:endParaRPr lang="en-US" sz="2000"/>
          </a:p>
        </p:txBody>
      </p:sp>
      <p:pic>
        <p:nvPicPr>
          <p:cNvPr id="1028" name="Picture 4" descr="What have the UN Millennium Development Goals achieved &amp; what's next post  2015? | Sumitomo Chemical (UK) plc">
            <a:extLst>
              <a:ext uri="{FF2B5EF4-FFF2-40B4-BE49-F238E27FC236}">
                <a16:creationId xmlns:a16="http://schemas.microsoft.com/office/drawing/2014/main" id="{89C7DF05-55EB-2474-03D8-9BC2D1CD0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7672" y="1964105"/>
            <a:ext cx="6389346" cy="293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039" name="Rectangle 1038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0" name="Rectangle 1039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16729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B77A66F-8451-C94A-BC38-7DF606EAAF90}"/>
              </a:ext>
            </a:extLst>
          </p:cNvPr>
          <p:cNvSpPr txBox="1">
            <a:spLocks/>
          </p:cNvSpPr>
          <p:nvPr/>
        </p:nvSpPr>
        <p:spPr>
          <a:xfrm>
            <a:off x="247974" y="146757"/>
            <a:ext cx="11334427" cy="1143000"/>
          </a:xfrm>
          <a:prstGeom prst="rect">
            <a:avLst/>
          </a:prstGeom>
        </p:spPr>
        <p:txBody>
          <a:bodyPr vert="horz" lIns="45720" tIns="22860" rIns="45720" bIns="2286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defRPr/>
            </a:pPr>
            <a:r>
              <a:rPr lang="en-US" sz="4400" dirty="0">
                <a:solidFill>
                  <a:sysClr val="windowText" lastClr="000000"/>
                </a:solidFill>
                <a:latin typeface="Calibri"/>
              </a:rPr>
              <a:t>Growing consensus on priorities for interventions to address social determinants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BD4F900-949E-8344-A511-0BAE66E72D90}"/>
              </a:ext>
            </a:extLst>
          </p:cNvPr>
          <p:cNvSpPr txBox="1">
            <a:spLocks/>
          </p:cNvSpPr>
          <p:nvPr/>
        </p:nvSpPr>
        <p:spPr>
          <a:xfrm>
            <a:off x="139486" y="1417639"/>
            <a:ext cx="6742734" cy="4708527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>
            <a:lvl1pPr marL="685800" indent="-6858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6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85900" indent="-571500" algn="l" defTabSz="914400" rtl="0" eaLnBrk="1" latinLnBrk="0" hangingPunct="1">
              <a:spcBef>
                <a:spcPct val="20000"/>
              </a:spcBef>
              <a:buFont typeface="Arial"/>
              <a:buChar char="–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914400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914400" rtl="0" eaLnBrk="1" latinLnBrk="0" hangingPunct="1">
              <a:spcBef>
                <a:spcPct val="20000"/>
              </a:spcBef>
              <a:buFont typeface="Arial"/>
              <a:buChar char="»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defTabSz="457200">
              <a:defRPr/>
            </a:pPr>
            <a:r>
              <a:rPr lang="en-US" sz="2800" dirty="0">
                <a:solidFill>
                  <a:sysClr val="windowText" lastClr="000000"/>
                </a:solidFill>
                <a:latin typeface="Calibri"/>
              </a:rPr>
              <a:t>Academy of Medical Sciences and Inter-Academy partnership meeting on social determinants of GMH (Oct/Nov 2019) identified intervention priorities by domain:</a:t>
            </a:r>
          </a:p>
          <a:p>
            <a:pPr marL="742950" lvl="1" indent="-285750" defTabSz="457200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Calibri"/>
              </a:rPr>
              <a:t>Demographic</a:t>
            </a:r>
          </a:p>
          <a:p>
            <a:pPr marL="742950" lvl="1" indent="-285750" defTabSz="457200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Calibri"/>
              </a:rPr>
              <a:t>Economic</a:t>
            </a:r>
          </a:p>
          <a:p>
            <a:pPr marL="742950" lvl="1" indent="-285750" defTabSz="457200">
              <a:defRPr/>
            </a:pPr>
            <a:r>
              <a:rPr lang="en-US" sz="2400" dirty="0" err="1">
                <a:solidFill>
                  <a:sysClr val="windowText" lastClr="000000"/>
                </a:solidFill>
                <a:latin typeface="Calibri"/>
              </a:rPr>
              <a:t>Neighbourhood</a:t>
            </a:r>
            <a:endParaRPr lang="en-US" sz="2400" dirty="0">
              <a:solidFill>
                <a:sysClr val="windowText" lastClr="000000"/>
              </a:solidFill>
              <a:latin typeface="Calibri"/>
            </a:endParaRPr>
          </a:p>
          <a:p>
            <a:pPr marL="742950" lvl="1" indent="-285750" defTabSz="457200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Calibri"/>
              </a:rPr>
              <a:t>Environmental events</a:t>
            </a:r>
          </a:p>
          <a:p>
            <a:pPr marL="742950" lvl="1" indent="-285750" defTabSz="457200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Calibri"/>
              </a:rPr>
              <a:t>Social/cultural</a:t>
            </a:r>
          </a:p>
          <a:p>
            <a:pPr marL="342900" indent="-342900" defTabSz="457200">
              <a:defRPr/>
            </a:pPr>
            <a:endParaRPr lang="en-US" sz="280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716884-3B4B-9A40-9417-17845B0D9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974" y="6247759"/>
            <a:ext cx="11334427" cy="53974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457200">
              <a:lnSpc>
                <a:spcPct val="90000"/>
              </a:lnSpc>
              <a:spcBef>
                <a:spcPct val="20000"/>
              </a:spcBef>
            </a:pPr>
            <a:r>
              <a:rPr lang="en-ZA" sz="1600" dirty="0">
                <a:solidFill>
                  <a:prstClr val="black"/>
                </a:solidFill>
                <a:latin typeface="Calibri"/>
              </a:rPr>
              <a:t>Rose-Clarke et al (2020). Rethinking research on the social determinants of global mental health. Lancet Psychiatry. 7: 659-662. </a:t>
            </a:r>
            <a:r>
              <a:rPr lang="en-ZA" sz="1600" dirty="0">
                <a:solidFill>
                  <a:prstClr val="black"/>
                </a:solidFill>
                <a:latin typeface="Calibri"/>
                <a:hlinkClick r:id="rId2"/>
              </a:rPr>
              <a:t>https://doi.org/10.1016/S2215-0366(20)30134-6</a:t>
            </a:r>
            <a:r>
              <a:rPr lang="en-ZA" sz="1600" dirty="0">
                <a:solidFill>
                  <a:prstClr val="black"/>
                </a:solidFill>
                <a:latin typeface="Calibri"/>
              </a:rPr>
              <a:t>. </a:t>
            </a:r>
          </a:p>
          <a:p>
            <a:pPr defTabSz="457200">
              <a:lnSpc>
                <a:spcPct val="90000"/>
              </a:lnSpc>
              <a:spcBef>
                <a:spcPct val="20000"/>
              </a:spcBef>
            </a:pP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AAAD4D-2469-C349-B8C8-2FD7D5DA7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7539" y="2557988"/>
            <a:ext cx="3078999" cy="18985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FD9ABA-D7A4-D743-9DC6-7E3119652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3968" y="3556882"/>
            <a:ext cx="3523571" cy="20350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265635-FBC0-7047-B739-846EED318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7538" y="4456572"/>
            <a:ext cx="3233980" cy="143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25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F43C0FD-6683-6E4F-ACC7-F14D9D429A18}"/>
              </a:ext>
            </a:extLst>
          </p:cNvPr>
          <p:cNvSpPr txBox="1">
            <a:spLocks/>
          </p:cNvSpPr>
          <p:nvPr/>
        </p:nvSpPr>
        <p:spPr>
          <a:xfrm>
            <a:off x="813154" y="259744"/>
            <a:ext cx="8229600" cy="857250"/>
          </a:xfrm>
          <a:prstGeom prst="rect">
            <a:avLst/>
          </a:prstGeom>
        </p:spPr>
        <p:txBody>
          <a:bodyPr vert="horz" lIns="34290" tIns="17145" rIns="34290" bIns="17145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Research gaps and intervention priorities: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AMS workshop, 2019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1EF0ED-5124-504B-97D4-DCEDC886B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255" y="6205298"/>
            <a:ext cx="7828767" cy="69882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Rose-Clarke et al (2020). Rethinking research on the social determinants of global mental health. Lancet Psychiatry. 7: 659-662. </a:t>
            </a: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https://doi.org/10.1016/S2215-0366(20)30134-6</a:t>
            </a: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DB2C88C-1D53-EC02-85CB-D398E3CEE9AE}"/>
              </a:ext>
            </a:extLst>
          </p:cNvPr>
          <p:cNvGraphicFramePr>
            <a:graphicFrameLocks noGrp="1"/>
          </p:cNvGraphicFramePr>
          <p:nvPr/>
        </p:nvGraphicFramePr>
        <p:xfrm>
          <a:off x="209794" y="1318544"/>
          <a:ext cx="9839016" cy="439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9672">
                  <a:extLst>
                    <a:ext uri="{9D8B030D-6E8A-4147-A177-3AD203B41FA5}">
                      <a16:colId xmlns:a16="http://schemas.microsoft.com/office/drawing/2014/main" val="1931299622"/>
                    </a:ext>
                  </a:extLst>
                </a:gridCol>
                <a:gridCol w="3279672">
                  <a:extLst>
                    <a:ext uri="{9D8B030D-6E8A-4147-A177-3AD203B41FA5}">
                      <a16:colId xmlns:a16="http://schemas.microsoft.com/office/drawing/2014/main" val="2880103462"/>
                    </a:ext>
                  </a:extLst>
                </a:gridCol>
                <a:gridCol w="3279672">
                  <a:extLst>
                    <a:ext uri="{9D8B030D-6E8A-4147-A177-3AD203B41FA5}">
                      <a16:colId xmlns:a16="http://schemas.microsoft.com/office/drawing/2014/main" val="23065494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Social Determinants Domain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Research gaps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Intervention priorities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6180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Demographic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Longitudinal data to identify causality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Reduce gender-based violence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2675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Economic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Economic drivers of mental health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Social protection </a:t>
                      </a:r>
                      <a:r>
                        <a:rPr lang="en-US" dirty="0" err="1"/>
                        <a:t>eg</a:t>
                      </a:r>
                      <a:r>
                        <a:rPr lang="en-US" dirty="0"/>
                        <a:t> cash transfers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7652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Neighbourhood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Mechanisms by which </a:t>
                      </a:r>
                      <a:r>
                        <a:rPr lang="en-US" dirty="0" err="1"/>
                        <a:t>neighbourhood</a:t>
                      </a:r>
                      <a:r>
                        <a:rPr lang="en-US" dirty="0"/>
                        <a:t> characteristics influence mental health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Urban renewal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660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Environmental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Role of resilience in adverse events and disaster risk 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Disaster response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680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Social/cultural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Causal pathways from socio-cultural determinants to mental health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Social capital/trust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Education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70690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F21FD9E-4599-FCC9-FFA8-F952783E0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754" y="5279470"/>
            <a:ext cx="3253264" cy="15377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1821DB-ECAE-DD96-20B5-D9BDCE7FD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065" y="688369"/>
            <a:ext cx="886961" cy="6301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08392B-0243-EB54-C635-FDBECADD8D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065" y="1957348"/>
            <a:ext cx="1084024" cy="11016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C26F97-90B4-65F9-62ED-88AB10AD82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386" y="3697804"/>
            <a:ext cx="1136830" cy="63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8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88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23B564A-E58E-45A3-AF7E-7FAF47E3CB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custGeom>
            <a:avLst/>
            <a:gdLst>
              <a:gd name="connsiteX0" fmla="*/ 3 w 11647715"/>
              <a:gd name="connsiteY0" fmla="*/ 0 h 2634343"/>
              <a:gd name="connsiteX1" fmla="*/ 11647715 w 11647715"/>
              <a:gd name="connsiteY1" fmla="*/ 0 h 2634343"/>
              <a:gd name="connsiteX2" fmla="*/ 11647715 w 11647715"/>
              <a:gd name="connsiteY2" fmla="*/ 2634343 h 2634343"/>
              <a:gd name="connsiteX3" fmla="*/ 3 w 11647715"/>
              <a:gd name="connsiteY3" fmla="*/ 2634343 h 2634343"/>
              <a:gd name="connsiteX4" fmla="*/ 3 w 11647715"/>
              <a:gd name="connsiteY4" fmla="*/ 1533667 h 2634343"/>
              <a:gd name="connsiteX5" fmla="*/ 0 w 11647715"/>
              <a:gd name="connsiteY5" fmla="*/ 1533667 h 2634343"/>
              <a:gd name="connsiteX6" fmla="*/ 0 w 11647715"/>
              <a:gd name="connsiteY6" fmla="*/ 980400 h 2634343"/>
              <a:gd name="connsiteX7" fmla="*/ 3 w 11647715"/>
              <a:gd name="connsiteY7" fmla="*/ 980400 h 263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47715" h="2634343">
                <a:moveTo>
                  <a:pt x="3" y="0"/>
                </a:moveTo>
                <a:lnTo>
                  <a:pt x="11647715" y="0"/>
                </a:lnTo>
                <a:lnTo>
                  <a:pt x="11647715" y="2634343"/>
                </a:lnTo>
                <a:lnTo>
                  <a:pt x="3" y="2634343"/>
                </a:lnTo>
                <a:lnTo>
                  <a:pt x="3" y="1533667"/>
                </a:lnTo>
                <a:lnTo>
                  <a:pt x="0" y="1533667"/>
                </a:lnTo>
                <a:lnTo>
                  <a:pt x="0" y="980400"/>
                </a:lnTo>
                <a:lnTo>
                  <a:pt x="3" y="980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B0C801C-76F9-4E0A-A62B-99A95DBF3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1548534" cy="6857998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FEBB6-07F1-0921-B877-57FEF597B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130122"/>
            <a:ext cx="4140199" cy="49108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200" dirty="0">
                <a:solidFill>
                  <a:srgbClr val="00B0F0"/>
                </a:solidFill>
              </a:rPr>
              <a:t>economic domain – 24 reviews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0D5B2F6-2819-4D6B-90BA-882063E9C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5400"/>
            <a:ext cx="11548534" cy="482600"/>
          </a:xfrm>
          <a:custGeom>
            <a:avLst/>
            <a:gdLst>
              <a:gd name="connsiteX0" fmla="*/ 3 w 11647715"/>
              <a:gd name="connsiteY0" fmla="*/ 0 h 2634343"/>
              <a:gd name="connsiteX1" fmla="*/ 11647715 w 11647715"/>
              <a:gd name="connsiteY1" fmla="*/ 0 h 2634343"/>
              <a:gd name="connsiteX2" fmla="*/ 11647715 w 11647715"/>
              <a:gd name="connsiteY2" fmla="*/ 2634343 h 2634343"/>
              <a:gd name="connsiteX3" fmla="*/ 3 w 11647715"/>
              <a:gd name="connsiteY3" fmla="*/ 2634343 h 2634343"/>
              <a:gd name="connsiteX4" fmla="*/ 3 w 11647715"/>
              <a:gd name="connsiteY4" fmla="*/ 1533667 h 2634343"/>
              <a:gd name="connsiteX5" fmla="*/ 0 w 11647715"/>
              <a:gd name="connsiteY5" fmla="*/ 1533667 h 2634343"/>
              <a:gd name="connsiteX6" fmla="*/ 0 w 11647715"/>
              <a:gd name="connsiteY6" fmla="*/ 980400 h 2634343"/>
              <a:gd name="connsiteX7" fmla="*/ 3 w 11647715"/>
              <a:gd name="connsiteY7" fmla="*/ 980400 h 263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47715" h="2634343">
                <a:moveTo>
                  <a:pt x="3" y="0"/>
                </a:moveTo>
                <a:lnTo>
                  <a:pt x="11647715" y="0"/>
                </a:lnTo>
                <a:lnTo>
                  <a:pt x="11647715" y="2634343"/>
                </a:lnTo>
                <a:lnTo>
                  <a:pt x="3" y="2634343"/>
                </a:lnTo>
                <a:lnTo>
                  <a:pt x="3" y="1533667"/>
                </a:lnTo>
                <a:lnTo>
                  <a:pt x="0" y="1533667"/>
                </a:lnTo>
                <a:lnTo>
                  <a:pt x="0" y="980400"/>
                </a:lnTo>
                <a:lnTo>
                  <a:pt x="3" y="98040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11B7666-1D2E-E81A-81AB-FCED499243AC}"/>
              </a:ext>
            </a:extLst>
          </p:cNvPr>
          <p:cNvGraphicFramePr/>
          <p:nvPr/>
        </p:nvGraphicFramePr>
        <p:xfrm>
          <a:off x="3494448" y="3683770"/>
          <a:ext cx="3890434" cy="2569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57EC2DB-78D1-7547-1196-C28FFED59991}"/>
              </a:ext>
            </a:extLst>
          </p:cNvPr>
          <p:cNvSpPr txBox="1"/>
          <p:nvPr/>
        </p:nvSpPr>
        <p:spPr>
          <a:xfrm>
            <a:off x="7520971" y="1778344"/>
            <a:ext cx="3959772" cy="317009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Key Findings: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gs Caslon Display" panose="02000503000000020003" pitchFamily="2" charset="0"/>
                <a:ea typeface="+mn-ea"/>
                <a:cs typeface="+mn-cs"/>
              </a:rPr>
              <a:t>Cash transfers in LMICs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gs Caslon Display" panose="02000503000000020003" pitchFamily="2" charset="0"/>
                <a:ea typeface="+mn-ea"/>
                <a:cs typeface="+mn-cs"/>
              </a:rPr>
              <a:t>Cash transfers were found to offer the greatest potential benefits for mental health in LMICs, but some conditionalities may increase stress.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gs Caslon Display" panose="02000503000000020003" pitchFamily="2" charset="0"/>
                <a:ea typeface="+mn-ea"/>
                <a:cs typeface="+mn-cs"/>
              </a:rPr>
              <a:t>Future research should look at implementing CTs in HICs and pay close attention to the impact of cash amounts and conditionalities on outcomes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gs Caslon Display" panose="02000503000000020003" pitchFamily="2" charset="0"/>
                <a:ea typeface="+mn-ea"/>
                <a:cs typeface="+mn-cs"/>
              </a:rPr>
              <a:t>Increasing employment &amp; employment conditions</a:t>
            </a: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ings Caslon Display" panose="02000503000000020003" pitchFamily="2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gs Caslon Display" panose="02000503000000020003" pitchFamily="2" charset="0"/>
                <a:ea typeface="+mn-ea"/>
                <a:cs typeface="+mn-cs"/>
              </a:rPr>
              <a:t>In HICs, improved work schedules for healthcare workers, the </a:t>
            </a:r>
            <a:r>
              <a:rPr kumimoji="0" lang="en-GB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gs Caslon Display" panose="02000503000000020003" pitchFamily="2" charset="0"/>
                <a:ea typeface="+mn-ea"/>
                <a:cs typeface="+mn-cs"/>
              </a:rPr>
              <a:t>Workplace Triple P Program 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gs Caslon Display" panose="02000503000000020003" pitchFamily="2" charset="0"/>
                <a:ea typeface="+mn-ea"/>
                <a:cs typeface="+mn-cs"/>
              </a:rPr>
              <a:t>for working parents, and </a:t>
            </a:r>
            <a:r>
              <a:rPr kumimoji="0" lang="en-GB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gs Caslon Display" panose="02000503000000020003" pitchFamily="2" charset="0"/>
                <a:ea typeface="+mn-ea"/>
                <a:cs typeface="+mn-cs"/>
              </a:rPr>
              <a:t>Job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gs Caslon Display" panose="02000503000000020003" pitchFamily="2" charset="0"/>
                <a:ea typeface="+mn-ea"/>
                <a:cs typeface="+mn-cs"/>
              </a:rPr>
              <a:t> </a:t>
            </a:r>
            <a:r>
              <a:rPr kumimoji="0" lang="en-GB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gs Caslon Display" panose="02000503000000020003" pitchFamily="2" charset="0"/>
                <a:ea typeface="+mn-ea"/>
                <a:cs typeface="+mn-cs"/>
              </a:rPr>
              <a:t>Clubs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gs Caslon Display" panose="02000503000000020003" pitchFamily="2" charset="0"/>
                <a:ea typeface="+mn-ea"/>
                <a:cs typeface="+mn-cs"/>
              </a:rPr>
              <a:t>for unemployed individuals offer mental health benefits, although may not generalise, given diverse national policies, labour markets, and welfare systems.</a:t>
            </a: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ings Caslon Display" panose="02000503000000020003" pitchFamily="2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A66858-FED7-4539-41A3-C874D4C2909D}"/>
              </a:ext>
            </a:extLst>
          </p:cNvPr>
          <p:cNvSpPr txBox="1"/>
          <p:nvPr/>
        </p:nvSpPr>
        <p:spPr>
          <a:xfrm>
            <a:off x="7520971" y="5013505"/>
            <a:ext cx="3959772" cy="123110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Key Gaps: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gs Caslon Display" panose="02000503000000020003" pitchFamily="2" charset="0"/>
                <a:ea typeface="+mn-ea"/>
                <a:cs typeface="+mn-cs"/>
              </a:rPr>
              <a:t>CTs in HICs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gs Caslon Display" panose="02000503000000020003" pitchFamily="2" charset="0"/>
                <a:ea typeface="+mn-ea"/>
                <a:cs typeface="+mn-cs"/>
              </a:rPr>
              <a:t>Income inequality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gs Caslon Display" panose="02000503000000020003" pitchFamily="2" charset="0"/>
                <a:ea typeface="+mn-ea"/>
                <a:cs typeface="+mn-cs"/>
              </a:rPr>
              <a:t>Employment precarity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gs Caslon Display" panose="02000503000000020003" pitchFamily="2" charset="0"/>
                <a:ea typeface="+mn-ea"/>
                <a:cs typeface="+mn-cs"/>
              </a:rPr>
              <a:t>Role of gender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583B0D0-8A5C-0534-9ADA-CD0C240389C3}"/>
              </a:ext>
            </a:extLst>
          </p:cNvPr>
          <p:cNvSpPr txBox="1">
            <a:spLocks/>
          </p:cNvSpPr>
          <p:nvPr/>
        </p:nvSpPr>
        <p:spPr>
          <a:xfrm>
            <a:off x="3494448" y="1785733"/>
            <a:ext cx="3890434" cy="1758674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80E0F"/>
              </a:buClr>
              <a:buSzPct val="160000"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Interventions: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gs Caslon Display" panose="02000503000000020003" pitchFamily="2" charset="0"/>
                <a:ea typeface="+mn-ea"/>
                <a:cs typeface="+mn-cs"/>
              </a:rPr>
              <a:t>Increasing employment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gs Caslon Display" panose="02000503000000020003" pitchFamily="2" charset="0"/>
                <a:ea typeface="+mn-ea"/>
                <a:cs typeface="+mn-cs"/>
              </a:rPr>
              <a:t>Improving employment conditions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gs Caslon Display" panose="02000503000000020003" pitchFamily="2" charset="0"/>
                <a:ea typeface="+mn-ea"/>
                <a:cs typeface="+mn-cs"/>
              </a:rPr>
              <a:t>Poverty alleviation (e.g., cash transfers)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FCB293-FE58-4063-9EA0-FA0AB268384D}"/>
              </a:ext>
            </a:extLst>
          </p:cNvPr>
          <p:cNvSpPr txBox="1"/>
          <p:nvPr/>
        </p:nvSpPr>
        <p:spPr>
          <a:xfrm>
            <a:off x="330590" y="1792359"/>
            <a:ext cx="2833268" cy="173893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Determinants: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gs Caslon Display" panose="02000503000000020003" pitchFamily="2" charset="0"/>
                <a:ea typeface="+mn-ea"/>
                <a:cs typeface="+mn-cs"/>
              </a:rPr>
              <a:t>Income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gs Caslon Display" panose="02000503000000020003" pitchFamily="2" charset="0"/>
                <a:ea typeface="+mn-ea"/>
                <a:cs typeface="+mn-cs"/>
              </a:rPr>
              <a:t>Debt / Assets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gs Caslon Display" panose="02000503000000020003" pitchFamily="2" charset="0"/>
                <a:ea typeface="+mn-ea"/>
                <a:cs typeface="+mn-cs"/>
              </a:rPr>
              <a:t>Financial strain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gs Caslon Display" panose="02000503000000020003" pitchFamily="2" charset="0"/>
                <a:ea typeface="+mn-ea"/>
                <a:cs typeface="+mn-cs"/>
              </a:rPr>
              <a:t>Unemployment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gs Caslon Display" panose="02000503000000020003" pitchFamily="2" charset="0"/>
                <a:ea typeface="+mn-ea"/>
                <a:cs typeface="+mn-cs"/>
              </a:rPr>
              <a:t>Relative deprivation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39C7AD-9807-F004-DBFD-A2E2BC56CD01}"/>
              </a:ext>
            </a:extLst>
          </p:cNvPr>
          <p:cNvGrpSpPr/>
          <p:nvPr/>
        </p:nvGrpSpPr>
        <p:grpSpPr>
          <a:xfrm>
            <a:off x="317890" y="3683770"/>
            <a:ext cx="2833268" cy="2529347"/>
            <a:chOff x="317890" y="3683770"/>
            <a:chExt cx="2833268" cy="252934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825D1F-078C-C3F0-5588-10BFFFE5938B}"/>
                </a:ext>
              </a:extLst>
            </p:cNvPr>
            <p:cNvSpPr txBox="1"/>
            <p:nvPr/>
          </p:nvSpPr>
          <p:spPr>
            <a:xfrm>
              <a:off x="317890" y="3683770"/>
              <a:ext cx="2833268" cy="2529347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mpact" panose="020B0806030902050204"/>
                  <a:ea typeface="+mn-ea"/>
                  <a:cs typeface="+mn-cs"/>
                </a:rPr>
                <a:t>UN SDGs:</a:t>
              </a:r>
            </a:p>
            <a:p>
              <a:pPr marL="0" marR="0" lvl="0" indent="0" algn="l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</p:txBody>
        </p:sp>
        <p:pic>
          <p:nvPicPr>
            <p:cNvPr id="3074" name="Picture 2" descr="Sustainable Development Goal 1 - Wikipedia">
              <a:extLst>
                <a:ext uri="{FF2B5EF4-FFF2-40B4-BE49-F238E27FC236}">
                  <a16:creationId xmlns:a16="http://schemas.microsoft.com/office/drawing/2014/main" id="{B5903C23-7151-3595-966A-BB3473249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257" y="4155288"/>
              <a:ext cx="944254" cy="944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Goal 8 | Department of Economic and Social Affairs">
              <a:extLst>
                <a:ext uri="{FF2B5EF4-FFF2-40B4-BE49-F238E27FC236}">
                  <a16:creationId xmlns:a16="http://schemas.microsoft.com/office/drawing/2014/main" id="{3902C3BA-146A-AAC6-EC69-30FB6BF41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0956" y="4155779"/>
              <a:ext cx="944254" cy="944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Sustainable Development Goal 9 - Wikipedia">
              <a:extLst>
                <a:ext uri="{FF2B5EF4-FFF2-40B4-BE49-F238E27FC236}">
                  <a16:creationId xmlns:a16="http://schemas.microsoft.com/office/drawing/2014/main" id="{36432D1D-E8A4-9B28-0DD4-755314B4B7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257" y="5177528"/>
              <a:ext cx="944254" cy="944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Picture 10" descr="SDG 10: Reduced inequalities">
              <a:extLst>
                <a:ext uri="{FF2B5EF4-FFF2-40B4-BE49-F238E27FC236}">
                  <a16:creationId xmlns:a16="http://schemas.microsoft.com/office/drawing/2014/main" id="{A2A85867-EA58-0CC3-0A27-55AE63C5DB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0956" y="5190228"/>
              <a:ext cx="944254" cy="944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3C904115-009C-C1F8-559F-A5BFDA17F10B}"/>
              </a:ext>
            </a:extLst>
          </p:cNvPr>
          <p:cNvSpPr txBox="1">
            <a:spLocks/>
          </p:cNvSpPr>
          <p:nvPr/>
        </p:nvSpPr>
        <p:spPr>
          <a:xfrm>
            <a:off x="169335" y="181537"/>
            <a:ext cx="8229600" cy="857250"/>
          </a:xfrm>
          <a:prstGeom prst="rect">
            <a:avLst/>
          </a:prstGeom>
        </p:spPr>
        <p:txBody>
          <a:bodyPr vert="horz" lIns="34290" tIns="17145" rIns="34290" bIns="17145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Growing evidence for interventions that address social determinants</a:t>
            </a:r>
            <a:r>
              <a:rPr kumimoji="0" lang="en-US" sz="3300" b="0" i="0" u="none" strike="noStrike" kern="120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1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1ADEED-EA9F-6347-439E-2EB725972BCA}"/>
              </a:ext>
            </a:extLst>
          </p:cNvPr>
          <p:cNvSpPr txBox="1"/>
          <p:nvPr/>
        </p:nvSpPr>
        <p:spPr>
          <a:xfrm>
            <a:off x="8403897" y="181537"/>
            <a:ext cx="31446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1. Oswald et al (in press) Public mental health interventions targeting the UN Sustainable Development Goals.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 Psychol Med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327879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A0244-6F6E-6046-BFE7-2D3129793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859" y="270834"/>
            <a:ext cx="11444282" cy="1325563"/>
          </a:xfrm>
        </p:spPr>
        <p:txBody>
          <a:bodyPr>
            <a:noAutofit/>
          </a:bodyPr>
          <a:lstStyle/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Unfinished business (4). </a:t>
            </a: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Improved ‘Whole of society’ development indicators for mental health in Countdown GMH 2030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9AEEE-13FA-6A47-AE74-FBE4C425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CDD6-EC36-4D4C-B23B-FDC29AF12AC9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23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0418F2-9FEA-D947-BA8B-751FA821A3B5}"/>
              </a:ext>
            </a:extLst>
          </p:cNvPr>
          <p:cNvSpPr/>
          <p:nvPr/>
        </p:nvSpPr>
        <p:spPr>
          <a:xfrm>
            <a:off x="1773033" y="1917935"/>
            <a:ext cx="3067572" cy="7063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u="sng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Determinants</a:t>
            </a:r>
            <a:r>
              <a:rPr lang="en-US" sz="1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mental health</a:t>
            </a:r>
            <a:endParaRPr lang="en-US" sz="16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DFB3BD-D895-5E48-BF1C-0B3B128A48C2}"/>
              </a:ext>
            </a:extLst>
          </p:cNvPr>
          <p:cNvSpPr/>
          <p:nvPr/>
        </p:nvSpPr>
        <p:spPr>
          <a:xfrm>
            <a:off x="5083793" y="1917935"/>
            <a:ext cx="3067571" cy="7063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Factors shaping the </a:t>
            </a:r>
            <a:r>
              <a:rPr lang="en-US" sz="1600" b="1" u="sng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demand</a:t>
            </a:r>
            <a:r>
              <a:rPr lang="en-US" sz="1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1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mental health care</a:t>
            </a:r>
            <a:endParaRPr lang="en-US" sz="16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4B1AE6-B942-F840-94EF-DCF8A5B5648A}"/>
              </a:ext>
            </a:extLst>
          </p:cNvPr>
          <p:cNvSpPr/>
          <p:nvPr/>
        </p:nvSpPr>
        <p:spPr>
          <a:xfrm>
            <a:off x="8394552" y="1912696"/>
            <a:ext cx="3067570" cy="7063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Factors shaping the strength of the mental health system (</a:t>
            </a:r>
            <a:r>
              <a:rPr lang="en-US" sz="1600" b="1" u="sng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supply</a:t>
            </a:r>
            <a:r>
              <a:rPr lang="en-US" sz="1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6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F66B9C5-B23E-1641-ACF9-0CA05D912321}"/>
              </a:ext>
            </a:extLst>
          </p:cNvPr>
          <p:cNvSpPr>
            <a:spLocks noChangeAspect="1"/>
          </p:cNvSpPr>
          <p:nvPr/>
        </p:nvSpPr>
        <p:spPr>
          <a:xfrm>
            <a:off x="1662313" y="1874898"/>
            <a:ext cx="217707" cy="22823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2D983B4-CD45-8B4B-8878-D72CB2931627}"/>
              </a:ext>
            </a:extLst>
          </p:cNvPr>
          <p:cNvSpPr>
            <a:spLocks noChangeAspect="1"/>
          </p:cNvSpPr>
          <p:nvPr/>
        </p:nvSpPr>
        <p:spPr>
          <a:xfrm>
            <a:off x="4978859" y="1882196"/>
            <a:ext cx="217707" cy="22823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4A43E2-1703-444C-94A1-9B50435AC213}"/>
              </a:ext>
            </a:extLst>
          </p:cNvPr>
          <p:cNvSpPr>
            <a:spLocks noChangeAspect="1"/>
          </p:cNvSpPr>
          <p:nvPr/>
        </p:nvSpPr>
        <p:spPr>
          <a:xfrm>
            <a:off x="8281639" y="1874104"/>
            <a:ext cx="217707" cy="22823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57EC19-A4A0-8D4F-87FA-FABC7FF39412}"/>
              </a:ext>
            </a:extLst>
          </p:cNvPr>
          <p:cNvSpPr/>
          <p:nvPr/>
        </p:nvSpPr>
        <p:spPr>
          <a:xfrm>
            <a:off x="1773033" y="2673937"/>
            <a:ext cx="3067572" cy="4047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ts val="600"/>
              </a:spcBef>
            </a:pPr>
            <a:r>
              <a:rPr lang="en-US" sz="1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A.1: Society / family situation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A.2: Economic conditions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A.3: Educational situation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A.4: Physical health situation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A.5: Conflict / displacement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A.6: Environmental conditions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A.7: Severity of the COVID-19 pandemic</a:t>
            </a:r>
            <a:endParaRPr lang="en-U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76CD41C-FDA5-4642-99E0-71E8A5C78195}"/>
              </a:ext>
            </a:extLst>
          </p:cNvPr>
          <p:cNvSpPr/>
          <p:nvPr/>
        </p:nvSpPr>
        <p:spPr>
          <a:xfrm>
            <a:off x="8391822" y="2673937"/>
            <a:ext cx="3067569" cy="4047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ts val="600"/>
              </a:spcBef>
            </a:pPr>
            <a:r>
              <a:rPr lang="en-US" sz="1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C.1: Mental health service levels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C.2: Mental health human resource levels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C.3: Mental health service quality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C.4: Integration of mental health into other services and programmes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C.5: Sustainable financing for and efficient spend on mental health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C.6: Laws, policies and leadership in mental health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C.7: Promotion of good mental health and prevention of poor mental health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C.8: Monitoring and evaluation for mental health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C.9: Research in mental health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44E3386-95A6-704E-9F05-4FE8E6757E8F}"/>
              </a:ext>
            </a:extLst>
          </p:cNvPr>
          <p:cNvSpPr/>
          <p:nvPr/>
        </p:nvSpPr>
        <p:spPr>
          <a:xfrm>
            <a:off x="5083793" y="2673937"/>
            <a:ext cx="3067571" cy="4047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ts val="600"/>
              </a:spcBef>
            </a:pPr>
            <a:r>
              <a:rPr lang="en-US" sz="1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B.1: Attitudes to mental health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B.2: Burden of mental health conditions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B.3: Financial accessibility of mental health care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28E030-FD1C-8C4D-88B5-3D6203B59062}"/>
              </a:ext>
            </a:extLst>
          </p:cNvPr>
          <p:cNvSpPr txBox="1"/>
          <p:nvPr/>
        </p:nvSpPr>
        <p:spPr>
          <a:xfrm>
            <a:off x="429666" y="1912696"/>
            <a:ext cx="1205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Framework components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8E0660-4CF8-6142-9FEF-C5D5DF5DDA38}"/>
              </a:ext>
            </a:extLst>
          </p:cNvPr>
          <p:cNvSpPr txBox="1"/>
          <p:nvPr/>
        </p:nvSpPr>
        <p:spPr>
          <a:xfrm>
            <a:off x="85492" y="2719479"/>
            <a:ext cx="1576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Framework sub-components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995915-64CA-3ECF-077E-360D1B90F03D}"/>
              </a:ext>
            </a:extLst>
          </p:cNvPr>
          <p:cNvSpPr txBox="1"/>
          <p:nvPr/>
        </p:nvSpPr>
        <p:spPr>
          <a:xfrm>
            <a:off x="85492" y="4879022"/>
            <a:ext cx="150541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https://unitedgmh.org/knowledge-hub/countdown2030/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02691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51" name="Rectangle 9250">
            <a:extLst>
              <a:ext uri="{FF2B5EF4-FFF2-40B4-BE49-F238E27FC236}">
                <a16:creationId xmlns:a16="http://schemas.microsoft.com/office/drawing/2014/main" id="{50822218-0828-4B6C-924D-D40E4C0E7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52" name="Freeform: Shape 9242">
            <a:extLst>
              <a:ext uri="{FF2B5EF4-FFF2-40B4-BE49-F238E27FC236}">
                <a16:creationId xmlns:a16="http://schemas.microsoft.com/office/drawing/2014/main" id="{284ED281-4082-46F9-86EE-D78901367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22123"/>
            <a:ext cx="10287000" cy="4251280"/>
          </a:xfrm>
          <a:custGeom>
            <a:avLst/>
            <a:gdLst>
              <a:gd name="connsiteX0" fmla="*/ 9379192 w 9379192"/>
              <a:gd name="connsiteY0" fmla="*/ 3752527 h 3752527"/>
              <a:gd name="connsiteX1" fmla="*/ 3293459 w 9379192"/>
              <a:gd name="connsiteY1" fmla="*/ 3752527 h 3752527"/>
              <a:gd name="connsiteX2" fmla="*/ 3297156 w 9379192"/>
              <a:gd name="connsiteY2" fmla="*/ 3752055 h 3752527"/>
              <a:gd name="connsiteX3" fmla="*/ 3642095 w 9379192"/>
              <a:gd name="connsiteY3" fmla="*/ 3690141 h 3752527"/>
              <a:gd name="connsiteX4" fmla="*/ 2307659 w 9379192"/>
              <a:gd name="connsiteY4" fmla="*/ 3500267 h 3752527"/>
              <a:gd name="connsiteX5" fmla="*/ 2383194 w 9379192"/>
              <a:gd name="connsiteY5" fmla="*/ 3475501 h 3752527"/>
              <a:gd name="connsiteX6" fmla="*/ 2237161 w 9379192"/>
              <a:gd name="connsiteY6" fmla="*/ 3376437 h 3752527"/>
              <a:gd name="connsiteX7" fmla="*/ 1637924 w 9379192"/>
              <a:gd name="connsiteY7" fmla="*/ 3219585 h 3752527"/>
              <a:gd name="connsiteX8" fmla="*/ 2383194 w 9379192"/>
              <a:gd name="connsiteY8" fmla="*/ 2955415 h 3752527"/>
              <a:gd name="connsiteX9" fmla="*/ 1542249 w 9379192"/>
              <a:gd name="connsiteY9" fmla="*/ 2596307 h 3752527"/>
              <a:gd name="connsiteX10" fmla="*/ 1114221 w 9379192"/>
              <a:gd name="connsiteY10" fmla="*/ 2509625 h 3752527"/>
              <a:gd name="connsiteX11" fmla="*/ 2524191 w 9379192"/>
              <a:gd name="connsiteY11" fmla="*/ 2059708 h 3752527"/>
              <a:gd name="connsiteX12" fmla="*/ 238027 w 9379192"/>
              <a:gd name="connsiteY12" fmla="*/ 1836815 h 3752527"/>
              <a:gd name="connsiteX13" fmla="*/ 424343 w 9379192"/>
              <a:gd name="connsiteY13" fmla="*/ 1746006 h 3752527"/>
              <a:gd name="connsiteX14" fmla="*/ 1844384 w 9379192"/>
              <a:gd name="connsiteY14" fmla="*/ 1770772 h 3752527"/>
              <a:gd name="connsiteX15" fmla="*/ 2081058 w 9379192"/>
              <a:gd name="connsiteY15" fmla="*/ 1700602 h 3752527"/>
              <a:gd name="connsiteX16" fmla="*/ 1844384 w 9379192"/>
              <a:gd name="connsiteY16" fmla="*/ 1589154 h 3752527"/>
              <a:gd name="connsiteX17" fmla="*/ 922869 w 9379192"/>
              <a:gd name="connsiteY17" fmla="*/ 1506601 h 3752527"/>
              <a:gd name="connsiteX18" fmla="*/ 681160 w 9379192"/>
              <a:gd name="connsiteY18" fmla="*/ 1320855 h 3752527"/>
              <a:gd name="connsiteX19" fmla="*/ 273276 w 9379192"/>
              <a:gd name="connsiteY19" fmla="*/ 1106216 h 3752527"/>
              <a:gd name="connsiteX20" fmla="*/ 555269 w 9379192"/>
              <a:gd name="connsiteY20" fmla="*/ 928727 h 3752527"/>
              <a:gd name="connsiteX21" fmla="*/ 97029 w 9379192"/>
              <a:gd name="connsiteY21" fmla="*/ 664555 h 3752527"/>
              <a:gd name="connsiteX22" fmla="*/ 227955 w 9379192"/>
              <a:gd name="connsiteY22" fmla="*/ 317831 h 3752527"/>
              <a:gd name="connsiteX23" fmla="*/ 998402 w 9379192"/>
              <a:gd name="connsiteY23" fmla="*/ 235277 h 3752527"/>
              <a:gd name="connsiteX24" fmla="*/ 2030701 w 9379192"/>
              <a:gd name="connsiteY24" fmla="*/ 115575 h 3752527"/>
              <a:gd name="connsiteX25" fmla="*/ 3068036 w 9379192"/>
              <a:gd name="connsiteY25" fmla="*/ 12383 h 3752527"/>
              <a:gd name="connsiteX26" fmla="*/ 4105370 w 9379192"/>
              <a:gd name="connsiteY26" fmla="*/ 12383 h 3752527"/>
              <a:gd name="connsiteX27" fmla="*/ 4402472 w 9379192"/>
              <a:gd name="connsiteY27" fmla="*/ 20638 h 3752527"/>
              <a:gd name="connsiteX28" fmla="*/ 4407507 w 9379192"/>
              <a:gd name="connsiteY28" fmla="*/ 20638 h 3752527"/>
              <a:gd name="connsiteX29" fmla="*/ 5696622 w 9379192"/>
              <a:gd name="connsiteY29" fmla="*/ 57788 h 3752527"/>
              <a:gd name="connsiteX30" fmla="*/ 6175004 w 9379192"/>
              <a:gd name="connsiteY30" fmla="*/ 61915 h 3752527"/>
              <a:gd name="connsiteX31" fmla="*/ 7212339 w 9379192"/>
              <a:gd name="connsiteY31" fmla="*/ 66042 h 3752527"/>
              <a:gd name="connsiteX32" fmla="*/ 8244638 w 9379192"/>
              <a:gd name="connsiteY32" fmla="*/ 49532 h 3752527"/>
              <a:gd name="connsiteX33" fmla="*/ 9292044 w 9379192"/>
              <a:gd name="connsiteY33" fmla="*/ 0 h 3752527"/>
              <a:gd name="connsiteX34" fmla="*/ 9379192 w 9379192"/>
              <a:gd name="connsiteY34" fmla="*/ 2762 h 375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379192" h="3752527">
                <a:moveTo>
                  <a:pt x="9379192" y="3752527"/>
                </a:moveTo>
                <a:lnTo>
                  <a:pt x="3293459" y="3752527"/>
                </a:lnTo>
                <a:lnTo>
                  <a:pt x="3297156" y="3752055"/>
                </a:lnTo>
                <a:cubicBezTo>
                  <a:pt x="3412975" y="3736577"/>
                  <a:pt x="3551454" y="3714906"/>
                  <a:pt x="3642095" y="3690141"/>
                </a:cubicBezTo>
                <a:cubicBezTo>
                  <a:pt x="3380244" y="3686012"/>
                  <a:pt x="2347945" y="3529162"/>
                  <a:pt x="2307659" y="3500267"/>
                </a:cubicBezTo>
                <a:cubicBezTo>
                  <a:pt x="2327803" y="3492012"/>
                  <a:pt x="2358017" y="3483757"/>
                  <a:pt x="2383194" y="3475501"/>
                </a:cubicBezTo>
                <a:cubicBezTo>
                  <a:pt x="2327803" y="3450736"/>
                  <a:pt x="2282482" y="3421842"/>
                  <a:pt x="2237161" y="3376437"/>
                </a:cubicBezTo>
                <a:cubicBezTo>
                  <a:pt x="2091129" y="3223714"/>
                  <a:pt x="1844384" y="3277374"/>
                  <a:pt x="1637924" y="3219585"/>
                </a:cubicBezTo>
                <a:cubicBezTo>
                  <a:pt x="1768850" y="2897627"/>
                  <a:pt x="2116307" y="3017329"/>
                  <a:pt x="2383194" y="2955415"/>
                </a:cubicBezTo>
                <a:cubicBezTo>
                  <a:pt x="1683245" y="2765541"/>
                  <a:pt x="1819207" y="2666477"/>
                  <a:pt x="1542249" y="2596307"/>
                </a:cubicBezTo>
                <a:cubicBezTo>
                  <a:pt x="1194791" y="2509625"/>
                  <a:pt x="1114221" y="2509625"/>
                  <a:pt x="1114221" y="2509625"/>
                </a:cubicBezTo>
                <a:cubicBezTo>
                  <a:pt x="1522105" y="2245455"/>
                  <a:pt x="2010559" y="2530264"/>
                  <a:pt x="2524191" y="2059708"/>
                </a:cubicBezTo>
                <a:cubicBezTo>
                  <a:pt x="2030701" y="1993667"/>
                  <a:pt x="555269" y="1960645"/>
                  <a:pt x="238027" y="1836815"/>
                </a:cubicBezTo>
                <a:cubicBezTo>
                  <a:pt x="358880" y="1882219"/>
                  <a:pt x="368952" y="1746006"/>
                  <a:pt x="424343" y="1746006"/>
                </a:cubicBezTo>
                <a:cubicBezTo>
                  <a:pt x="892655" y="1741879"/>
                  <a:pt x="1371037" y="1820305"/>
                  <a:pt x="1844384" y="1770772"/>
                </a:cubicBezTo>
                <a:cubicBezTo>
                  <a:pt x="1929989" y="1766645"/>
                  <a:pt x="2065951" y="1803793"/>
                  <a:pt x="2081058" y="1700602"/>
                </a:cubicBezTo>
                <a:cubicBezTo>
                  <a:pt x="2096164" y="1572644"/>
                  <a:pt x="1919919" y="1601537"/>
                  <a:pt x="1844384" y="1589154"/>
                </a:cubicBezTo>
                <a:cubicBezTo>
                  <a:pt x="1537212" y="1547877"/>
                  <a:pt x="1235076" y="1531367"/>
                  <a:pt x="922869" y="1506601"/>
                </a:cubicBezTo>
                <a:cubicBezTo>
                  <a:pt x="791943" y="1494218"/>
                  <a:pt x="630804" y="1518984"/>
                  <a:pt x="681160" y="1320855"/>
                </a:cubicBezTo>
                <a:cubicBezTo>
                  <a:pt x="640874" y="1130983"/>
                  <a:pt x="399166" y="1197025"/>
                  <a:pt x="273276" y="1106216"/>
                </a:cubicBezTo>
                <a:cubicBezTo>
                  <a:pt x="333703" y="998897"/>
                  <a:pt x="504913" y="1073196"/>
                  <a:pt x="555269" y="928727"/>
                </a:cubicBezTo>
                <a:cubicBezTo>
                  <a:pt x="313560" y="974131"/>
                  <a:pt x="338738" y="660428"/>
                  <a:pt x="97029" y="664555"/>
                </a:cubicBezTo>
                <a:cubicBezTo>
                  <a:pt x="-104395" y="478810"/>
                  <a:pt x="41638" y="388001"/>
                  <a:pt x="227955" y="317831"/>
                </a:cubicBezTo>
                <a:cubicBezTo>
                  <a:pt x="469664" y="231150"/>
                  <a:pt x="736551" y="251788"/>
                  <a:pt x="998402" y="235277"/>
                </a:cubicBezTo>
                <a:cubicBezTo>
                  <a:pt x="1345860" y="198128"/>
                  <a:pt x="1678209" y="111447"/>
                  <a:pt x="2030701" y="115575"/>
                </a:cubicBezTo>
                <a:cubicBezTo>
                  <a:pt x="2363052" y="28893"/>
                  <a:pt x="2730650" y="123829"/>
                  <a:pt x="3068036" y="12383"/>
                </a:cubicBezTo>
                <a:cubicBezTo>
                  <a:pt x="3410457" y="12383"/>
                  <a:pt x="3757914" y="12383"/>
                  <a:pt x="4105370" y="12383"/>
                </a:cubicBezTo>
                <a:cubicBezTo>
                  <a:pt x="4206084" y="16510"/>
                  <a:pt x="4301759" y="16510"/>
                  <a:pt x="4402472" y="20638"/>
                </a:cubicBezTo>
                <a:cubicBezTo>
                  <a:pt x="4402472" y="20638"/>
                  <a:pt x="4407507" y="20638"/>
                  <a:pt x="4407507" y="20638"/>
                </a:cubicBezTo>
                <a:cubicBezTo>
                  <a:pt x="4840570" y="33022"/>
                  <a:pt x="5268596" y="41276"/>
                  <a:pt x="5696622" y="57788"/>
                </a:cubicBezTo>
                <a:cubicBezTo>
                  <a:pt x="5857761" y="57788"/>
                  <a:pt x="6013864" y="61915"/>
                  <a:pt x="6175004" y="61915"/>
                </a:cubicBezTo>
                <a:cubicBezTo>
                  <a:pt x="6517425" y="82553"/>
                  <a:pt x="6864883" y="94936"/>
                  <a:pt x="7212339" y="66042"/>
                </a:cubicBezTo>
                <a:cubicBezTo>
                  <a:pt x="7559796" y="90809"/>
                  <a:pt x="7897182" y="74298"/>
                  <a:pt x="8244638" y="49532"/>
                </a:cubicBezTo>
                <a:cubicBezTo>
                  <a:pt x="8597130" y="78426"/>
                  <a:pt x="8944587" y="37149"/>
                  <a:pt x="9292044" y="0"/>
                </a:cubicBezTo>
                <a:lnTo>
                  <a:pt x="9379192" y="2762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5483A7-AFC0-9C5A-ABD0-23AA2EC5B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797" y="4063296"/>
            <a:ext cx="9412406" cy="11526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Unfinished business (5)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EACA7-7769-65AF-B623-CFBBD8E5C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5329534"/>
            <a:ext cx="9144000" cy="70960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/>
              <a:t>Global advocacy led by people with lived experience </a:t>
            </a:r>
          </a:p>
        </p:txBody>
      </p:sp>
      <p:pic>
        <p:nvPicPr>
          <p:cNvPr id="9218" name="Picture 2" descr="Picture">
            <a:extLst>
              <a:ext uri="{FF2B5EF4-FFF2-40B4-BE49-F238E27FC236}">
                <a16:creationId xmlns:a16="http://schemas.microsoft.com/office/drawing/2014/main" id="{104F1EC4-5389-62C4-DBAD-C0A539764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9" y="1987893"/>
            <a:ext cx="3420532" cy="47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over of a book&#10;&#10;Description automatically generated">
            <a:extLst>
              <a:ext uri="{FF2B5EF4-FFF2-40B4-BE49-F238E27FC236}">
                <a16:creationId xmlns:a16="http://schemas.microsoft.com/office/drawing/2014/main" id="{7E11ABAB-3390-0BE7-D883-872E799ED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739" y="643467"/>
            <a:ext cx="2236518" cy="3159175"/>
          </a:xfrm>
          <a:prstGeom prst="rect">
            <a:avLst/>
          </a:prstGeom>
        </p:spPr>
      </p:pic>
      <p:pic>
        <p:nvPicPr>
          <p:cNvPr id="5" name="Picture 3" descr="E:\100_1969.JPG">
            <a:extLst>
              <a:ext uri="{FF2B5EF4-FFF2-40B4-BE49-F238E27FC236}">
                <a16:creationId xmlns:a16="http://schemas.microsoft.com/office/drawing/2014/main" id="{9BB74E50-C63D-2A1C-17EA-BF8515AFB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H="1" flipV="1">
            <a:off x="8127998" y="1444883"/>
            <a:ext cx="3420533" cy="155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8138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5483A7-AFC0-9C5A-ABD0-23AA2EC5B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Unfinished business (6)</a:t>
            </a:r>
          </a:p>
        </p:txBody>
      </p:sp>
      <p:sp>
        <p:nvSpPr>
          <p:cNvPr id="20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EACA7-7769-65AF-B623-CFBBD8E5C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Taking forward the legacy of Prof Sir Graham Thornicroft</a:t>
            </a:r>
          </a:p>
        </p:txBody>
      </p:sp>
      <p:pic>
        <p:nvPicPr>
          <p:cNvPr id="2050" name="Picture 2" descr="Professor Sir Graham Thornicroft closing the event | Flickr">
            <a:extLst>
              <a:ext uri="{FF2B5EF4-FFF2-40B4-BE49-F238E27FC236}">
                <a16:creationId xmlns:a16="http://schemas.microsoft.com/office/drawing/2014/main" id="{BF3AD69E-D204-34D0-D847-BDB9D314CA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0" r="25899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6434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8963"/>
          <a:stretch/>
        </p:blipFill>
        <p:spPr>
          <a:xfrm>
            <a:off x="7260206" y="4600165"/>
            <a:ext cx="1905000" cy="17342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477" y="4410766"/>
            <a:ext cx="3810000" cy="1536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21393" y="560873"/>
            <a:ext cx="7377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BC0000"/>
                </a:solidFill>
              </a:rPr>
              <a:t>Funding acknowledgements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0206" y="1435917"/>
            <a:ext cx="2361862" cy="168704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6565AEA-F53D-7F4B-B21C-747E7B44C013}"/>
              </a:ext>
            </a:extLst>
          </p:cNvPr>
          <p:cNvGrpSpPr/>
          <p:nvPr/>
        </p:nvGrpSpPr>
        <p:grpSpPr>
          <a:xfrm>
            <a:off x="1867478" y="2166557"/>
            <a:ext cx="4132991" cy="1143000"/>
            <a:chOff x="2947639" y="1059143"/>
            <a:chExt cx="3599190" cy="755924"/>
          </a:xfrm>
        </p:grpSpPr>
        <p:pic>
          <p:nvPicPr>
            <p:cNvPr id="12" name="Picture 1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4423786C-D32C-4744-A906-67AD7E93E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7639" y="1071201"/>
              <a:ext cx="2619628" cy="538714"/>
            </a:xfrm>
            <a:prstGeom prst="rect">
              <a:avLst/>
            </a:prstGeom>
          </p:spPr>
        </p:pic>
        <p:pic>
          <p:nvPicPr>
            <p:cNvPr id="14" name="Picture 13" descr="A close up of a logo&#10;&#10;Description automatically generated">
              <a:extLst>
                <a:ext uri="{FF2B5EF4-FFF2-40B4-BE49-F238E27FC236}">
                  <a16:creationId xmlns:a16="http://schemas.microsoft.com/office/drawing/2014/main" id="{99AA5CAB-259E-B546-8135-A9D1DDCA4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4285" y="1059143"/>
              <a:ext cx="712544" cy="755924"/>
            </a:xfrm>
            <a:prstGeom prst="rect">
              <a:avLst/>
            </a:prstGeom>
          </p:spPr>
        </p:pic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98BDB8E7-D284-874C-9BA2-873B199C3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547" y="3241235"/>
            <a:ext cx="3895133" cy="98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456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E4034-930B-42F4-72B3-3E3319F42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271" y="2605425"/>
            <a:ext cx="6743698" cy="1556870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#</a:t>
            </a:r>
            <a:r>
              <a:rPr lang="en-US" dirty="0" err="1"/>
              <a:t>FundamentalSDG</a:t>
            </a:r>
            <a:br>
              <a:rPr lang="en-US" dirty="0"/>
            </a:br>
            <a:br>
              <a:rPr lang="en-US" dirty="0"/>
            </a:br>
            <a:r>
              <a:rPr lang="en-US" sz="3600" dirty="0"/>
              <a:t>A campaign to include mental health in the Sustainable Development Goals</a:t>
            </a:r>
            <a:endParaRPr lang="en-US" dirty="0"/>
          </a:p>
        </p:txBody>
      </p:sp>
      <p:pic>
        <p:nvPicPr>
          <p:cNvPr id="10242" name="Picture 2" descr="Graham Thornicroft - The Lancet Psychiatry">
            <a:extLst>
              <a:ext uri="{FF2B5EF4-FFF2-40B4-BE49-F238E27FC236}">
                <a16:creationId xmlns:a16="http://schemas.microsoft.com/office/drawing/2014/main" id="{E5AA27FB-3DCB-E284-6023-30CBBCF83C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6972"/>
          <a:stretch/>
        </p:blipFill>
        <p:spPr bwMode="auto">
          <a:xfrm>
            <a:off x="8878294" y="516835"/>
            <a:ext cx="2592126" cy="2592126"/>
          </a:xfrm>
          <a:custGeom>
            <a:avLst/>
            <a:gdLst/>
            <a:ahLst/>
            <a:cxnLst/>
            <a:rect l="l" t="t" r="r" b="b"/>
            <a:pathLst>
              <a:path w="2592126" h="2592126">
                <a:moveTo>
                  <a:pt x="1296063" y="0"/>
                </a:moveTo>
                <a:cubicBezTo>
                  <a:pt x="2011859" y="0"/>
                  <a:pt x="2592126" y="580267"/>
                  <a:pt x="2592126" y="1296063"/>
                </a:cubicBezTo>
                <a:cubicBezTo>
                  <a:pt x="2592126" y="2011859"/>
                  <a:pt x="2011859" y="2592126"/>
                  <a:pt x="1296063" y="2592126"/>
                </a:cubicBezTo>
                <a:cubicBezTo>
                  <a:pt x="580267" y="2592126"/>
                  <a:pt x="0" y="2011859"/>
                  <a:pt x="0" y="1296063"/>
                </a:cubicBezTo>
                <a:cubicBezTo>
                  <a:pt x="0" y="580267"/>
                  <a:pt x="580267" y="0"/>
                  <a:pt x="129606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62EAF0-5E6F-A111-DC7E-DE155ABF74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3" r="2" b="7731"/>
          <a:stretch/>
        </p:blipFill>
        <p:spPr>
          <a:xfrm>
            <a:off x="8878294" y="3383860"/>
            <a:ext cx="2592126" cy="2592126"/>
          </a:xfrm>
          <a:custGeom>
            <a:avLst/>
            <a:gdLst/>
            <a:ahLst/>
            <a:cxnLst/>
            <a:rect l="l" t="t" r="r" b="b"/>
            <a:pathLst>
              <a:path w="2592126" h="2592126">
                <a:moveTo>
                  <a:pt x="1296063" y="0"/>
                </a:moveTo>
                <a:cubicBezTo>
                  <a:pt x="2011859" y="0"/>
                  <a:pt x="2592126" y="580267"/>
                  <a:pt x="2592126" y="1296063"/>
                </a:cubicBezTo>
                <a:cubicBezTo>
                  <a:pt x="2592126" y="2011859"/>
                  <a:pt x="2011859" y="2592126"/>
                  <a:pt x="1296063" y="2592126"/>
                </a:cubicBezTo>
                <a:cubicBezTo>
                  <a:pt x="580267" y="2592126"/>
                  <a:pt x="0" y="2011859"/>
                  <a:pt x="0" y="1296063"/>
                </a:cubicBezTo>
                <a:cubicBezTo>
                  <a:pt x="0" y="580267"/>
                  <a:pt x="580267" y="0"/>
                  <a:pt x="1296063" y="0"/>
                </a:cubicBezTo>
                <a:close/>
              </a:path>
            </a:pathLst>
          </a:custGeom>
        </p:spPr>
      </p:pic>
      <p:sp>
        <p:nvSpPr>
          <p:cNvPr id="10249" name="Rectangle 10248">
            <a:extLst>
              <a:ext uri="{FF2B5EF4-FFF2-40B4-BE49-F238E27FC236}">
                <a16:creationId xmlns:a16="http://schemas.microsoft.com/office/drawing/2014/main" id="{5A65989E-BBD5-44D7-AA86-7AFD5D46B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1" name="Rectangle 10250">
            <a:extLst>
              <a:ext uri="{FF2B5EF4-FFF2-40B4-BE49-F238E27FC236}">
                <a16:creationId xmlns:a16="http://schemas.microsoft.com/office/drawing/2014/main" id="{231A2881-D8D7-4A7D-ACA3-E9F849F85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264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F9EBE-CD46-DD06-0829-ABEF3E6CA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38B394AC-1AB0-B2D1-70F6-82CDDC09A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3688">
            <a:off x="395878" y="1041338"/>
            <a:ext cx="5313265" cy="3379788"/>
          </a:xfrm>
          <a:prstGeom prst="rect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02BD96-4040-6DA1-AE05-A47CE000D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94788">
            <a:off x="5999436" y="1292373"/>
            <a:ext cx="5459953" cy="21921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515D1B-6141-24A4-F14F-A8F5D3D37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821" y="4630760"/>
            <a:ext cx="7772400" cy="193362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88563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>
            <a:extLst>
              <a:ext uri="{FF2B5EF4-FFF2-40B4-BE49-F238E27FC236}">
                <a16:creationId xmlns:a16="http://schemas.microsoft.com/office/drawing/2014/main" id="{8054C38E-247E-8FF3-B2AD-BF3A93877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0" t="19130" r="17500" b="8000"/>
          <a:stretch>
            <a:fillRect/>
          </a:stretch>
        </p:blipFill>
        <p:spPr bwMode="auto">
          <a:xfrm>
            <a:off x="3084996" y="442016"/>
            <a:ext cx="8928100" cy="556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3D86AF-51ED-5749-953E-4EBC544F1CAC}"/>
              </a:ext>
            </a:extLst>
          </p:cNvPr>
          <p:cNvSpPr txBox="1"/>
          <p:nvPr/>
        </p:nvSpPr>
        <p:spPr>
          <a:xfrm>
            <a:off x="178904" y="298172"/>
            <a:ext cx="23456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FundamentalSDG</a:t>
            </a:r>
            <a:r>
              <a:rPr lang="en-US" dirty="0"/>
              <a:t> was supported by:</a:t>
            </a:r>
          </a:p>
          <a:p>
            <a:r>
              <a:rPr lang="en-US" dirty="0"/>
              <a:t>&gt;70 </a:t>
            </a:r>
            <a:r>
              <a:rPr lang="en-US" dirty="0" err="1"/>
              <a:t>organisations</a:t>
            </a:r>
            <a:endParaRPr lang="en-US" dirty="0"/>
          </a:p>
          <a:p>
            <a:r>
              <a:rPr lang="en-US" dirty="0"/>
              <a:t>&gt;400 individuals</a:t>
            </a:r>
          </a:p>
          <a:p>
            <a:r>
              <a:rPr lang="en-US" dirty="0"/>
              <a:t>SDG Lead (Amina J Mohammed)</a:t>
            </a:r>
          </a:p>
          <a:p>
            <a:endParaRPr lang="en-US" dirty="0"/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>
            <a:extLst>
              <a:ext uri="{FF2B5EF4-FFF2-40B4-BE49-F238E27FC236}">
                <a16:creationId xmlns:a16="http://schemas.microsoft.com/office/drawing/2014/main" id="{8678358C-1488-5936-6070-A19F911B1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3" t="17786" r="18233" b="9163"/>
          <a:stretch>
            <a:fillRect/>
          </a:stretch>
        </p:blipFill>
        <p:spPr bwMode="auto">
          <a:xfrm>
            <a:off x="1558926" y="620714"/>
            <a:ext cx="8932863" cy="561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rafik 1">
            <a:extLst>
              <a:ext uri="{FF2B5EF4-FFF2-40B4-BE49-F238E27FC236}">
                <a16:creationId xmlns:a16="http://schemas.microsoft.com/office/drawing/2014/main" id="{31A86608-E810-0FA8-232C-034AC744F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0" t="18974" r="39070" b="45744"/>
          <a:stretch>
            <a:fillRect/>
          </a:stretch>
        </p:blipFill>
        <p:spPr bwMode="auto">
          <a:xfrm>
            <a:off x="1416051" y="-752475"/>
            <a:ext cx="9115425" cy="733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Grafik 2">
            <a:extLst>
              <a:ext uri="{FF2B5EF4-FFF2-40B4-BE49-F238E27FC236}">
                <a16:creationId xmlns:a16="http://schemas.microsoft.com/office/drawing/2014/main" id="{7F83AC88-8176-9D5B-55D4-C8FDC8D17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0" t="54303" r="51750" b="15372"/>
          <a:stretch>
            <a:fillRect/>
          </a:stretch>
        </p:blipFill>
        <p:spPr bwMode="auto">
          <a:xfrm>
            <a:off x="5232400" y="1273176"/>
            <a:ext cx="4681538" cy="656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EE496C93-787C-2FCE-52B5-2415BB2C6A68}"/>
              </a:ext>
            </a:extLst>
          </p:cNvPr>
          <p:cNvSpPr/>
          <p:nvPr/>
        </p:nvSpPr>
        <p:spPr>
          <a:xfrm>
            <a:off x="7512050" y="554039"/>
            <a:ext cx="1530350" cy="358775"/>
          </a:xfrm>
          <a:prstGeom prst="rect">
            <a:avLst/>
          </a:prstGeom>
        </p:spPr>
        <p:txBody>
          <a:bodyPr wrap="none" lIns="80165" tIns="40083" rIns="80165" bIns="40083">
            <a:spAutoFit/>
          </a:bodyPr>
          <a:lstStyle/>
          <a:p>
            <a:pPr marL="300620" indent="-300620" defTabSz="39386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de-DE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Barbados</a:t>
            </a:r>
          </a:p>
        </p:txBody>
      </p:sp>
      <p:pic>
        <p:nvPicPr>
          <p:cNvPr id="17413" name="Picture 2" descr="http://www.nationalflaggen.de/media/flags/flagge-barbados.gif">
            <a:extLst>
              <a:ext uri="{FF2B5EF4-FFF2-40B4-BE49-F238E27FC236}">
                <a16:creationId xmlns:a16="http://schemas.microsoft.com/office/drawing/2014/main" id="{8CB2CDBD-6114-EDA0-85CA-C46021766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1" y="358775"/>
            <a:ext cx="1325563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4C50D8-45ED-AA87-FC7D-5EA7C0C41EC4}"/>
              </a:ext>
            </a:extLst>
          </p:cNvPr>
          <p:cNvSpPr txBox="1"/>
          <p:nvPr/>
        </p:nvSpPr>
        <p:spPr>
          <a:xfrm>
            <a:off x="178904" y="298172"/>
            <a:ext cx="1481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…and 11 UN Member states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1375" y="643466"/>
            <a:ext cx="1026924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3515" y="116632"/>
            <a:ext cx="1619225" cy="1415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/>
          <a:srcRect l="-22813" r="-22813"/>
          <a:stretch>
            <a:fillRect/>
          </a:stretch>
        </p:blipFill>
        <p:spPr>
          <a:xfrm>
            <a:off x="-290287" y="-16427"/>
            <a:ext cx="12935857" cy="6874428"/>
          </a:xfrm>
        </p:spPr>
      </p:pic>
    </p:spTree>
    <p:extLst>
      <p:ext uri="{BB962C8B-B14F-4D97-AF65-F5344CB8AC3E}">
        <p14:creationId xmlns:p14="http://schemas.microsoft.com/office/powerpoint/2010/main" val="4211848703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Benutzerdefinie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008000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449263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3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449263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3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349AB501BF574C83206C844DBEF306" ma:contentTypeVersion="18" ma:contentTypeDescription="Create a new document." ma:contentTypeScope="" ma:versionID="62b6d3a3da94fe51f635f718d017e4b7">
  <xsd:schema xmlns:xsd="http://www.w3.org/2001/XMLSchema" xmlns:xs="http://www.w3.org/2001/XMLSchema" xmlns:p="http://schemas.microsoft.com/office/2006/metadata/properties" xmlns:ns2="81b5ceff-6b46-4494-accf-a4e91dbe538f" xmlns:ns3="69bc440e-748c-4cb8-8c36-21f20ee8bdd0" xmlns:ns4="4aaf35b1-80a8-48e7-9d03-c612add1997b" targetNamespace="http://schemas.microsoft.com/office/2006/metadata/properties" ma:root="true" ma:fieldsID="e923d9ad325a386bc81019f5f919a48a" ns2:_="" ns3:_="" ns4:_="">
    <xsd:import namespace="81b5ceff-6b46-4494-accf-a4e91dbe538f"/>
    <xsd:import namespace="69bc440e-748c-4cb8-8c36-21f20ee8bdd0"/>
    <xsd:import namespace="4aaf35b1-80a8-48e7-9d03-c612add199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b5ceff-6b46-4494-accf-a4e91dbe53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31d7151-b795-48f9-9207-6285658e27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bc440e-748c-4cb8-8c36-21f20ee8bdd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af35b1-80a8-48e7-9d03-c612add1997b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9b50359a-c019-4b75-8061-1f5738031845}" ma:internalName="TaxCatchAll" ma:showField="CatchAllData" ma:web="69bc440e-748c-4cb8-8c36-21f20ee8bd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1b5ceff-6b46-4494-accf-a4e91dbe538f">
      <Terms xmlns="http://schemas.microsoft.com/office/infopath/2007/PartnerControls"/>
    </lcf76f155ced4ddcb4097134ff3c332f>
    <TaxCatchAll xmlns="4aaf35b1-80a8-48e7-9d03-c612add1997b" xsi:nil="true"/>
  </documentManagement>
</p:properties>
</file>

<file path=customXml/itemProps1.xml><?xml version="1.0" encoding="utf-8"?>
<ds:datastoreItem xmlns:ds="http://schemas.openxmlformats.org/officeDocument/2006/customXml" ds:itemID="{224FE4B2-C77A-4341-88D3-D3866166326B}"/>
</file>

<file path=customXml/itemProps2.xml><?xml version="1.0" encoding="utf-8"?>
<ds:datastoreItem xmlns:ds="http://schemas.openxmlformats.org/officeDocument/2006/customXml" ds:itemID="{8C56A50A-43EC-4EA8-89B9-5DAE6AAC5755}"/>
</file>

<file path=customXml/itemProps3.xml><?xml version="1.0" encoding="utf-8"?>
<ds:datastoreItem xmlns:ds="http://schemas.openxmlformats.org/officeDocument/2006/customXml" ds:itemID="{FFD23104-05B7-4129-80C8-A86067BA6DCE}"/>
</file>

<file path=docProps/app.xml><?xml version="1.0" encoding="utf-8"?>
<Properties xmlns="http://schemas.openxmlformats.org/officeDocument/2006/extended-properties" xmlns:vt="http://schemas.openxmlformats.org/officeDocument/2006/docPropsVTypes">
  <TotalTime>9717</TotalTime>
  <Words>1526</Words>
  <Application>Microsoft Macintosh PowerPoint</Application>
  <PresentationFormat>Widescreen</PresentationFormat>
  <Paragraphs>206</Paragraphs>
  <Slides>26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Aptos</vt:lpstr>
      <vt:lpstr>Arial</vt:lpstr>
      <vt:lpstr>Calibri</vt:lpstr>
      <vt:lpstr>Calibri Light</vt:lpstr>
      <vt:lpstr>Candara</vt:lpstr>
      <vt:lpstr>Impact</vt:lpstr>
      <vt:lpstr>Kings Caslon Display</vt:lpstr>
      <vt:lpstr>Maven Pro</vt:lpstr>
      <vt:lpstr>Times New Roman</vt:lpstr>
      <vt:lpstr>Office Theme</vt:lpstr>
      <vt:lpstr>1_Office Theme</vt:lpstr>
      <vt:lpstr>Main Event</vt:lpstr>
      <vt:lpstr>Mental health in global development policy: Victories and unfinished business </vt:lpstr>
      <vt:lpstr>Mental health (not) in the Millennium Development Goals</vt:lpstr>
      <vt:lpstr>#FundamentalSDG  A campaign to include mental health in the Sustainable Development Goals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Unfinished business (1)</vt:lpstr>
      <vt:lpstr>Unfinished business (2)</vt:lpstr>
      <vt:lpstr>PowerPoint Presentation</vt:lpstr>
      <vt:lpstr>EMERALD partners and sites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Unfinished business (4). Improved ‘Whole of society’ development indicators for mental health in Countdown GMH 2030</vt:lpstr>
      <vt:lpstr>Unfinished business (5)</vt:lpstr>
      <vt:lpstr>Unfinished business (6)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Mental health in global development policy: victories and unfinished business</dc:title>
  <dc:creator>Crick Lund</dc:creator>
  <cp:lastModifiedBy>Crick Lund</cp:lastModifiedBy>
  <cp:revision>57</cp:revision>
  <dcterms:created xsi:type="dcterms:W3CDTF">2024-02-16T14:37:47Z</dcterms:created>
  <dcterms:modified xsi:type="dcterms:W3CDTF">2024-03-10T09:30:42Z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0x01010064349AB501BF574C83206C844DBEF306</vt:lpwstr>
  </property>
</Properties>
</file>