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4"/>
    <p:sldMasterId id="2147483658" r:id="rId5"/>
    <p:sldMasterId id="2147483706" r:id="rId6"/>
    <p:sldMasterId id="2147483767" r:id="rId7"/>
    <p:sldMasterId id="2147483778" r:id="rId8"/>
    <p:sldMasterId id="2147483793" r:id="rId9"/>
  </p:sldMasterIdLst>
  <p:notesMasterIdLst>
    <p:notesMasterId r:id="rId37"/>
  </p:notesMasterIdLst>
  <p:sldIdLst>
    <p:sldId id="3501" r:id="rId10"/>
    <p:sldId id="2145707746" r:id="rId11"/>
    <p:sldId id="257" r:id="rId12"/>
    <p:sldId id="3505" r:id="rId13"/>
    <p:sldId id="2145707741" r:id="rId14"/>
    <p:sldId id="3504" r:id="rId15"/>
    <p:sldId id="500" r:id="rId16"/>
    <p:sldId id="1778" r:id="rId17"/>
    <p:sldId id="340" r:id="rId18"/>
    <p:sldId id="358" r:id="rId19"/>
    <p:sldId id="3513" r:id="rId20"/>
    <p:sldId id="329" r:id="rId21"/>
    <p:sldId id="3507" r:id="rId22"/>
    <p:sldId id="3508" r:id="rId23"/>
    <p:sldId id="3506" r:id="rId24"/>
    <p:sldId id="3510" r:id="rId25"/>
    <p:sldId id="3511" r:id="rId26"/>
    <p:sldId id="338" r:id="rId27"/>
    <p:sldId id="1000" r:id="rId28"/>
    <p:sldId id="275" r:id="rId29"/>
    <p:sldId id="273" r:id="rId30"/>
    <p:sldId id="274" r:id="rId31"/>
    <p:sldId id="264" r:id="rId32"/>
    <p:sldId id="268" r:id="rId33"/>
    <p:sldId id="2145707744" r:id="rId34"/>
    <p:sldId id="1373" r:id="rId35"/>
    <p:sldId id="2145707742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82CA354-1A19-4FD2-990F-58DB822156DF}">
          <p14:sldIdLst>
            <p14:sldId id="3501"/>
            <p14:sldId id="2145707746"/>
            <p14:sldId id="257"/>
            <p14:sldId id="3505"/>
            <p14:sldId id="2145707741"/>
          </p14:sldIdLst>
        </p14:section>
        <p14:section name="Policy Background &amp; Theme Aims" id="{B171DC28-7923-446B-B9AF-2361B2006E37}">
          <p14:sldIdLst/>
        </p14:section>
        <p14:section name="CORE Maternity &amp; Perinatal Mental Health Projects" id="{BB5AA156-95BF-4722-8520-D27BD4937321}">
          <p14:sldIdLst/>
        </p14:section>
        <p14:section name="Default Section" id="{DFFF239B-C556-46E1-BC5D-95D4A80AA869}">
          <p14:sldIdLst>
            <p14:sldId id="3504"/>
            <p14:sldId id="500"/>
            <p14:sldId id="1778"/>
            <p14:sldId id="340"/>
            <p14:sldId id="358"/>
            <p14:sldId id="3513"/>
            <p14:sldId id="329"/>
            <p14:sldId id="3507"/>
            <p14:sldId id="3508"/>
            <p14:sldId id="3506"/>
            <p14:sldId id="3510"/>
            <p14:sldId id="3511"/>
            <p14:sldId id="338"/>
            <p14:sldId id="1000"/>
            <p14:sldId id="275"/>
            <p14:sldId id="273"/>
            <p14:sldId id="274"/>
            <p14:sldId id="264"/>
            <p14:sldId id="268"/>
            <p14:sldId id="2145707744"/>
            <p14:sldId id="1373"/>
            <p14:sldId id="21457077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0" userDrawn="1">
          <p15:clr>
            <a:srgbClr val="000000"/>
          </p15:clr>
        </p15:guide>
        <p15:guide id="2" pos="257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9" autoAdjust="0"/>
    <p:restoredTop sz="83379" autoAdjust="0"/>
  </p:normalViewPr>
  <p:slideViewPr>
    <p:cSldViewPr snapToGrid="0">
      <p:cViewPr varScale="1">
        <p:scale>
          <a:sx n="95" d="100"/>
          <a:sy n="95" d="100"/>
        </p:scale>
        <p:origin x="474" y="72"/>
      </p:cViewPr>
      <p:guideLst>
        <p:guide orient="horz" pos="210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15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100" b="0" i="0" baseline="0" dirty="0">
                <a:solidFill>
                  <a:schemeClr val="tx1"/>
                </a:solidFill>
                <a:effectLst/>
              </a:rPr>
              <a:t>Percentage of babies born pre-term</a:t>
            </a:r>
            <a:endParaRPr lang="en-GB" sz="11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0326562497114439"/>
          <c:y val="1.71315862619466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MCoC</c:v>
                </c:pt>
                <c:pt idx="1">
                  <c:v>Traditional care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5.0999999999999997E-2</c:v>
                </c:pt>
                <c:pt idx="1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69-4E8E-B11F-887F6D0E874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415741904"/>
        <c:axId val="415744648"/>
      </c:barChart>
      <c:catAx>
        <c:axId val="41574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744648"/>
        <c:crosses val="autoZero"/>
        <c:auto val="1"/>
        <c:lblAlgn val="ctr"/>
        <c:lblOffset val="100"/>
        <c:noMultiLvlLbl val="0"/>
      </c:catAx>
      <c:valAx>
        <c:axId val="415744648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741904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100" b="0" i="0" baseline="0" dirty="0">
                <a:solidFill>
                  <a:schemeClr val="tx1"/>
                </a:solidFill>
                <a:effectLst/>
              </a:rPr>
              <a:t>Percentage of caesarean births</a:t>
            </a:r>
            <a:endParaRPr lang="en-GB" sz="11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267194716790184"/>
          <c:y val="1.71315862619466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Column7</c:v>
                </c:pt>
              </c:strCache>
            </c:strRef>
          </c:tx>
          <c:spPr>
            <a:solidFill>
              <a:srgbClr val="FF64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MCoC</c:v>
                </c:pt>
                <c:pt idx="1">
                  <c:v>Traditional care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0.24299999999999999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68-4BA5-9505-443059237FB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415742296"/>
        <c:axId val="415740336"/>
      </c:barChart>
      <c:catAx>
        <c:axId val="41574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740336"/>
        <c:crosses val="autoZero"/>
        <c:auto val="1"/>
        <c:lblAlgn val="ctr"/>
        <c:lblOffset val="100"/>
        <c:noMultiLvlLbl val="0"/>
      </c:catAx>
      <c:valAx>
        <c:axId val="4157403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74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67E07-7CC0-4528-A457-1EF98A3D60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04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b="0" i="0" dirty="0">
              <a:solidFill>
                <a:srgbClr val="333333"/>
              </a:solidFill>
              <a:effectLst/>
              <a:latin typeface="caecilia-sans-text"/>
            </a:endParaRPr>
          </a:p>
          <a:p>
            <a:br>
              <a:rPr lang="en-GB" dirty="0"/>
            </a:br>
            <a:endParaRPr lang="en-GB" b="0" i="0" dirty="0">
              <a:solidFill>
                <a:srgbClr val="333333"/>
              </a:solidFill>
              <a:effectLst/>
              <a:latin typeface="caecilia-sans-tex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543E9-24AE-EC43-981B-7F26111724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90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Abby ESMI study</a:t>
            </a: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8586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IMPACT: Phase 1 completed and integrated into NHS England Implementation Guidance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en-GB" dirty="0"/>
              <a:t>Additional funding received to continue the study until March 2025</a:t>
            </a:r>
          </a:p>
        </p:txBody>
      </p:sp>
    </p:spTree>
    <p:extLst>
      <p:ext uri="{BB962C8B-B14F-4D97-AF65-F5344CB8AC3E}">
        <p14:creationId xmlns:p14="http://schemas.microsoft.com/office/powerpoint/2010/main" val="837052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/>
              <a:t>Planned policy/stakeholder event early 2024 to synthesise learning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98759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55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931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9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0236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704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9987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789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515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5062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412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8960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073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56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48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83318-BEF5-40A4-9F70-859FC4E884B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1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24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580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Birth outcomes show positive changes included reduction in preterm birth and caesareans births for this group of women living in the LEAP patch and receiving caseload midwifery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A8F1097-D2E2-4F2A-8A6A-8AFCE91B9ED9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72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8668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8668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31.emf"/><Relationship Id="rId4" Type="http://schemas.openxmlformats.org/officeDocument/2006/relationships/image" Target="../media/image20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3200"/>
              <a:buFont typeface="Arial"/>
              <a:buNone/>
              <a:defRPr sz="3200">
                <a:solidFill>
                  <a:srgbClr val="193E7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535065"/>
            <a:ext cx="10515600" cy="425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Char char="•"/>
              <a:defRPr sz="2400">
                <a:solidFill>
                  <a:srgbClr val="193E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t="5" r="8043" b="-142997"/>
          <a:stretch/>
        </p:blipFill>
        <p:spPr>
          <a:xfrm>
            <a:off x="400051" y="6070928"/>
            <a:ext cx="11056823" cy="6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56080-B6E3-0345-93A6-F13FDF7B5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70" y="6094897"/>
            <a:ext cx="4470400" cy="622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FC7503A2-C289-574B-BA6B-CEE99FD8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17AA75F-D5BC-8843-A7FD-1AF7AE0A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0876564-9E8F-6947-87B9-291C57F2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5295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98B0B-6A91-7B47-8B0F-0602014B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8325-0EE6-9E46-A719-FA83195B2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23FB7-F523-1B4A-B64E-2BF0BEBD4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D7B4645-FD12-7449-BEBD-4E337DFE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86EF597-BC5B-4041-AC08-7A55AA8E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FB0C71F-B9AD-354B-AC08-B3D5E4AE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7312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1BC4-45D8-7140-85BD-B3FA588C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19C7D-4FC5-1E4D-87FF-6E36DE908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B9852-795A-F342-A61D-54C12FFA2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89CDF72-7FC7-8C4E-8150-EC3716C1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BFD9AC1-91CF-E641-B592-47B5C2AC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9E0C81D-57C0-1E48-8D53-728E59A8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723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2187-11D9-F44B-B537-378B9242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BC17-41E7-354E-93D3-D4639AB16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753372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9D5F2AA-4CE9-9646-B801-9671CE8E7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09BE7AF-DCE8-DF4C-BA07-FED03794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8437DA6-192C-BF42-B435-718B9A4E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948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F60417-986A-5440-A9B2-175E64276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2022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973F5-F319-FB40-96EF-4D24FADD5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022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87267F87-242E-F74B-A13B-8363D043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4DF313C-D89F-0641-A2E4-096996CA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70E7AC3-999E-1F46-BC83-79644AAE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0708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5" name="Title Placeholder 1"/>
          <p:cNvSpPr>
            <a:spLocks noGrp="1"/>
          </p:cNvSpPr>
          <p:nvPr>
            <p:ph type="ctrTitle"/>
          </p:nvPr>
        </p:nvSpPr>
        <p:spPr>
          <a:xfrm>
            <a:off x="495300" y="1484315"/>
            <a:ext cx="8096251" cy="1073151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246" name="Text Placeholder 2"/>
          <p:cNvSpPr>
            <a:spLocks noGrp="1"/>
          </p:cNvSpPr>
          <p:nvPr>
            <p:ph type="subTitle" idx="1"/>
          </p:nvPr>
        </p:nvSpPr>
        <p:spPr>
          <a:xfrm>
            <a:off x="495300" y="2708275"/>
            <a:ext cx="8096251" cy="712788"/>
          </a:xfrm>
          <a:ln algn="ctr"/>
        </p:spPr>
        <p:txBody>
          <a:bodyPr/>
          <a:lstStyle>
            <a:lvl1pPr>
              <a:defRPr b="0" smtClean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28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2869A0-7CEA-4D7B-8A89-2D8024626900}" type="datetimeFigureOut">
              <a:rPr lang="en-GB" altLang="en-US"/>
              <a:pPr>
                <a:defRPr/>
              </a:pPr>
              <a:t>11/03/2024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9D5029-469B-47A5-B12B-9135897550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9450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95303" y="1484315"/>
            <a:ext cx="5505449" cy="468153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6254754" y="1484315"/>
            <a:ext cx="5505449" cy="468153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A50C220-028F-437D-8B1B-87D13819CC00}" type="datetimeFigureOut">
              <a:rPr lang="en-GB" altLang="en-US"/>
              <a:pPr>
                <a:defRPr/>
              </a:pPr>
              <a:t>11/03/2024</a:t>
            </a:fld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BD0E96D-E773-449F-876F-41F20EB8D1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6971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54C5A0-F7A1-44C1-B492-6F31FE408FEA}" type="datetimeFigureOut">
              <a:rPr lang="en-GB" altLang="en-US"/>
              <a:pPr>
                <a:defRPr/>
              </a:pPr>
              <a:t>11/03/2024</a:t>
            </a:fld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84A39EB-43E3-495F-B58E-32B718BB6F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2303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19341C-1C7F-4D8A-9FAB-DEED49D1E129}" type="datetimeFigureOut">
              <a:rPr lang="en-GB" altLang="en-US"/>
              <a:pPr>
                <a:defRPr/>
              </a:pPr>
              <a:t>11/03/2024</a:t>
            </a:fld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6A3B310-7C2D-4F81-AE2E-AC50B23BA6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837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- bottom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901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3460750"/>
            <a:ext cx="12192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2708276"/>
            <a:ext cx="11232000" cy="2709726"/>
          </a:xfr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5598000"/>
            <a:ext cx="11232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912000" y="1"/>
            <a:ext cx="2280000" cy="1303021"/>
            <a:chOff x="7949775" y="1"/>
            <a:chExt cx="1194225" cy="91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9" name="KCL-LOGO-UK-1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01741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88921" y="1484314"/>
            <a:ext cx="3071281" cy="2373315"/>
          </a:xfrm>
        </p:spPr>
        <p:txBody>
          <a:bodyPr rtlCol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5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8917" y="3929067"/>
            <a:ext cx="3071283" cy="714380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5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95300" y="1484315"/>
            <a:ext cx="8001000" cy="468153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F7C619A-5D0B-49D9-8C53-789F2194D2C1}" type="datetimeFigureOut">
              <a:rPr lang="en-GB" altLang="en-US"/>
              <a:pPr>
                <a:defRPr/>
              </a:pPr>
              <a:t>11/03/2024</a:t>
            </a:fld>
            <a:endParaRPr lang="en-GB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6A1E72F-4E56-41EB-B9EF-F434DA8557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120952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7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t="3" r="6600" b="-36685"/>
          <a:stretch/>
        </p:blipFill>
        <p:spPr>
          <a:xfrm>
            <a:off x="436034" y="1027072"/>
            <a:ext cx="11387159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35446" b="23513"/>
          <a:stretch/>
        </p:blipFill>
        <p:spPr>
          <a:xfrm>
            <a:off x="0" y="4799507"/>
            <a:ext cx="1737360" cy="205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239223" y="1795994"/>
            <a:ext cx="1579199" cy="11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986194"/>
            <a:ext cx="9144000" cy="127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2"/>
          <p:cNvSpPr txBox="1"/>
          <p:nvPr/>
        </p:nvSpPr>
        <p:spPr>
          <a:xfrm>
            <a:off x="873760" y="-53848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FC88C-324A-6D4C-AF33-8BD9BC23FC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2531" y="374318"/>
            <a:ext cx="4470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7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3200"/>
              <a:buFont typeface="Arial"/>
              <a:buNone/>
              <a:defRPr sz="3200">
                <a:solidFill>
                  <a:srgbClr val="193E7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535065"/>
            <a:ext cx="10515600" cy="425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Char char="•"/>
              <a:defRPr sz="2400">
                <a:solidFill>
                  <a:srgbClr val="193E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t="5" r="8043" b="-142997"/>
          <a:stretch/>
        </p:blipFill>
        <p:spPr>
          <a:xfrm>
            <a:off x="400051" y="6070928"/>
            <a:ext cx="11056823" cy="6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56080-B6E3-0345-93A6-F13FDF7B5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70" y="6094897"/>
            <a:ext cx="4470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49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38200" y="1535065"/>
            <a:ext cx="10515600" cy="425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t="5" r="8043" b="-142997"/>
          <a:stretch/>
        </p:blipFill>
        <p:spPr>
          <a:xfrm>
            <a:off x="400051" y="6070928"/>
            <a:ext cx="11056823" cy="6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D39BC-6FCD-6545-B56D-0521ADC425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032" y="6095989"/>
            <a:ext cx="4470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73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- bottom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901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3460750"/>
            <a:ext cx="12192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00" y="2708276"/>
            <a:ext cx="11232000" cy="2709726"/>
          </a:xfr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0" y="5598000"/>
            <a:ext cx="11232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912000" y="1"/>
            <a:ext cx="2280000" cy="1303021"/>
            <a:chOff x="7949775" y="1"/>
            <a:chExt cx="1194225" cy="91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9" name="KCL-LOGO-UK-1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8463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2869A0-7CEA-4D7B-8A89-2D8024626900}" type="datetimeFigureOut">
              <a:rPr lang="en-GB" altLang="en-US"/>
              <a:pPr>
                <a:defRPr/>
              </a:pPr>
              <a:t>11/03/2024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9D5029-469B-47A5-B12B-9135897550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1309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7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t="3" r="6600" b="-36685"/>
          <a:stretch/>
        </p:blipFill>
        <p:spPr>
          <a:xfrm>
            <a:off x="436035" y="1027074"/>
            <a:ext cx="11387159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l="35446" b="23513"/>
          <a:stretch/>
        </p:blipFill>
        <p:spPr>
          <a:xfrm>
            <a:off x="0" y="4799507"/>
            <a:ext cx="1737360" cy="2058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239225" y="1795994"/>
            <a:ext cx="1579199" cy="11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986194"/>
            <a:ext cx="9144000" cy="1271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Google Shape;19;p2"/>
          <p:cNvSpPr txBox="1"/>
          <p:nvPr/>
        </p:nvSpPr>
        <p:spPr>
          <a:xfrm>
            <a:off x="873761" y="-53848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FC88C-324A-6D4C-AF33-8BD9BC23FC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2531" y="374318"/>
            <a:ext cx="4470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71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3200"/>
              <a:buFont typeface="Arial"/>
              <a:buNone/>
              <a:defRPr sz="3200">
                <a:solidFill>
                  <a:srgbClr val="193E7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535067"/>
            <a:ext cx="10515600" cy="425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Char char="•"/>
              <a:defRPr sz="2400">
                <a:solidFill>
                  <a:srgbClr val="193E7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 t="5" r="8043" b="-142997"/>
          <a:stretch/>
        </p:blipFill>
        <p:spPr>
          <a:xfrm>
            <a:off x="400053" y="6070928"/>
            <a:ext cx="11056823" cy="6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56080-B6E3-0345-93A6-F13FDF7B5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71" y="6094897"/>
            <a:ext cx="4470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9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70498B-F222-4740-B0CF-064F72475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47461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Jane Sandall </a:t>
            </a:r>
          </a:p>
          <a:p>
            <a:endParaRPr lang="en-GB" dirty="0"/>
          </a:p>
          <a:p>
            <a:r>
              <a:rPr lang="en-GB" dirty="0"/>
              <a:t>Tackling south London’s health challenges through research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12th June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480B5-6974-624D-B920-9621240FC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446" b="23513"/>
          <a:stretch/>
        </p:blipFill>
        <p:spPr>
          <a:xfrm>
            <a:off x="1" y="5139116"/>
            <a:ext cx="1934308" cy="1718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A0AA2D-979A-3542-B125-52B71F4F55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383101" y="1076126"/>
            <a:ext cx="1351700" cy="1351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94C876-0A6A-534E-ABA8-E4842D6B5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" r="8043" b="-142998"/>
          <a:stretch/>
        </p:blipFill>
        <p:spPr>
          <a:xfrm>
            <a:off x="457420" y="1168863"/>
            <a:ext cx="11211477" cy="4571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394924"/>
            <a:ext cx="10363200" cy="179500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Continuity of midwife care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2B3735-BCBC-5443-ACB6-97C7ABFEAC7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9540" y="-2673"/>
            <a:ext cx="6062133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73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787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baseline="0" dirty="0">
                <a:solidFill>
                  <a:srgbClr val="193E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defTabSz="914377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4435"/>
            <a:ext cx="10515600" cy="4485090"/>
          </a:xfrm>
        </p:spPr>
        <p:txBody>
          <a:bodyPr/>
          <a:lstStyle>
            <a:lvl1pPr>
              <a:defRPr sz="2400"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73438" y="6289449"/>
            <a:ext cx="11211477" cy="45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01F36-9D9E-A540-BC53-9C796EC4C4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1978" y="6229989"/>
            <a:ext cx="3452317" cy="6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1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AB53D-9555-1543-9D8E-52F12E4C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E51B-4CC8-AC4D-BB92-A96FDA679E5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BE48B-E7D3-414A-8E5F-7E320DE1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430F0-4F4C-A04A-B661-5D5E5C0D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E517-DC2F-7A41-878D-C2CCE40D5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1368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159836-0BF3-9745-84B4-2B2A061163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787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defTabSz="914377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4435"/>
            <a:ext cx="10515600" cy="448509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73438" y="6289449"/>
            <a:ext cx="11211477" cy="45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A2BDD7-5BAF-1A45-9A0C-0F97508DC1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575" y="6240540"/>
            <a:ext cx="3428244" cy="63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80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28D1B0-B452-704B-938B-EDEA03121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59" y="2766219"/>
            <a:ext cx="10515600" cy="1325563"/>
          </a:xfrm>
        </p:spPr>
        <p:txBody>
          <a:bodyPr>
            <a:noAutofit/>
          </a:bodyPr>
          <a:lstStyle>
            <a:lvl1pPr>
              <a:defRPr sz="4800"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F520C6-1504-6744-862F-E3F3FF9A3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57420" y="700233"/>
            <a:ext cx="11211477" cy="45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D18802-5872-5C4C-8828-27A6A4497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51" b="33145"/>
          <a:stretch/>
        </p:blipFill>
        <p:spPr>
          <a:xfrm>
            <a:off x="1" y="4855987"/>
            <a:ext cx="3470875" cy="2002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102F8E-1CD9-A74E-BF20-75BD99591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98936" y="1297901"/>
            <a:ext cx="1142737" cy="687526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49EADBA-939F-154D-8FC0-95417D73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7573C-BEAD-1B48-B3AF-8EFE918071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894" y="-61982"/>
            <a:ext cx="4777169" cy="8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68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3BCD03-8DA9-8644-883F-FE87EF47F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59" y="2766219"/>
            <a:ext cx="10515600" cy="1325563"/>
          </a:xfrm>
        </p:spPr>
        <p:txBody>
          <a:bodyPr>
            <a:noAutofit/>
          </a:bodyPr>
          <a:lstStyle>
            <a:lvl1pPr>
              <a:defRPr sz="4800"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F520C6-1504-6744-862F-E3F3FF9A3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57420" y="700233"/>
            <a:ext cx="11211477" cy="45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578CD-D266-0943-AA85-1C9F036AC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256" b="21461"/>
          <a:stretch/>
        </p:blipFill>
        <p:spPr>
          <a:xfrm>
            <a:off x="0" y="4697079"/>
            <a:ext cx="2817707" cy="2160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0D9D2C-1DB4-1B49-B458-B488A8F573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782855">
            <a:off x="10111480" y="1466170"/>
            <a:ext cx="1236219" cy="46358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3EF16F1-2F79-A445-B116-CEEA06E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98F29E-BFF7-544E-9125-58C61A92A08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894" y="-61982"/>
            <a:ext cx="4777169" cy="8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92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F651B7-605C-1947-B328-9E780F555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59" y="2766219"/>
            <a:ext cx="10515600" cy="1325563"/>
          </a:xfrm>
        </p:spPr>
        <p:txBody>
          <a:bodyPr>
            <a:noAutofit/>
          </a:bodyPr>
          <a:lstStyle>
            <a:lvl1pPr>
              <a:defRPr sz="4800"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F520C6-1504-6744-862F-E3F3FF9A3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57420" y="700233"/>
            <a:ext cx="11211477" cy="4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8FEDE6-9EC2-5049-BB67-104741B13C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578155"/>
            <a:ext cx="2567816" cy="12798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6DF7A4-087A-5A40-9577-ED62C6E9D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927307">
            <a:off x="10320263" y="1339309"/>
            <a:ext cx="1221055" cy="45789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4715231-043B-1F4C-9C13-60B59477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625F0-0E5F-1943-9BCE-0178098045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894" y="-61982"/>
            <a:ext cx="4777169" cy="8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26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FC803-89F9-C241-9F76-01B078465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59" y="2766219"/>
            <a:ext cx="10515600" cy="1325563"/>
          </a:xfrm>
        </p:spPr>
        <p:txBody>
          <a:bodyPr>
            <a:noAutofit/>
          </a:bodyPr>
          <a:lstStyle>
            <a:lvl1pPr>
              <a:defRPr sz="4800"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F520C6-1504-6744-862F-E3F3FF9A3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57420" y="700233"/>
            <a:ext cx="11211477" cy="45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ED0738-233B-E345-95E8-0F2823D2A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054" b="22345"/>
          <a:stretch/>
        </p:blipFill>
        <p:spPr>
          <a:xfrm>
            <a:off x="0" y="5147133"/>
            <a:ext cx="1937173" cy="171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D17B21-854B-5C46-BF28-1455E3C2D5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70625" y="1305876"/>
            <a:ext cx="1198273" cy="1198273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40E47F-87B7-F64A-9F98-EDE3590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6E5E63-C4ED-E148-B775-26AF4E59A3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894" y="-61982"/>
            <a:ext cx="4777169" cy="8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63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DFB0E6-6ED0-6642-90DE-FFD040016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59" y="2766219"/>
            <a:ext cx="10515600" cy="1325563"/>
          </a:xfrm>
        </p:spPr>
        <p:txBody>
          <a:bodyPr>
            <a:noAutofit/>
          </a:bodyPr>
          <a:lstStyle>
            <a:lvl1pPr>
              <a:defRPr sz="4800">
                <a:solidFill>
                  <a:srgbClr val="193E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F520C6-1504-6744-862F-E3F3FF9A3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57420" y="700233"/>
            <a:ext cx="11211477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E606FF-3D08-3149-923C-CD98F1CDE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51" b="33145"/>
          <a:stretch/>
        </p:blipFill>
        <p:spPr>
          <a:xfrm>
            <a:off x="1" y="4855987"/>
            <a:ext cx="3470875" cy="2002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22809C-6E13-2C45-9C61-43C2F100DD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2288281">
            <a:off x="10011065" y="999080"/>
            <a:ext cx="1435615" cy="1031308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7BA0D06-72D9-3940-8351-44706A6A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D7539-241A-4247-AD9F-369A4EE046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894" y="-61982"/>
            <a:ext cx="4777169" cy="8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26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9738AD-58FB-FB4D-BD57-E4FF24FA4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359" y="2766219"/>
            <a:ext cx="10515600" cy="1325563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F520C6-1504-6744-862F-E3F3FF9A3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57420" y="700233"/>
            <a:ext cx="11211477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C41D4-427C-694C-B906-FE0AAA68D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1" y="5139116"/>
            <a:ext cx="1934308" cy="1718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16860-5BE9-4B44-97DF-DD31EDA96A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383101" y="1076126"/>
            <a:ext cx="1351700" cy="13517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4C900CD-7895-2849-A5E9-F07AEB48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FB3D76-E95C-734A-BDD4-10A5E36E6C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F05F59-B747-3343-A10D-7AD65AFF70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9454" y="-57151"/>
            <a:ext cx="4806860" cy="8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52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9672B622-D548-4E69-97EC-259F229C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CCC66151-F10C-4F08-BBF1-B586C0099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05CBBBA9-A222-406F-9A44-F75EDCF6FA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42A9D9AD-0A36-4340-806E-3EFEA7E290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56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10" y="446484"/>
            <a:ext cx="5000625" cy="57864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70" y="446484"/>
            <a:ext cx="5000625" cy="2803922"/>
          </a:xfrm>
          <a:prstGeom prst="rect">
            <a:avLst/>
          </a:prstGeom>
        </p:spPr>
        <p:txBody>
          <a:bodyPr/>
          <a:lstStyle>
            <a:lvl1pPr>
              <a:defRPr sz="3515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70" y="3348635"/>
            <a:ext cx="5000625" cy="288428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1874"/>
            </a:lvl1pPr>
            <a:lvl2pPr marL="0" indent="133925" algn="ctr">
              <a:spcBef>
                <a:spcPts val="0"/>
              </a:spcBef>
              <a:buSzTx/>
              <a:buNone/>
              <a:defRPr sz="1874"/>
            </a:lvl2pPr>
            <a:lvl3pPr marL="0" indent="267848" algn="ctr">
              <a:spcBef>
                <a:spcPts val="0"/>
              </a:spcBef>
              <a:buSzTx/>
              <a:buNone/>
              <a:defRPr sz="1874"/>
            </a:lvl3pPr>
            <a:lvl4pPr marL="0" indent="401774" algn="ctr">
              <a:spcBef>
                <a:spcPts val="0"/>
              </a:spcBef>
              <a:buSzTx/>
              <a:buNone/>
              <a:defRPr sz="1874"/>
            </a:lvl4pPr>
            <a:lvl5pPr marL="0" indent="535698" algn="ctr">
              <a:spcBef>
                <a:spcPts val="0"/>
              </a:spcBef>
              <a:buSzTx/>
              <a:buNone/>
              <a:defRPr sz="187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41">
            <a:extLst>
              <a:ext uri="{FF2B5EF4-FFF2-40B4-BE49-F238E27FC236}">
                <a16:creationId xmlns:a16="http://schemas.microsoft.com/office/drawing/2014/main" id="{B89D95EC-6CAD-4D2A-A184-71198F68DA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76191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BE2C13E3-F78D-40E3-B0E3-2A73DC5C555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41153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B2218-01DC-4A2F-AEDF-CBBCA455BE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265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1789-EFD3-A14A-9591-079086CA6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0197"/>
            <a:ext cx="6474781" cy="2387600"/>
          </a:xfrm>
        </p:spPr>
        <p:txBody>
          <a:bodyPr anchor="t"/>
          <a:lstStyle>
            <a:lvl1pPr algn="l"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4ACAD-C488-3646-8ED5-613676F20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4189872"/>
            <a:ext cx="5105400" cy="1655762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7524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143000"/>
            <a:ext cx="1016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2286000"/>
            <a:ext cx="4978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86000"/>
            <a:ext cx="4978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D75E71-F9EC-4D38-94CE-EF80972925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D2A428E1-8EE0-41EC-B3D7-81B97034C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98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1096896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41" y="3935933"/>
            <a:ext cx="1096896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38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5F4D1-8BAF-3049-A1CD-D2E379C50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B8E5-FB03-2F46-8155-F71B9D331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34395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  <a:lvl2pPr>
              <a:lnSpc>
                <a:spcPct val="85000"/>
              </a:lnSpc>
              <a:defRPr/>
            </a:lvl2pPr>
            <a:lvl3pPr>
              <a:lnSpc>
                <a:spcPct val="85000"/>
              </a:lnSpc>
              <a:defRPr/>
            </a:lvl3pPr>
            <a:lvl4pPr>
              <a:lnSpc>
                <a:spcPct val="85000"/>
              </a:lnSpc>
              <a:defRPr/>
            </a:lvl4pPr>
            <a:lvl5pPr>
              <a:lnSpc>
                <a:spcPct val="85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64DCF55-6653-2C4E-9E6E-4037A886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32D5DBC-1ADA-6445-91E3-5CAF8178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3AF97F6-4755-8444-87B9-C2F96B6C8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0095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3EDC-E726-FD4B-8029-EB301FB1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078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6EC89-0C44-9D45-9796-743FDE963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875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DB86681-D3C1-1A48-9C26-C4AF5514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C0A0F30-54EA-9C4C-8261-C535190C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B89E6ED-F0FD-3441-952E-AF8EFAD5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1900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C59ED-AC05-BE46-BF2C-EA2005B3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AC90A-444B-5446-91B2-6DB800377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14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8856B-D008-6D47-8B7B-E182B6685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14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BC3AEE8-255D-694F-A5FC-B49650242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071596D-CFAF-5247-A42D-C249E6C6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23FC6F5-48B4-D64B-A6D1-594369E7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755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81DE-E13D-1D41-98F9-A21A1FBB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E81B5400-B311-2845-82E6-A4C6DE4C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2AB9918-4229-7E4E-A19A-91F19C39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F7EDAF0-0DBD-5C40-BBB0-FC5C0C3F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6208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81DE-E13D-1D41-98F9-A21A1FBB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D111F-85EA-EA42-8780-85CF18181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01335" y="6263750"/>
            <a:ext cx="179889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DDF4D-ED1D-4C4D-A4BD-E80B66A2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074" y="62637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E8E771-AE27-5949-8CF8-3B02D0B3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63750"/>
            <a:ext cx="834342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183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73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8C2A2-3B1D-9241-898C-823D2F93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F47BD-17CC-A146-A4D8-93E6571C6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E2687944-9EB3-ED47-A0B5-7B7A446E0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01335" y="6263750"/>
            <a:ext cx="1798899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C8F7DC9-1C35-9945-913D-F4958EF64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92074" y="62637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631014C-40DA-2345-802D-6B41F1859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263750"/>
            <a:ext cx="834342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882E517-DC2F-7A41-878D-C2CCE40D5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792840-F3E3-3F4A-B377-2D88C5F5EE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969000"/>
            <a:ext cx="12192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8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8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8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8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8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14313"/>
            <a:ext cx="10077451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99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484314"/>
            <a:ext cx="8096251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1981200" cy="2413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Times New Roman" charset="0"/>
                <a:ea typeface="MS PGothic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36BF896-2335-4375-AF28-7FC927652EE3}" type="datetimeFigureOut">
              <a:rPr lang="en-GB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11/03/2024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500" y="6356350"/>
            <a:ext cx="3905251" cy="241300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39393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668000" y="471489"/>
            <a:ext cx="10922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39393"/>
                </a:solidFill>
                <a:latin typeface="Times New Roman" charset="0"/>
                <a:ea typeface="MS PGothic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304F64-A4F9-4AC7-9D3A-9E21E8167784}" type="slidenum">
              <a:rPr lang="en-GB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286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lang="en-GB" sz="2200" b="1" kern="1200">
          <a:solidFill>
            <a:schemeClr val="accent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defTabSz="912813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6pPr>
      <a:lvl7pPr marL="914400" algn="l" defTabSz="912813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7pPr>
      <a:lvl8pPr marL="1371600" algn="l" defTabSz="912813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8pPr>
      <a:lvl9pPr marL="1828800" algn="l" defTabSz="912813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defTabSz="912813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defRPr b="1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912813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MS PGothic" charset="-128"/>
          <a:cs typeface="MS PGothic" charset="0"/>
        </a:defRPr>
      </a:lvl2pPr>
      <a:lvl3pPr marL="261938" indent="-261938" algn="l" defTabSz="912813" rtl="0" eaLnBrk="0" fontAlgn="base" hangingPunct="0">
        <a:spcBef>
          <a:spcPts val="600"/>
        </a:spcBef>
        <a:spcAft>
          <a:spcPct val="0"/>
        </a:spcAft>
        <a:buSzPct val="100000"/>
        <a:buFont typeface="Symbol" panose="05050102010706020507" pitchFamily="18" charset="2"/>
        <a:buChar char="·"/>
        <a:defRPr kern="1200">
          <a:solidFill>
            <a:schemeClr val="tx1"/>
          </a:solidFill>
          <a:latin typeface="+mn-lt"/>
          <a:ea typeface="MS PGothic" charset="-128"/>
          <a:cs typeface="MS PGothic" charset="0"/>
        </a:defRPr>
      </a:lvl3pPr>
      <a:lvl4pPr marL="536575" indent="-274638" algn="l" defTabSz="912813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MS PGothic" charset="-128"/>
          <a:cs typeface="MS PGothic" charset="0"/>
        </a:defRPr>
      </a:lvl4pPr>
      <a:lvl5pPr marL="812800" indent="-276225" algn="l" defTabSz="912813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charset="-128"/>
          <a:cs typeface="MS PGothic" charset="0"/>
        </a:defRPr>
      </a:lvl5pPr>
      <a:lvl6pPr marL="2514156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020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795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EF918-F381-2446-98DA-52C67BADBA0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B3D76-E95C-734A-BDD4-10A5E36E6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gland.nhs.uk/ltphimenu/placed-based-approaches-to-reducing-health-inequalities/place-based-approaches-for-reducing-health-inequalities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g"/><Relationship Id="rId9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tiff"/><Relationship Id="rId7" Type="http://schemas.openxmlformats.org/officeDocument/2006/relationships/image" Target="../media/image117.tiff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tiff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8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tiff"/><Relationship Id="rId13" Type="http://schemas.openxmlformats.org/officeDocument/2006/relationships/image" Target="../media/image145.png"/><Relationship Id="rId18" Type="http://schemas.openxmlformats.org/officeDocument/2006/relationships/image" Target="../media/image148.png"/><Relationship Id="rId3" Type="http://schemas.openxmlformats.org/officeDocument/2006/relationships/image" Target="../media/image139.png"/><Relationship Id="rId7" Type="http://schemas.openxmlformats.org/officeDocument/2006/relationships/image" Target="../media/image114.png"/><Relationship Id="rId12" Type="http://schemas.openxmlformats.org/officeDocument/2006/relationships/image" Target="../media/image144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2.png"/><Relationship Id="rId11" Type="http://schemas.openxmlformats.org/officeDocument/2006/relationships/image" Target="../media/image113.tiff"/><Relationship Id="rId5" Type="http://schemas.openxmlformats.org/officeDocument/2006/relationships/image" Target="../media/image141.tiff"/><Relationship Id="rId15" Type="http://schemas.openxmlformats.org/officeDocument/2006/relationships/image" Target="../media/image146.png"/><Relationship Id="rId10" Type="http://schemas.openxmlformats.org/officeDocument/2006/relationships/image" Target="../media/image120.tiff"/><Relationship Id="rId4" Type="http://schemas.openxmlformats.org/officeDocument/2006/relationships/image" Target="../media/image140.png"/><Relationship Id="rId9" Type="http://schemas.openxmlformats.org/officeDocument/2006/relationships/image" Target="../media/image143.png"/><Relationship Id="rId14" Type="http://schemas.openxmlformats.org/officeDocument/2006/relationships/image" Target="../media/image11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-sl.nihr.ac.uk/" TargetMode="External"/><Relationship Id="rId7" Type="http://schemas.openxmlformats.org/officeDocument/2006/relationships/hyperlink" Target="https://www.facebook.com/groups/629588497824374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nihr.us16.list-manage.com/subscribe?u=561842336285d87ab42250989&amp;id=1253a5d672" TargetMode="External"/><Relationship Id="rId5" Type="http://schemas.openxmlformats.org/officeDocument/2006/relationships/hyperlink" Target="https://twitter.com/arc_S_Lppi" TargetMode="External"/><Relationship Id="rId4" Type="http://schemas.openxmlformats.org/officeDocument/2006/relationships/hyperlink" Target="https://twitter.com/arc_S_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jpe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20" Type="http://schemas.openxmlformats.org/officeDocument/2006/relationships/image" Target="../media/image62.jpe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jpe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png"/><Relationship Id="rId27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7.png"/><Relationship Id="rId5" Type="http://schemas.openxmlformats.org/officeDocument/2006/relationships/image" Target="../media/image76.tiff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gland.nhs.uk/ltphimenu/placed-based-approaches-to-reducing-health-inequalities/place-based-approaches-for-reducing-health-inequalities/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38A7EB-2B2B-4685-888E-6351CCA0E172}"/>
              </a:ext>
            </a:extLst>
          </p:cNvPr>
          <p:cNvSpPr txBox="1">
            <a:spLocks/>
          </p:cNvSpPr>
          <p:nvPr/>
        </p:nvSpPr>
        <p:spPr>
          <a:xfrm>
            <a:off x="2408049" y="1042926"/>
            <a:ext cx="7772400" cy="10658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b="1" dirty="0">
                <a:solidFill>
                  <a:srgbClr val="FFFFFF"/>
                </a:solidFill>
              </a:rPr>
              <a:t> </a:t>
            </a:r>
            <a:endParaRPr lang="en-GB" dirty="0">
              <a:solidFill>
                <a:srgbClr val="FFFFFF"/>
              </a:solidFill>
            </a:endParaRPr>
          </a:p>
          <a:p>
            <a:pPr>
              <a:defRPr/>
            </a:pPr>
            <a:endParaRPr lang="en-GB" sz="2400" b="1" dirty="0">
              <a:solidFill>
                <a:srgbClr val="FFFFFF"/>
              </a:solidFill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7EC0BB-A951-268B-FF7E-68871CB06D7E}"/>
              </a:ext>
            </a:extLst>
          </p:cNvPr>
          <p:cNvSpPr txBox="1"/>
          <p:nvPr/>
        </p:nvSpPr>
        <p:spPr>
          <a:xfrm>
            <a:off x="237441" y="278966"/>
            <a:ext cx="10506759" cy="7741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5">
              <a:defRPr/>
            </a:pPr>
            <a:endParaRPr lang="en-GB" sz="2400" b="1" dirty="0">
              <a:solidFill>
                <a:prstClr val="white"/>
              </a:solidFill>
              <a:latin typeface="+mj-lt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Applied Health Research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400" b="1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Festschrift Conference for Professor Sir Graham Thornicroft </a:t>
            </a:r>
            <a:endParaRPr lang="en-GB" sz="24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Local and Global Mental Health: So Near and So Far 11</a:t>
            </a:r>
            <a:r>
              <a:rPr lang="en-US" sz="2400" b="1" baseline="30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March 2024</a:t>
            </a:r>
            <a:endParaRPr lang="en-GB" sz="3200" b="1" dirty="0">
              <a:solidFill>
                <a:schemeClr val="bg1"/>
              </a:solidFill>
              <a:latin typeface="+mj-lt"/>
            </a:endParaRPr>
          </a:p>
          <a:p>
            <a:pPr defTabSz="914305">
              <a:defRPr/>
            </a:pPr>
            <a:endParaRPr lang="en-GB" sz="2400" b="1" dirty="0">
              <a:solidFill>
                <a:prstClr val="white"/>
              </a:solidFill>
              <a:latin typeface="+mj-lt"/>
            </a:endParaRPr>
          </a:p>
          <a:p>
            <a:pPr defTabSz="914305">
              <a:defRPr/>
            </a:pPr>
            <a:endParaRPr lang="en-GB" sz="2400" b="1" dirty="0">
              <a:solidFill>
                <a:prstClr val="white"/>
              </a:solidFill>
              <a:latin typeface="+mj-lt"/>
            </a:endParaRPr>
          </a:p>
          <a:p>
            <a:pPr defTabSz="914305">
              <a:defRPr/>
            </a:pPr>
            <a:endParaRPr lang="en-GB" sz="2400" b="1" dirty="0">
              <a:solidFill>
                <a:prstClr val="white"/>
              </a:solidFill>
              <a:latin typeface="+mj-lt"/>
            </a:endParaRPr>
          </a:p>
          <a:p>
            <a:pPr defTabSz="914305">
              <a:defRPr/>
            </a:pPr>
            <a:endParaRPr lang="en-GB" sz="2400" b="1" dirty="0">
              <a:solidFill>
                <a:prstClr val="white"/>
              </a:solidFill>
              <a:latin typeface="+mj-lt"/>
            </a:endParaRPr>
          </a:p>
          <a:p>
            <a:pPr defTabSz="914305">
              <a:defRPr/>
            </a:pPr>
            <a:endParaRPr lang="en-GB" sz="2400" b="1" dirty="0">
              <a:solidFill>
                <a:prstClr val="white"/>
              </a:solidFill>
              <a:latin typeface="+mj-lt"/>
            </a:endParaRPr>
          </a:p>
          <a:p>
            <a:pPr defTabSz="914305">
              <a:defRPr/>
            </a:pPr>
            <a:endParaRPr lang="en-GB" sz="2400" b="1" dirty="0">
              <a:solidFill>
                <a:prstClr val="white"/>
              </a:solidFill>
              <a:latin typeface="+mj-lt"/>
            </a:endParaRPr>
          </a:p>
          <a:p>
            <a:pPr defTabSz="914305">
              <a:defRPr/>
            </a:pPr>
            <a:r>
              <a:rPr lang="en-GB" sz="24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Jane Sandall CBE</a:t>
            </a:r>
          </a:p>
          <a:p>
            <a:pPr defTabSz="914305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Co-theme lead Maternity and Perinatal Mental Health</a:t>
            </a:r>
          </a:p>
          <a:p>
            <a:pPr defTabSz="914305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Professor of Social Science and Women’s Health</a:t>
            </a:r>
          </a:p>
          <a:p>
            <a:pPr defTabSz="914305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Department of Women and Children’s Health</a:t>
            </a:r>
          </a:p>
          <a:p>
            <a:pPr defTabSz="914305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Faculty of Life Course and Population Sciences and Medicine</a:t>
            </a:r>
          </a:p>
          <a:p>
            <a:pPr defTabSz="914305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  <a:cs typeface="Arial" panose="020B0604020202020204" pitchFamily="34" charset="0"/>
              </a:rPr>
              <a:t>King’s College, London</a:t>
            </a:r>
          </a:p>
          <a:p>
            <a:pPr defTabSz="914305">
              <a:defRPr/>
            </a:pPr>
            <a:endParaRPr lang="en-GB" sz="2400" b="1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sz="2400" b="1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  <a:p>
            <a:endParaRPr lang="en-GB" sz="2400" b="1" dirty="0">
              <a:solidFill>
                <a:prstClr val="white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7883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980F6A7-CA4E-4F46-BE02-37115A733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2" y="2214947"/>
            <a:ext cx="6161690" cy="865467"/>
          </a:xfrm>
        </p:spPr>
        <p:txBody>
          <a:bodyPr/>
          <a:lstStyle/>
          <a:p>
            <a:pPr>
              <a:buClrTx/>
            </a:pPr>
            <a:br>
              <a:rPr lang="en-GB" sz="2800" dirty="0"/>
            </a:br>
            <a:br>
              <a:rPr lang="en-GB" sz="2800" dirty="0"/>
            </a:br>
            <a:r>
              <a:rPr lang="en-US" sz="2800" dirty="0"/>
              <a:t>LEAP </a:t>
            </a:r>
            <a:r>
              <a:rPr lang="en-GB" sz="2800" b="1" dirty="0"/>
              <a:t>Community based</a:t>
            </a:r>
            <a:r>
              <a:rPr lang="en-GB" sz="2800" dirty="0"/>
              <a:t>: care provided out of a central Brixton children’s centre 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Clients benefit from </a:t>
            </a:r>
            <a:r>
              <a:rPr lang="en-GB" sz="2800" b="1" dirty="0"/>
              <a:t>well-established referral pathways </a:t>
            </a:r>
            <a:r>
              <a:rPr lang="en-GB" sz="2800" dirty="0"/>
              <a:t>into wider LEAP and non-LEAP support (e.g., breastfeeding peer support; enhanced domestic abuse support; support with parent-infant relationships; community food support; etc.)</a:t>
            </a:r>
            <a:br>
              <a:rPr lang="en-GB" sz="2800" dirty="0"/>
            </a:br>
            <a:endParaRPr lang="en-US" sz="28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4CAF01-C7FB-F848-9FAD-922D0D389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862" y="275463"/>
            <a:ext cx="5181599" cy="495794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b="1" dirty="0">
                <a:solidFill>
                  <a:srgbClr val="002060"/>
                </a:solidFill>
                <a:cs typeface="Calibri" panose="020F0502020204030204" pitchFamily="34" charset="0"/>
              </a:rPr>
              <a:t>REACH</a:t>
            </a:r>
          </a:p>
          <a:p>
            <a:pPr marL="0" indent="0">
              <a:spcBef>
                <a:spcPts val="0"/>
              </a:spcBef>
              <a:buNone/>
            </a:pPr>
            <a:endParaRPr lang="en-GB" b="1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b="1" dirty="0">
                <a:solidFill>
                  <a:srgbClr val="002060"/>
                </a:solidFill>
                <a:cs typeface="Calibri" panose="020F0502020204030204" pitchFamily="34" charset="0"/>
              </a:rPr>
              <a:t>~600 </a:t>
            </a:r>
            <a:r>
              <a:rPr lang="en-GB" dirty="0">
                <a:solidFill>
                  <a:srgbClr val="002060"/>
                </a:solidFill>
                <a:cs typeface="Calibri" panose="020F0502020204030204" pitchFamily="34" charset="0"/>
              </a:rPr>
              <a:t>LEAP babies since mid-2018</a:t>
            </a:r>
          </a:p>
          <a:p>
            <a:pPr marL="0" indent="0">
              <a:spcBef>
                <a:spcPts val="0"/>
              </a:spcBef>
              <a:buNone/>
            </a:pPr>
            <a:endParaRPr lang="en-GB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% of LEAP caseload clients live in areas of greatest deprivation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62% </a:t>
            </a:r>
            <a:r>
              <a:rPr lang="en-GB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of LEAP caseload clients identify their ethnicity as not white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Most common social risk factors include</a:t>
            </a:r>
            <a:r>
              <a:rPr lang="en-GB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mild to moderate mental health problems, social care involvement, domestic violence, refugee status and survivors of childhood sexual abuse</a:t>
            </a:r>
            <a:endParaRPr lang="en-GB" dirty="0">
              <a:solidFill>
                <a:srgbClr val="002060"/>
              </a:solidFill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600" b="0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100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100" b="0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i="0" dirty="0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800" b="1" dirty="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8D719-5958-5658-9530-173BE84F6117}"/>
              </a:ext>
            </a:extLst>
          </p:cNvPr>
          <p:cNvSpPr txBox="1"/>
          <p:nvPr/>
        </p:nvSpPr>
        <p:spPr>
          <a:xfrm>
            <a:off x="224421" y="5663577"/>
            <a:ext cx="8980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https://www.england.nhs.uk/ltphimenu/placed-based-approaches-to-reducing-health-inequalities/place-based-approaches-for-reducing-health-inequalities/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902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980F6A7-CA4E-4F46-BE02-37115A73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LEAP outcomes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4CAF01-C7FB-F848-9FAD-922D0D389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1082347"/>
            <a:ext cx="5485787" cy="468292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Significant reduction in preterm birth rates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women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allocated to caseload midwifery care, when compared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women who received traditional midwifery care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(5.1% vs 11.2%) 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800" b="1" dirty="0">
                <a:effectLst/>
                <a:ea typeface="Calibri" panose="020F0502020204030204" pitchFamily="34" charset="0"/>
              </a:rPr>
              <a:t>Caesarean births were significantly reduced </a:t>
            </a:r>
            <a:r>
              <a:rPr lang="en-GB" sz="1800" dirty="0">
                <a:effectLst/>
                <a:ea typeface="Calibri" panose="020F0502020204030204" pitchFamily="34" charset="0"/>
              </a:rPr>
              <a:t>in women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effectLst/>
                <a:ea typeface="Calibri" panose="020F0502020204030204" pitchFamily="34" charset="0"/>
              </a:rPr>
              <a:t>allocated to caseload midwifery care, when compared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effectLst/>
                <a:ea typeface="Calibri" panose="020F0502020204030204" pitchFamily="34" charset="0"/>
              </a:rPr>
              <a:t>with traditional midwifery care (24.3% vs 38.0%),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effectLst/>
                <a:ea typeface="Calibri" panose="020F0502020204030204" pitchFamily="34" charset="0"/>
              </a:rPr>
              <a:t>including emergency caesarean deliveries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>
                <a:effectLst/>
                <a:ea typeface="Calibri" panose="020F0502020204030204" pitchFamily="34" charset="0"/>
              </a:rPr>
              <a:t>(15.2% vs 22.5%) </a:t>
            </a:r>
          </a:p>
          <a:p>
            <a:pPr marL="0" indent="0">
              <a:spcBef>
                <a:spcPts val="0"/>
              </a:spcBef>
              <a:buNone/>
            </a:pPr>
            <a:endParaRPr lang="en-GB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1" dirty="0">
                <a:ea typeface="Calibri" panose="020F0502020204030204" pitchFamily="34" charset="0"/>
              </a:rPr>
              <a:t>Limitations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effectLst/>
                <a:ea typeface="Calibri" panose="020F0502020204030204" pitchFamily="34" charset="0"/>
              </a:rPr>
              <a:t>Retrospective analysis, mechanism of action unclear</a:t>
            </a:r>
          </a:p>
          <a:p>
            <a:pPr marL="0" indent="0">
              <a:spcBef>
                <a:spcPts val="0"/>
              </a:spcBef>
              <a:buNone/>
            </a:pPr>
            <a:endParaRPr lang="en-GB" dirty="0">
              <a:effectLst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GB" sz="1000" b="1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200" dirty="0"/>
          </a:p>
        </p:txBody>
      </p:sp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73F75118-547B-B5BD-5E1D-D72A47438F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709644"/>
              </p:ext>
            </p:extLst>
          </p:nvPr>
        </p:nvGraphicFramePr>
        <p:xfrm>
          <a:off x="9154758" y="1274642"/>
          <a:ext cx="2610436" cy="2154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5FFDA9B7-6C4A-FD5E-BB97-CB819E5696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776188"/>
              </p:ext>
            </p:extLst>
          </p:nvPr>
        </p:nvGraphicFramePr>
        <p:xfrm>
          <a:off x="9251575" y="3907607"/>
          <a:ext cx="2610437" cy="180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439F354-23FC-9FF8-91E3-6C307D06B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788" y="1779234"/>
            <a:ext cx="2931566" cy="25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4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202874-DAD5-C142-B18A-391CDA02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2E517-DC2F-7A41-878D-C2CCE40D5E5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1CC8B6-2FFB-A147-BB52-596EB457F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2958" flipH="1">
            <a:off x="5749290" y="4675134"/>
            <a:ext cx="2196409" cy="1048926"/>
          </a:xfrm>
          <a:prstGeom prst="rect">
            <a:avLst/>
          </a:prstGeom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9026A250-9CB6-4EF1-C9A1-E9537833E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1" y="4868425"/>
            <a:ext cx="3581400" cy="198957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1B7C57-9DD0-6704-A163-C8F01519B6EF}"/>
              </a:ext>
            </a:extLst>
          </p:cNvPr>
          <p:cNvSpPr txBox="1">
            <a:spLocks/>
          </p:cNvSpPr>
          <p:nvPr/>
        </p:nvSpPr>
        <p:spPr>
          <a:xfrm>
            <a:off x="187297" y="2202238"/>
            <a:ext cx="10970765" cy="172979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 2: Qualitative study with staff &amp; stakeholders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Qualitative study with stakeholders and healthcare providers to understand development, implementation, sustainability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</a:t>
            </a:r>
          </a:p>
          <a:p>
            <a:pPr marL="457200" marR="0" lvl="1" indent="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 3: Longitudinal qualitative study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Longitudinal interviews only with LEAP women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Intersectionality approach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65A7B7-7BA6-22C7-DA27-234AB72763FE}"/>
              </a:ext>
            </a:extLst>
          </p:cNvPr>
          <p:cNvSpPr txBox="1">
            <a:spLocks/>
          </p:cNvSpPr>
          <p:nvPr/>
        </p:nvSpPr>
        <p:spPr>
          <a:xfrm>
            <a:off x="187297" y="136526"/>
            <a:ext cx="10515600" cy="19129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ClrTx/>
              <a:buFont typeface="Wingdings" panose="05000000000000000000" pitchFamily="2" charset="2"/>
              <a:buChar char="§"/>
            </a:pPr>
            <a:r>
              <a:rPr lang="en-GB" sz="2400" u="sng" dirty="0">
                <a:solidFill>
                  <a:schemeClr val="tx1"/>
                </a:solidFill>
              </a:rPr>
              <a:t>Component 1: </a:t>
            </a:r>
            <a:r>
              <a:rPr lang="en-GB" sz="2400" u="sng" dirty="0" err="1">
                <a:solidFill>
                  <a:schemeClr val="tx1"/>
                </a:solidFill>
              </a:rPr>
              <a:t>eLIXIR</a:t>
            </a:r>
            <a:r>
              <a:rPr lang="en-GB" sz="2400" u="sng" dirty="0">
                <a:solidFill>
                  <a:schemeClr val="tx1"/>
                </a:solidFill>
              </a:rPr>
              <a:t> project (maternity-child data linkage) </a:t>
            </a:r>
            <a:endParaRPr lang="en-GB" u="sng" dirty="0">
              <a:solidFill>
                <a:schemeClr val="tx1"/>
              </a:solidFill>
            </a:endParaRPr>
          </a:p>
          <a:p>
            <a:pPr lvl="1" algn="just">
              <a:buClrTx/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1"/>
                </a:solidFill>
              </a:rPr>
              <a:t>Eight community-based caseload teams (including LEAP) supporting pregnant women in most disadvantaged postcodes at GSTT/KCH</a:t>
            </a:r>
          </a:p>
          <a:p>
            <a:pPr lvl="1" algn="just">
              <a:buClrTx/>
              <a:buFont typeface="Courier New" panose="02070309020205020404" pitchFamily="49" charset="0"/>
              <a:buChar char="o"/>
            </a:pPr>
            <a:r>
              <a:rPr lang="en-GB" sz="2000" dirty="0" err="1">
                <a:solidFill>
                  <a:schemeClr val="tx1"/>
                </a:solidFill>
              </a:rPr>
              <a:t>eLIXIR</a:t>
            </a:r>
            <a:r>
              <a:rPr lang="en-GB" sz="2000" dirty="0">
                <a:solidFill>
                  <a:schemeClr val="tx1"/>
                </a:solidFill>
              </a:rPr>
              <a:t> data linkage to compare outcomes between women and babies receiving these model of care and matched women receiving standard maternity care​</a:t>
            </a:r>
          </a:p>
          <a:p>
            <a:pPr lvl="1" algn="just">
              <a:buClrTx/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1"/>
                </a:solidFill>
              </a:rPr>
              <a:t>Analysis currently ongoing</a:t>
            </a:r>
          </a:p>
          <a:p>
            <a:pPr lvl="1" algn="just">
              <a:buClrTx/>
              <a:buFont typeface="Courier New" panose="02070309020205020404" pitchFamily="49" charset="0"/>
              <a:buChar char="o"/>
            </a:pPr>
            <a:endParaRPr lang="en-GB" sz="2000" dirty="0">
              <a:solidFill>
                <a:schemeClr val="tx1"/>
              </a:solidFill>
            </a:endParaRPr>
          </a:p>
          <a:p>
            <a:pPr lvl="1" algn="just">
              <a:buClrTx/>
              <a:buFont typeface="Courier New" panose="02070309020205020404" pitchFamily="49" charset="0"/>
              <a:buChar char="o"/>
            </a:pPr>
            <a:endParaRPr lang="en-GB" sz="2000" dirty="0">
              <a:solidFill>
                <a:schemeClr val="tx1"/>
              </a:solidFill>
            </a:endParaRPr>
          </a:p>
          <a:p>
            <a:pPr marL="285750" indent="-285750" algn="just">
              <a:buClrTx/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53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3200"/>
              <a:buFont typeface="Arial"/>
              <a:buNone/>
            </a:pPr>
            <a:r>
              <a:rPr lang="en-GB" b="1" dirty="0"/>
              <a:t>ESMI-III (Effective Implementation of Maternal Mental Health Services) </a:t>
            </a:r>
            <a:r>
              <a:rPr lang="en-GB" sz="2800" b="1" dirty="0"/>
              <a:t>Lead Dr Abigail Easter</a:t>
            </a:r>
            <a:endParaRPr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70DAB-BC40-4561-AB03-13C6AC7E4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952" y="1494764"/>
            <a:ext cx="3337115" cy="444381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D5B001-31EB-459F-8461-6B9BB9B80C03}"/>
              </a:ext>
            </a:extLst>
          </p:cNvPr>
          <p:cNvSpPr txBox="1">
            <a:spLocks/>
          </p:cNvSpPr>
          <p:nvPr/>
        </p:nvSpPr>
        <p:spPr>
          <a:xfrm>
            <a:off x="689731" y="1494764"/>
            <a:ext cx="5634869" cy="444381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MMHS are being established nationally as part of the NHS Long Term Plan 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33 Early Implementer &amp; Fast Follower sites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improve mental health care for women with birth trauma, perinatal loss and bereavement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ESMI-III utilises a realist methodology to understand:</a:t>
            </a:r>
          </a:p>
          <a:p>
            <a:pPr marL="9144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National variation in service models</a:t>
            </a:r>
          </a:p>
          <a:p>
            <a:pPr marL="9144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How &amp; why models work in different areas</a:t>
            </a:r>
          </a:p>
          <a:p>
            <a:pPr marL="9144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206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Challenges &amp; solutions to implementing MMHS in different contexts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Inform future sustainability and scale up of the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99573-BDBC-49F6-904A-F5A8B916B7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3"/>
          <a:stretch/>
        </p:blipFill>
        <p:spPr>
          <a:xfrm>
            <a:off x="10157739" y="3493796"/>
            <a:ext cx="1669710" cy="24447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588D0-CCF6-537D-0954-00044C63B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094" y="123059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B7FC-7782-358E-C041-9DE595BC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ESMI-III: Recommendations Integrated into National Guidance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17827-AB53-23CB-DD70-95BC7EB2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1" y="1549972"/>
            <a:ext cx="3682889" cy="4510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4A5AC8-1A6D-5439-314D-809C13ADC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048" y="1645665"/>
            <a:ext cx="3694651" cy="4000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3A842-3933-7143-40DA-56322A12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354" y="1350910"/>
            <a:ext cx="1863000" cy="2640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E7E367-957F-C10D-B9FF-1027E27B7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644" y="3165589"/>
            <a:ext cx="2239564" cy="1534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D7E8D-CF70-9E9D-EBD9-788C4C4D7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578" y="3991899"/>
            <a:ext cx="1816170" cy="2518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155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8461-3BF4-F389-0ABC-EECDFCF2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75" y="375200"/>
            <a:ext cx="8188842" cy="865467"/>
          </a:xfrm>
        </p:spPr>
        <p:txBody>
          <a:bodyPr/>
          <a:lstStyle/>
          <a:p>
            <a:r>
              <a:rPr lang="en-GB" sz="3000" b="1" dirty="0"/>
              <a:t>Obstetric &amp; mental health near miss events in the perinatal period - </a:t>
            </a:r>
            <a:r>
              <a:rPr lang="en-GB" sz="2400" b="1" dirty="0"/>
              <a:t>Lead Dr Abigail Easter</a:t>
            </a:r>
            <a:endParaRPr lang="en-GB" sz="3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19169-489D-D70C-26C6-538B04C1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076" y="1233799"/>
            <a:ext cx="8058072" cy="1276134"/>
          </a:xfrm>
        </p:spPr>
        <p:txBody>
          <a:bodyPr/>
          <a:lstStyle/>
          <a:p>
            <a:pPr marL="76200" indent="0">
              <a:buNone/>
            </a:pPr>
            <a:r>
              <a:rPr lang="en-GB" sz="2200" dirty="0"/>
              <a:t>Aim: Mixed-methods investigation of the rates &amp; factors surrounding obstetric near misses and attempted suicides in the perinatal period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8ADC9-EF69-BB8E-8F8B-D55C6F32B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380"/>
          <a:stretch/>
        </p:blipFill>
        <p:spPr>
          <a:xfrm>
            <a:off x="8952614" y="276611"/>
            <a:ext cx="2916172" cy="1595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8EFAC-98E2-9E29-13FE-C788D779A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917" y="4927274"/>
            <a:ext cx="3392906" cy="17435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B3180-7F72-BDC8-A64F-89551844EB22}"/>
              </a:ext>
            </a:extLst>
          </p:cNvPr>
          <p:cNvSpPr txBox="1"/>
          <p:nvPr/>
        </p:nvSpPr>
        <p:spPr>
          <a:xfrm>
            <a:off x="836265" y="2342815"/>
            <a:ext cx="73631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analysis using linked CRIS/HES data set has been analysed to investigate the rates of near misses and self-harm admissions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In-depth qualitative analysis of mental health records of 50 women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ASPEN Study (Attempted Suicide in the Perinatal Period)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In-depth qualitative study of women and significant others experiences, support and healthcare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1E650-D545-2076-290B-DFE67FB62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910" y="2365424"/>
            <a:ext cx="2994876" cy="2323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79D087-D48A-C893-0E9B-CCA91AD22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126" y="5750653"/>
            <a:ext cx="285317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0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34B75B1-90C2-784C-538C-51FAACF1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454" y="1192948"/>
            <a:ext cx="1848457" cy="225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EE60B-7DEB-4992-8FFA-55714B1E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5" y="293844"/>
            <a:ext cx="10515600" cy="865467"/>
          </a:xfrm>
        </p:spPr>
        <p:txBody>
          <a:bodyPr/>
          <a:lstStyle/>
          <a:p>
            <a:r>
              <a:rPr lang="en-GB" b="1" dirty="0"/>
              <a:t>Patient and Public Involvement and Engagement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5B32D-7413-4898-A05D-0880AE9F2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30" t="43333" r="15555" b="12778"/>
          <a:stretch/>
        </p:blipFill>
        <p:spPr>
          <a:xfrm>
            <a:off x="10411352" y="178993"/>
            <a:ext cx="1486041" cy="1745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9226DB-43C1-4ED5-8066-4F153BFC5D8A}"/>
              </a:ext>
            </a:extLst>
          </p:cNvPr>
          <p:cNvSpPr txBox="1"/>
          <p:nvPr/>
        </p:nvSpPr>
        <p:spPr>
          <a:xfrm>
            <a:off x="415522" y="1274162"/>
            <a:ext cx="6174021" cy="4646400"/>
          </a:xfrm>
          <a:prstGeom prst="rect">
            <a:avLst/>
          </a:prstGeom>
          <a:noFill/>
          <a:ln cmpd="sng">
            <a:noFill/>
          </a:ln>
        </p:spPr>
        <p:txBody>
          <a:bodyPr wrap="square" rtlCol="0">
            <a:spAutoFit/>
          </a:bodyPr>
          <a:lstStyle/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Community engagement and PPIE is at the heart of this research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Regular PPIE meetings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Dedicated PPIE blogs and publications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PPIE Network / Strategy Group 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PPIE Network supported via WhatsApp group 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Social media - Facebook, Twitter and Instagram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PPIE good practice</a:t>
            </a:r>
          </a:p>
          <a:p>
            <a:pPr marL="457200" marR="0" lvl="0" indent="-381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Participatory appraisal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D0AB9-134A-1310-718A-DF1E1EEB2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59" t="21189" r="29696" b="34278"/>
          <a:stretch/>
        </p:blipFill>
        <p:spPr>
          <a:xfrm>
            <a:off x="8444070" y="1159311"/>
            <a:ext cx="1610656" cy="2152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42BFF-82C1-4AAD-FCDA-A03BE330B9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64" r="62427" b="10969"/>
          <a:stretch/>
        </p:blipFill>
        <p:spPr>
          <a:xfrm>
            <a:off x="6813851" y="3429000"/>
            <a:ext cx="2684389" cy="1807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2E211-F260-E88A-3D54-3355935C816C}"/>
              </a:ext>
            </a:extLst>
          </p:cNvPr>
          <p:cNvSpPr txBox="1"/>
          <p:nvPr/>
        </p:nvSpPr>
        <p:spPr>
          <a:xfrm>
            <a:off x="10411352" y="1577097"/>
            <a:ext cx="1483882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F1419"/>
                </a:solidFill>
                <a:effectLst/>
                <a:uLnTx/>
                <a:uFillTx/>
                <a:latin typeface="TwitterChirp"/>
                <a:cs typeface="Arial"/>
                <a:sym typeface="Arial"/>
              </a:rPr>
              <a:t>Mary Newburn, PPIE Lead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F95A47-CE99-BDB8-2502-BA0C35531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328" y="2317984"/>
            <a:ext cx="1848457" cy="2698550"/>
          </a:xfrm>
          <a:prstGeom prst="rect">
            <a:avLst/>
          </a:prstGeom>
        </p:spPr>
      </p:pic>
      <p:pic>
        <p:nvPicPr>
          <p:cNvPr id="17" name="Picture 1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09C6C97-2A72-412E-E21B-87410E6DC8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011" r="6844" b="6592"/>
          <a:stretch/>
        </p:blipFill>
        <p:spPr>
          <a:xfrm>
            <a:off x="8690681" y="5044963"/>
            <a:ext cx="2728091" cy="16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8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1AC-EB6C-A398-EAB6-718A96CD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8" y="365127"/>
            <a:ext cx="7687339" cy="865467"/>
          </a:xfrm>
        </p:spPr>
        <p:txBody>
          <a:bodyPr/>
          <a:lstStyle/>
          <a:p>
            <a:r>
              <a:rPr lang="en-GB" b="1" dirty="0"/>
              <a:t>Lambeth Parents’ Lunch: A community listening 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3C712-8B2F-5A28-15CF-99FB0D086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628" y="1300773"/>
            <a:ext cx="8378457" cy="4256453"/>
          </a:xfrm>
        </p:spPr>
        <p:txBody>
          <a:bodyPr/>
          <a:lstStyle/>
          <a:p>
            <a:r>
              <a:rPr lang="en-GB" dirty="0"/>
              <a:t>Aim: to hear from a diverse group of women about their experiences and prioritise future research initiatives</a:t>
            </a:r>
          </a:p>
          <a:p>
            <a:r>
              <a:rPr lang="en-GB" dirty="0"/>
              <a:t>Two community participatory research events held in the community</a:t>
            </a:r>
          </a:p>
          <a:p>
            <a:r>
              <a:rPr lang="en-GB" dirty="0"/>
              <a:t>Co-led by ARC researchers and peer researchers</a:t>
            </a:r>
          </a:p>
          <a:p>
            <a:r>
              <a:rPr lang="en-GB" dirty="0"/>
              <a:t>Lambeth community centre, with local community organisations providing crèche and lunch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760221-E903-4FF7-188C-EF48892D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079" y="159489"/>
            <a:ext cx="2527005" cy="3580624"/>
          </a:xfrm>
          <a:prstGeom prst="rect">
            <a:avLst/>
          </a:prstGeom>
        </p:spPr>
      </p:pic>
      <p:pic>
        <p:nvPicPr>
          <p:cNvPr id="7" name="Picture 6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063B0EEA-2F39-6317-46CA-D84229714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225" y="3840050"/>
            <a:ext cx="3537098" cy="2652823"/>
          </a:xfrm>
          <a:prstGeom prst="rect">
            <a:avLst/>
          </a:prstGeom>
        </p:spPr>
      </p:pic>
      <p:pic>
        <p:nvPicPr>
          <p:cNvPr id="8" name="Picture 2" descr="Maternity and perinatal mental health team ">
            <a:extLst>
              <a:ext uri="{FF2B5EF4-FFF2-40B4-BE49-F238E27FC236}">
                <a16:creationId xmlns:a16="http://schemas.microsoft.com/office/drawing/2014/main" id="{2D26E254-5123-72DE-AAC3-7CB9F7819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42" y="4337395"/>
            <a:ext cx="2678993" cy="15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game&#10;&#10;Description automatically generated">
            <a:extLst>
              <a:ext uri="{FF2B5EF4-FFF2-40B4-BE49-F238E27FC236}">
                <a16:creationId xmlns:a16="http://schemas.microsoft.com/office/drawing/2014/main" id="{A606EDA9-D3BB-4B7A-8525-943E48432F7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67" y="45335"/>
            <a:ext cx="1212112" cy="1185259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CC99F92-D9A0-8D12-52CC-33B2B12DE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61143" y="4337067"/>
            <a:ext cx="2211717" cy="16587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3D7BA1-D73E-231E-67F3-EA08C907F27F}"/>
              </a:ext>
            </a:extLst>
          </p:cNvPr>
          <p:cNvGrpSpPr/>
          <p:nvPr/>
        </p:nvGrpSpPr>
        <p:grpSpPr>
          <a:xfrm>
            <a:off x="5905037" y="4226264"/>
            <a:ext cx="2340785" cy="2420557"/>
            <a:chOff x="8208335" y="1135756"/>
            <a:chExt cx="3732028" cy="4205699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C690DE4-8372-5A33-2CD3-CD19D5D4F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967" r="1951" b="23094"/>
            <a:stretch/>
          </p:blipFill>
          <p:spPr>
            <a:xfrm>
              <a:off x="8333364" y="1135756"/>
              <a:ext cx="3468112" cy="34157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29D418-C284-C872-E691-2EDD8A916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3534"/>
            <a:stretch/>
          </p:blipFill>
          <p:spPr>
            <a:xfrm>
              <a:off x="8208335" y="4612437"/>
              <a:ext cx="3732028" cy="729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786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F532-EFF3-4070-B970-256A30BC5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34" y="559076"/>
            <a:ext cx="10515600" cy="865467"/>
          </a:xfrm>
        </p:spPr>
        <p:txBody>
          <a:bodyPr/>
          <a:lstStyle/>
          <a:p>
            <a:r>
              <a:rPr lang="en-GB" sz="2800" b="1" dirty="0"/>
              <a:t>CRIBS</a:t>
            </a:r>
            <a:r>
              <a:rPr lang="en-GB" sz="2800" dirty="0"/>
              <a:t>, Innovations to reduce maternal mortality and build research capacity in Sierra Leone – NIHR Global Health Group, Pi Prof Andy Shennan</a:t>
            </a:r>
          </a:p>
        </p:txBody>
      </p:sp>
      <p:pic>
        <p:nvPicPr>
          <p:cNvPr id="4" name="Picture 7" descr="King&amp;#39;s College London">
            <a:extLst>
              <a:ext uri="{FF2B5EF4-FFF2-40B4-BE49-F238E27FC236}">
                <a16:creationId xmlns:a16="http://schemas.microsoft.com/office/drawing/2014/main" id="{953220F5-0929-2AAF-413E-00F92768A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507" y="2748229"/>
            <a:ext cx="738724" cy="5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ABD3BBEF-B6A8-4E1F-D410-4ACF6C81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37" y="1649943"/>
            <a:ext cx="898394" cy="89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88875CE6-83F3-8CC3-E623-B69B988DC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076" y="3968197"/>
            <a:ext cx="1137605" cy="462136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21B470B-22A5-6C2E-6E68-5687C3994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790" y="1743220"/>
            <a:ext cx="840740" cy="89916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BBBB28A-64C2-E86D-71A8-9E890D537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806" y="2914234"/>
            <a:ext cx="738724" cy="811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C563C-EA2B-53FD-4B1D-A0C0A52754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1463" y="3312551"/>
            <a:ext cx="851280" cy="972892"/>
          </a:xfrm>
          <a:prstGeom prst="rect">
            <a:avLst/>
          </a:prstGeom>
        </p:spPr>
      </p:pic>
      <p:pic>
        <p:nvPicPr>
          <p:cNvPr id="10" name="Picture 9" descr="Logo&#10;&#10;Description automatically generated with low confidence">
            <a:extLst>
              <a:ext uri="{FF2B5EF4-FFF2-40B4-BE49-F238E27FC236}">
                <a16:creationId xmlns:a16="http://schemas.microsoft.com/office/drawing/2014/main" id="{4856DD91-BB6C-787A-493C-D8C3E55E3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7489" y="4613866"/>
            <a:ext cx="1288139" cy="1113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A3A207-F477-3ABD-63E0-39E31B8BAD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705" y="1809789"/>
            <a:ext cx="2029249" cy="1220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F043C-18A1-ECAE-4D48-4AFB2D3866D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63" y="4285443"/>
            <a:ext cx="898394" cy="766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D09A98-C725-9C3D-F904-0BA13AC20B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0083" y="2849309"/>
            <a:ext cx="994230" cy="360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689290-E069-CD5C-36CC-4E7774D1337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/>
          <a:stretch/>
        </p:blipFill>
        <p:spPr>
          <a:xfrm>
            <a:off x="3853678" y="2869247"/>
            <a:ext cx="1111309" cy="302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525AA0-80A8-6C35-9957-0C523032BD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5178" y="2689770"/>
            <a:ext cx="727041" cy="5643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D85F21-01CC-B609-208F-377BD89391EB}"/>
              </a:ext>
            </a:extLst>
          </p:cNvPr>
          <p:cNvSpPr txBox="1"/>
          <p:nvPr/>
        </p:nvSpPr>
        <p:spPr>
          <a:xfrm>
            <a:off x="3919810" y="1874935"/>
            <a:ext cx="19107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93E72"/>
                </a:solidFill>
              </a:rPr>
              <a:t>PALMS (Prevalence of Abnormal Lights in Maternity Systems) </a:t>
            </a:r>
            <a:endParaRPr lang="en-US" b="1" dirty="0">
              <a:solidFill>
                <a:srgbClr val="193E7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D1164E-842E-6617-0A84-0EA88ADF55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6978" y="1757515"/>
            <a:ext cx="1122224" cy="1045709"/>
          </a:xfrm>
          <a:prstGeom prst="rect">
            <a:avLst/>
          </a:prstGeom>
        </p:spPr>
      </p:pic>
      <p:sp>
        <p:nvSpPr>
          <p:cNvPr id="18" name="Google Shape;94;p12">
            <a:extLst>
              <a:ext uri="{FF2B5EF4-FFF2-40B4-BE49-F238E27FC236}">
                <a16:creationId xmlns:a16="http://schemas.microsoft.com/office/drawing/2014/main" id="{E6491760-0C97-963E-6535-952A0562E90F}"/>
              </a:ext>
            </a:extLst>
          </p:cNvPr>
          <p:cNvSpPr txBox="1">
            <a:spLocks/>
          </p:cNvSpPr>
          <p:nvPr/>
        </p:nvSpPr>
        <p:spPr>
          <a:xfrm>
            <a:off x="2732769" y="3334510"/>
            <a:ext cx="3268970" cy="194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1" indent="0">
              <a:spcBef>
                <a:spcPts val="0"/>
              </a:spcBef>
              <a:buFont typeface="Arial"/>
              <a:buNone/>
            </a:pPr>
            <a:r>
              <a:rPr lang="en-GB" sz="1600" dirty="0"/>
              <a:t>Three observational studies to evaluate point-of-care tests (shock index, creatinine, PLFG) for improved detection of key causes of maternal mortality in Freetown and 10 surrounding rural areas. </a:t>
            </a:r>
          </a:p>
          <a:p>
            <a:pPr marL="152401" indent="0">
              <a:spcBef>
                <a:spcPts val="0"/>
              </a:spcBef>
              <a:buFont typeface="Arial"/>
              <a:buNone/>
            </a:pPr>
            <a:r>
              <a:rPr lang="en-GB" sz="1600" b="1" dirty="0"/>
              <a:t>Ongoing</a:t>
            </a:r>
            <a:endParaRPr lang="en-GB" b="1" dirty="0"/>
          </a:p>
          <a:p>
            <a:pPr marL="4953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b="1" dirty="0"/>
          </a:p>
          <a:p>
            <a:pPr marL="4953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6B62D0-6D7A-13BD-E6EC-29C8A28027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7710" y="1875924"/>
            <a:ext cx="1116091" cy="1038310"/>
          </a:xfrm>
          <a:prstGeom prst="rect">
            <a:avLst/>
          </a:prstGeom>
        </p:spPr>
      </p:pic>
      <p:sp>
        <p:nvSpPr>
          <p:cNvPr id="20" name="Google Shape;94;p12">
            <a:extLst>
              <a:ext uri="{FF2B5EF4-FFF2-40B4-BE49-F238E27FC236}">
                <a16:creationId xmlns:a16="http://schemas.microsoft.com/office/drawing/2014/main" id="{8D6CFAD5-27FB-D89F-A03A-B69201A47D2A}"/>
              </a:ext>
            </a:extLst>
          </p:cNvPr>
          <p:cNvSpPr txBox="1">
            <a:spLocks/>
          </p:cNvSpPr>
          <p:nvPr/>
        </p:nvSpPr>
        <p:spPr>
          <a:xfrm>
            <a:off x="5943342" y="3312551"/>
            <a:ext cx="1976651" cy="194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1" indent="0">
              <a:spcBef>
                <a:spcPts val="0"/>
              </a:spcBef>
              <a:buFont typeface="Arial"/>
              <a:buNone/>
            </a:pPr>
            <a:r>
              <a:rPr lang="en-GB" sz="1600" dirty="0"/>
              <a:t>Pilot trial study of a community based mentoring intervention for pregnant and parenting adolescent girls</a:t>
            </a:r>
          </a:p>
          <a:p>
            <a:pPr marL="152401" indent="0">
              <a:spcBef>
                <a:spcPts val="0"/>
              </a:spcBef>
              <a:buFont typeface="Arial"/>
              <a:buNone/>
            </a:pPr>
            <a:r>
              <a:rPr lang="en-GB" sz="1600" b="1" dirty="0"/>
              <a:t>Recruitment &amp; qual ongoing</a:t>
            </a:r>
            <a:endParaRPr lang="en-GB" b="1" dirty="0"/>
          </a:p>
          <a:p>
            <a:pPr marL="4953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b="1" dirty="0"/>
          </a:p>
          <a:p>
            <a:pPr marL="4953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22" name="Google Shape;94;p12">
            <a:extLst>
              <a:ext uri="{FF2B5EF4-FFF2-40B4-BE49-F238E27FC236}">
                <a16:creationId xmlns:a16="http://schemas.microsoft.com/office/drawing/2014/main" id="{6D77A606-C5F7-CDDB-39BD-4090016697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9588" y="3228885"/>
            <a:ext cx="2254324" cy="240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1" indent="0">
              <a:spcBef>
                <a:spcPts val="0"/>
              </a:spcBef>
              <a:buNone/>
            </a:pPr>
            <a:r>
              <a:rPr lang="en-GB" sz="1600" b="1" dirty="0"/>
              <a:t>CRADLE 5</a:t>
            </a:r>
            <a:r>
              <a:rPr lang="en-GB" sz="1600" dirty="0"/>
              <a:t>: SW </a:t>
            </a:r>
            <a:r>
              <a:rPr lang="en-GB" sz="1600" dirty="0" err="1"/>
              <a:t>cRCT</a:t>
            </a:r>
            <a:r>
              <a:rPr lang="en-GB" sz="1600" dirty="0"/>
              <a:t> hybrid 2 real-world national scale up of the CRADLE Vital Signs Alert device and obstetric emergency training across rural SL. </a:t>
            </a:r>
          </a:p>
          <a:p>
            <a:pPr marL="152401" indent="0">
              <a:spcBef>
                <a:spcPts val="0"/>
              </a:spcBef>
              <a:buNone/>
            </a:pPr>
            <a:r>
              <a:rPr lang="en-GB" sz="1600" b="1" dirty="0"/>
              <a:t>Trial ends: June 2023</a:t>
            </a:r>
            <a:endParaRPr lang="en-GB" dirty="0"/>
          </a:p>
          <a:p>
            <a:pPr marL="152401" lvl="0" indent="0">
              <a:spcBef>
                <a:spcPts val="0"/>
              </a:spcBef>
              <a:buNone/>
            </a:pPr>
            <a:endParaRPr lang="en-GB" dirty="0"/>
          </a:p>
          <a:p>
            <a:pPr marL="152401" lvl="0" indent="0">
              <a:spcBef>
                <a:spcPts val="0"/>
              </a:spcBef>
              <a:buNone/>
            </a:pPr>
            <a:endParaRPr lang="en-GB" b="1" dirty="0"/>
          </a:p>
          <a:p>
            <a:pPr marL="495301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CD215D-DEFA-404E-BF7D-6153F6A60825}"/>
              </a:ext>
            </a:extLst>
          </p:cNvPr>
          <p:cNvCxnSpPr>
            <a:cxnSpLocks/>
          </p:cNvCxnSpPr>
          <p:nvPr/>
        </p:nvCxnSpPr>
        <p:spPr>
          <a:xfrm>
            <a:off x="5813750" y="5727483"/>
            <a:ext cx="2925300" cy="0"/>
          </a:xfrm>
          <a:prstGeom prst="straightConnector1">
            <a:avLst/>
          </a:prstGeom>
          <a:ln w="19050">
            <a:solidFill>
              <a:srgbClr val="193E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21CAD0-CF14-A913-BD3B-C29404D3E2B9}"/>
              </a:ext>
            </a:extLst>
          </p:cNvPr>
          <p:cNvCxnSpPr>
            <a:cxnSpLocks/>
          </p:cNvCxnSpPr>
          <p:nvPr/>
        </p:nvCxnSpPr>
        <p:spPr>
          <a:xfrm flipH="1">
            <a:off x="399264" y="5753609"/>
            <a:ext cx="2333505" cy="0"/>
          </a:xfrm>
          <a:prstGeom prst="straightConnector1">
            <a:avLst/>
          </a:prstGeom>
          <a:ln w="19050">
            <a:solidFill>
              <a:srgbClr val="193E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94;p12">
            <a:extLst>
              <a:ext uri="{FF2B5EF4-FFF2-40B4-BE49-F238E27FC236}">
                <a16:creationId xmlns:a16="http://schemas.microsoft.com/office/drawing/2014/main" id="{78F05C26-5291-A32A-7965-D8A7F2108DDD}"/>
              </a:ext>
            </a:extLst>
          </p:cNvPr>
          <p:cNvSpPr txBox="1">
            <a:spLocks/>
          </p:cNvSpPr>
          <p:nvPr/>
        </p:nvSpPr>
        <p:spPr>
          <a:xfrm>
            <a:off x="3059402" y="5163434"/>
            <a:ext cx="2615704" cy="90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953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 marL="152401" indent="0" algn="ctr">
              <a:spcBef>
                <a:spcPts val="0"/>
              </a:spcBef>
              <a:buFont typeface="Arial"/>
              <a:buNone/>
            </a:pPr>
            <a:r>
              <a:rPr lang="en-GB" sz="1400" b="1" dirty="0"/>
              <a:t>Community engagement and involvement</a:t>
            </a:r>
            <a:endParaRPr lang="en-GB" sz="2000" b="1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b="1" dirty="0"/>
          </a:p>
          <a:p>
            <a:pPr marL="4953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b="1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AC1D1D-1873-F0B7-D74F-68E07BDBBC83}"/>
              </a:ext>
            </a:extLst>
          </p:cNvPr>
          <p:cNvCxnSpPr>
            <a:cxnSpLocks/>
          </p:cNvCxnSpPr>
          <p:nvPr/>
        </p:nvCxnSpPr>
        <p:spPr>
          <a:xfrm flipV="1">
            <a:off x="8721446" y="1840805"/>
            <a:ext cx="0" cy="554274"/>
          </a:xfrm>
          <a:prstGeom prst="straightConnector1">
            <a:avLst/>
          </a:prstGeom>
          <a:ln w="19050">
            <a:solidFill>
              <a:srgbClr val="193E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3DD1B42-40C5-586E-D3CE-4F89EC758F7F}"/>
              </a:ext>
            </a:extLst>
          </p:cNvPr>
          <p:cNvCxnSpPr>
            <a:cxnSpLocks/>
          </p:cNvCxnSpPr>
          <p:nvPr/>
        </p:nvCxnSpPr>
        <p:spPr>
          <a:xfrm>
            <a:off x="8739050" y="5163434"/>
            <a:ext cx="0" cy="517087"/>
          </a:xfrm>
          <a:prstGeom prst="straightConnector1">
            <a:avLst/>
          </a:prstGeom>
          <a:ln w="19050">
            <a:solidFill>
              <a:srgbClr val="193E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94;p12">
            <a:extLst>
              <a:ext uri="{FF2B5EF4-FFF2-40B4-BE49-F238E27FC236}">
                <a16:creationId xmlns:a16="http://schemas.microsoft.com/office/drawing/2014/main" id="{971546D5-1DAA-B0EF-9D26-937256E268FB}"/>
              </a:ext>
            </a:extLst>
          </p:cNvPr>
          <p:cNvSpPr txBox="1">
            <a:spLocks/>
          </p:cNvSpPr>
          <p:nvPr/>
        </p:nvSpPr>
        <p:spPr>
          <a:xfrm rot="5400000">
            <a:off x="7264047" y="3379943"/>
            <a:ext cx="2768356" cy="53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1" indent="0" algn="ctr">
              <a:spcBef>
                <a:spcPts val="0"/>
              </a:spcBef>
              <a:buFont typeface="Arial"/>
              <a:buNone/>
            </a:pPr>
            <a:r>
              <a:rPr lang="en-GB" sz="1400" b="1" dirty="0"/>
              <a:t>Individual, institutional and system capacity building, </a:t>
            </a:r>
            <a:endParaRPr lang="en-GB" sz="2000" b="1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dirty="0"/>
          </a:p>
          <a:p>
            <a:pPr marL="152401" indent="0">
              <a:spcBef>
                <a:spcPts val="0"/>
              </a:spcBef>
              <a:buFont typeface="Arial"/>
              <a:buNone/>
            </a:pPr>
            <a:endParaRPr lang="en-GB" b="1" dirty="0"/>
          </a:p>
          <a:p>
            <a:pPr marL="49530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41645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F532-EFF3-4070-B970-256A30BC5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97" y="274726"/>
            <a:ext cx="10515600" cy="865467"/>
          </a:xfrm>
        </p:spPr>
        <p:txBody>
          <a:bodyPr/>
          <a:lstStyle/>
          <a:p>
            <a:r>
              <a:rPr lang="en-GB" b="1" dirty="0"/>
              <a:t>2YoungLives Pilot Cluster- trial</a:t>
            </a:r>
            <a:br>
              <a:rPr lang="en-GB" sz="2400" b="1" dirty="0"/>
            </a:br>
            <a:r>
              <a:rPr lang="en-GB" sz="2400" b="1" dirty="0"/>
              <a:t>Dr Cristina Fernandez-Turienzo, Lucy November, Jane Sandall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55326-A9A8-49BE-B0B2-CFE34187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963" y="1130055"/>
            <a:ext cx="8337573" cy="2232711"/>
          </a:xfrm>
        </p:spPr>
        <p:txBody>
          <a:bodyPr/>
          <a:lstStyle/>
          <a:p>
            <a:pPr marL="76200" indent="0">
              <a:buNone/>
            </a:pPr>
            <a:r>
              <a:rPr lang="en-GB" dirty="0"/>
              <a:t>Developed in 2018 after results from a community based survey showing high adolescent maternal and infant deaths in Eastern Freetown, and a qual study exploring causes of adolescent maternal mortality</a:t>
            </a:r>
          </a:p>
          <a:p>
            <a:pPr marL="76200" indent="0">
              <a:buNone/>
            </a:pPr>
            <a:endParaRPr lang="en-GB" dirty="0"/>
          </a:p>
          <a:p>
            <a:pPr marL="7620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02502-D110-F632-021A-468056A36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211" y="2305815"/>
            <a:ext cx="3147689" cy="1884242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353F49-8A0E-FB64-DE7B-08591FE9B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280" y="188636"/>
            <a:ext cx="2410528" cy="1875700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F993DC-E9CD-71D2-D23E-28141EE77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88" y="4509572"/>
            <a:ext cx="2972685" cy="1507361"/>
          </a:xfrm>
          <a:prstGeom prst="rect">
            <a:avLst/>
          </a:prstGeom>
        </p:spPr>
      </p:pic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ED58A01-6C88-DF9F-3D99-E642BD7A3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740" y="4509572"/>
            <a:ext cx="1316086" cy="1438094"/>
          </a:xfrm>
          <a:prstGeom prst="rect">
            <a:avLst/>
          </a:prstGeom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E53CEB6-CA97-3E7E-5E96-74CC488A9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9280" y="4497588"/>
            <a:ext cx="2132711" cy="1565754"/>
          </a:xfrm>
          <a:prstGeom prst="rect">
            <a:avLst/>
          </a:prstGeom>
        </p:spPr>
      </p:pic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B8074C-991E-39B6-53B4-6DCC8419E1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326" y="4391658"/>
            <a:ext cx="2559102" cy="1507361"/>
          </a:xfrm>
          <a:prstGeom prst="rect">
            <a:avLst/>
          </a:prstGeom>
        </p:spPr>
      </p:pic>
      <p:sp>
        <p:nvSpPr>
          <p:cNvPr id="6" name="Google Shape;57;p4">
            <a:extLst>
              <a:ext uri="{FF2B5EF4-FFF2-40B4-BE49-F238E27FC236}">
                <a16:creationId xmlns:a16="http://schemas.microsoft.com/office/drawing/2014/main" id="{9162E7A8-68F9-7234-963E-0EB77CA0BBC5}"/>
              </a:ext>
            </a:extLst>
          </p:cNvPr>
          <p:cNvSpPr txBox="1"/>
          <p:nvPr/>
        </p:nvSpPr>
        <p:spPr>
          <a:xfrm>
            <a:off x="136390" y="2700766"/>
            <a:ext cx="7233522" cy="148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2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Aim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GB" sz="2400" b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 assess the feasibility and implementation of the 2YoungLives mentoring scheme for adolescent pregnant girls in new communities to inform trial procedures for a subsequent fully powered cluster RCT</a:t>
            </a:r>
          </a:p>
          <a:p>
            <a:pPr marL="762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200"/>
              <a:buFont typeface="Arial"/>
              <a:buNone/>
              <a:tabLst/>
              <a:defRPr/>
            </a:pPr>
            <a:endParaRPr kumimoji="0" sz="2400" b="0" i="1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F5884B-BBF1-ADC2-A92B-9C0953280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7138" y="4612652"/>
            <a:ext cx="106079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6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E9BA1-7A5F-17BB-A6E9-2861AABDF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3D2C3-A2AB-0473-6627-99FD05650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52B8C-BFBA-3E61-0796-CB6698839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54" y="11836"/>
            <a:ext cx="4210638" cy="5953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615458-F00F-7118-CA64-D6D0FD7EF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837" y="3883045"/>
            <a:ext cx="7346374" cy="2124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795AB-71A9-4FD2-584A-6758C5134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492" y="98973"/>
            <a:ext cx="7042719" cy="37424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DFD9E4-0EB8-F111-B198-A5B6C23936F5}"/>
              </a:ext>
            </a:extLst>
          </p:cNvPr>
          <p:cNvSpPr txBox="1"/>
          <p:nvPr/>
        </p:nvSpPr>
        <p:spPr>
          <a:xfrm>
            <a:off x="9014130" y="5735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093833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GB" b="1" dirty="0"/>
              <a:t>Overview of elements of 2YL mentoring</a:t>
            </a:r>
            <a:endParaRPr b="1" dirty="0"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785192" y="1300774"/>
            <a:ext cx="6288708" cy="274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>
                <a:latin typeface="Arial" panose="020B0604020202020204" pitchFamily="34" charset="0"/>
              </a:rPr>
              <a:t>At </a:t>
            </a:r>
            <a:r>
              <a:rPr lang="es-ES" kern="1200" dirty="0" err="1">
                <a:latin typeface="Arial" panose="020B0604020202020204" pitchFamily="34" charset="0"/>
              </a:rPr>
              <a:t>least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weekly</a:t>
            </a:r>
            <a:r>
              <a:rPr lang="es-ES" kern="1200" dirty="0">
                <a:latin typeface="Arial" panose="020B0604020202020204" pitchFamily="34" charset="0"/>
              </a:rPr>
              <a:t> 1:1 </a:t>
            </a:r>
            <a:r>
              <a:rPr lang="es-ES" kern="1200" dirty="0" err="1">
                <a:latin typeface="Arial" panose="020B0604020202020204" pitchFamily="34" charset="0"/>
              </a:rPr>
              <a:t>interaction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between</a:t>
            </a:r>
            <a:r>
              <a:rPr lang="es-ES" kern="1200" dirty="0">
                <a:latin typeface="Arial" panose="020B0604020202020204" pitchFamily="34" charset="0"/>
              </a:rPr>
              <a:t> mentor and </a:t>
            </a:r>
            <a:r>
              <a:rPr lang="es-ES" kern="1200" dirty="0" err="1">
                <a:latin typeface="Arial" panose="020B0604020202020204" pitchFamily="34" charset="0"/>
              </a:rPr>
              <a:t>mentee</a:t>
            </a: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 err="1">
                <a:latin typeface="Arial" panose="020B0604020202020204" pitchFamily="34" charset="0"/>
              </a:rPr>
              <a:t>Advocacy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with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families</a:t>
            </a:r>
            <a:r>
              <a:rPr lang="es-ES" kern="1200" dirty="0">
                <a:latin typeface="Arial" panose="020B0604020202020204" pitchFamily="34" charset="0"/>
              </a:rPr>
              <a:t> (</a:t>
            </a:r>
            <a:r>
              <a:rPr lang="es-ES" kern="1200" dirty="0" err="1">
                <a:latin typeface="Arial" panose="020B0604020202020204" pitchFamily="34" charset="0"/>
              </a:rPr>
              <a:t>if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safe</a:t>
            </a:r>
            <a:r>
              <a:rPr lang="es-ES" kern="1200" dirty="0">
                <a:latin typeface="Arial" panose="020B0604020202020204" pitchFamily="34" charset="0"/>
              </a:rPr>
              <a:t> and </a:t>
            </a:r>
            <a:r>
              <a:rPr lang="es-ES" kern="1200" dirty="0" err="1">
                <a:latin typeface="Arial" panose="020B0604020202020204" pitchFamily="34" charset="0"/>
              </a:rPr>
              <a:t>appropriate</a:t>
            </a:r>
            <a:r>
              <a:rPr lang="es-ES" kern="1200" dirty="0">
                <a:latin typeface="Arial" panose="020B0604020202020204" pitchFamily="34" charset="0"/>
              </a:rPr>
              <a:t>)</a:t>
            </a:r>
          </a:p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 err="1">
                <a:latin typeface="Arial" panose="020B0604020202020204" pitchFamily="34" charset="0"/>
              </a:rPr>
              <a:t>Support</a:t>
            </a:r>
            <a:r>
              <a:rPr lang="es-ES" kern="1200" dirty="0">
                <a:latin typeface="Arial" panose="020B0604020202020204" pitchFamily="34" charset="0"/>
              </a:rPr>
              <a:t> to run a </a:t>
            </a:r>
            <a:r>
              <a:rPr lang="es-ES" kern="1200" dirty="0" err="1">
                <a:latin typeface="Arial" panose="020B0604020202020204" pitchFamily="34" charset="0"/>
              </a:rPr>
              <a:t>small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business</a:t>
            </a:r>
            <a:r>
              <a:rPr lang="es-ES" kern="1200" dirty="0">
                <a:latin typeface="Arial" panose="020B0604020202020204" pitchFamily="34" charset="0"/>
              </a:rPr>
              <a:t> (Le 150,000)</a:t>
            </a:r>
          </a:p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 err="1">
                <a:latin typeface="Arial" panose="020B0604020202020204" pitchFamily="34" charset="0"/>
              </a:rPr>
              <a:t>Accompany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for</a:t>
            </a:r>
            <a:r>
              <a:rPr lang="es-ES" kern="1200" dirty="0">
                <a:latin typeface="Arial" panose="020B0604020202020204" pitchFamily="34" charset="0"/>
              </a:rPr>
              <a:t> ANC and </a:t>
            </a:r>
            <a:r>
              <a:rPr lang="es-ES" kern="1200" dirty="0" err="1">
                <a:latin typeface="Arial" panose="020B0604020202020204" pitchFamily="34" charset="0"/>
              </a:rPr>
              <a:t>birth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if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required</a:t>
            </a: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 err="1">
                <a:latin typeface="Arial" panose="020B0604020202020204" pitchFamily="34" charset="0"/>
              </a:rPr>
              <a:t>Support</a:t>
            </a:r>
            <a:r>
              <a:rPr lang="es-ES" kern="1200" dirty="0">
                <a:latin typeface="Arial" panose="020B0604020202020204" pitchFamily="34" charset="0"/>
              </a:rPr>
              <a:t> to </a:t>
            </a:r>
            <a:r>
              <a:rPr lang="es-ES" kern="1200" dirty="0" err="1">
                <a:latin typeface="Arial" panose="020B0604020202020204" pitchFamily="34" charset="0"/>
              </a:rPr>
              <a:t>take</a:t>
            </a:r>
            <a:r>
              <a:rPr lang="es-ES" kern="1200" dirty="0">
                <a:latin typeface="Arial" panose="020B0604020202020204" pitchFamily="34" charset="0"/>
              </a:rPr>
              <a:t> up postnatal </a:t>
            </a:r>
            <a:r>
              <a:rPr lang="es-ES" kern="1200" dirty="0" err="1">
                <a:latin typeface="Arial" panose="020B0604020202020204" pitchFamily="34" charset="0"/>
              </a:rPr>
              <a:t>contraception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</a:p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 err="1">
                <a:latin typeface="Arial" panose="020B0604020202020204" pitchFamily="34" charset="0"/>
              </a:rPr>
              <a:t>Support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with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baby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care</a:t>
            </a: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 marL="228594" indent="-76193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BF5192-87B2-E640-AB41-EF054463A0AF}"/>
              </a:ext>
            </a:extLst>
          </p:cNvPr>
          <p:cNvSpPr/>
          <p:nvPr/>
        </p:nvSpPr>
        <p:spPr>
          <a:xfrm>
            <a:off x="1854200" y="6172200"/>
            <a:ext cx="30226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94;p12">
            <a:extLst>
              <a:ext uri="{FF2B5EF4-FFF2-40B4-BE49-F238E27FC236}">
                <a16:creationId xmlns:a16="http://schemas.microsoft.com/office/drawing/2014/main" id="{2EFA8C78-B58C-B645-A278-1D4412631234}"/>
              </a:ext>
            </a:extLst>
          </p:cNvPr>
          <p:cNvSpPr txBox="1">
            <a:spLocks/>
          </p:cNvSpPr>
          <p:nvPr/>
        </p:nvSpPr>
        <p:spPr>
          <a:xfrm>
            <a:off x="1719095" y="6207675"/>
            <a:ext cx="1845365" cy="49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CRIBS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C00B99-8CE5-CB42-960C-67B04BB2E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0" y="1452909"/>
            <a:ext cx="4497458" cy="33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5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785192" y="576874"/>
            <a:ext cx="10594008" cy="108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 err="1">
                <a:latin typeface="Arial" panose="020B0604020202020204" pitchFamily="34" charset="0"/>
              </a:rPr>
              <a:t>Monthly</a:t>
            </a:r>
            <a:r>
              <a:rPr lang="es-ES" kern="1200" dirty="0">
                <a:latin typeface="Arial" panose="020B0604020202020204" pitchFamily="34" charset="0"/>
              </a:rPr>
              <a:t> meetings </a:t>
            </a:r>
            <a:r>
              <a:rPr lang="es-ES" kern="1200" dirty="0" err="1">
                <a:latin typeface="Arial" panose="020B0604020202020204" pitchFamily="34" charset="0"/>
              </a:rPr>
              <a:t>with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all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mentors</a:t>
            </a:r>
            <a:r>
              <a:rPr lang="es-ES" kern="1200" dirty="0">
                <a:latin typeface="Arial" panose="020B0604020202020204" pitchFamily="34" charset="0"/>
              </a:rPr>
              <a:t> and </a:t>
            </a:r>
            <a:r>
              <a:rPr lang="es-ES" kern="1200" dirty="0" err="1">
                <a:latin typeface="Arial" panose="020B0604020202020204" pitchFamily="34" charset="0"/>
              </a:rPr>
              <a:t>mentees</a:t>
            </a:r>
            <a:r>
              <a:rPr lang="es-ES" kern="1200" dirty="0">
                <a:latin typeface="Arial" panose="020B0604020202020204" pitchFamily="34" charset="0"/>
              </a:rPr>
              <a:t>, </a:t>
            </a:r>
            <a:r>
              <a:rPr lang="es-ES" kern="1200" dirty="0" err="1">
                <a:latin typeface="Arial" panose="020B0604020202020204" pitchFamily="34" charset="0"/>
              </a:rPr>
              <a:t>cook</a:t>
            </a:r>
            <a:r>
              <a:rPr lang="es-ES" kern="1200" dirty="0">
                <a:latin typeface="Arial" panose="020B0604020202020204" pitchFamily="34" charset="0"/>
              </a:rPr>
              <a:t> and </a:t>
            </a:r>
            <a:r>
              <a:rPr lang="es-ES" kern="1200" dirty="0" err="1">
                <a:latin typeface="Arial" panose="020B0604020202020204" pitchFamily="34" charset="0"/>
              </a:rPr>
              <a:t>eat</a:t>
            </a:r>
            <a:r>
              <a:rPr lang="es-ES" kern="1200" dirty="0">
                <a:latin typeface="Arial" panose="020B0604020202020204" pitchFamily="34" charset="0"/>
              </a:rPr>
              <a:t>, </a:t>
            </a:r>
            <a:r>
              <a:rPr lang="es-ES" kern="1200" dirty="0" err="1">
                <a:latin typeface="Arial" panose="020B0604020202020204" pitchFamily="34" charset="0"/>
              </a:rPr>
              <a:t>health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discussion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with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visiting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midwife</a:t>
            </a:r>
            <a:r>
              <a:rPr lang="es-ES" kern="1200" dirty="0">
                <a:latin typeface="Arial" panose="020B0604020202020204" pitchFamily="34" charset="0"/>
              </a:rPr>
              <a:t>, peer </a:t>
            </a:r>
            <a:r>
              <a:rPr lang="es-ES" kern="1200" dirty="0" err="1">
                <a:latin typeface="Arial" panose="020B0604020202020204" pitchFamily="34" charset="0"/>
              </a:rPr>
              <a:t>support</a:t>
            </a: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 marL="228594" indent="-76193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BF5192-87B2-E640-AB41-EF054463A0AF}"/>
              </a:ext>
            </a:extLst>
          </p:cNvPr>
          <p:cNvSpPr/>
          <p:nvPr/>
        </p:nvSpPr>
        <p:spPr>
          <a:xfrm>
            <a:off x="1854200" y="6172200"/>
            <a:ext cx="30226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94;p12">
            <a:extLst>
              <a:ext uri="{FF2B5EF4-FFF2-40B4-BE49-F238E27FC236}">
                <a16:creationId xmlns:a16="http://schemas.microsoft.com/office/drawing/2014/main" id="{2EFA8C78-B58C-B645-A278-1D4412631234}"/>
              </a:ext>
            </a:extLst>
          </p:cNvPr>
          <p:cNvSpPr txBox="1">
            <a:spLocks/>
          </p:cNvSpPr>
          <p:nvPr/>
        </p:nvSpPr>
        <p:spPr>
          <a:xfrm>
            <a:off x="1719095" y="6207675"/>
            <a:ext cx="1845365" cy="49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CRIBS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26822-F165-E84A-8EB5-B774B4881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0" y="1699177"/>
            <a:ext cx="6877326" cy="386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60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785192" y="745431"/>
            <a:ext cx="5221908" cy="274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 err="1">
                <a:latin typeface="Arial" panose="020B0604020202020204" pitchFamily="34" charset="0"/>
              </a:rPr>
              <a:t>Encourage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staying</a:t>
            </a:r>
            <a:r>
              <a:rPr lang="es-ES" kern="1200" dirty="0">
                <a:latin typeface="Arial" panose="020B0604020202020204" pitchFamily="34" charset="0"/>
              </a:rPr>
              <a:t> in </a:t>
            </a:r>
            <a:r>
              <a:rPr lang="es-ES" kern="1200" dirty="0" err="1">
                <a:latin typeface="Arial" panose="020B0604020202020204" pitchFamily="34" charset="0"/>
              </a:rPr>
              <a:t>school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or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returning</a:t>
            </a:r>
            <a:r>
              <a:rPr lang="es-ES" kern="1200" dirty="0">
                <a:latin typeface="Arial" panose="020B0604020202020204" pitchFamily="34" charset="0"/>
              </a:rPr>
              <a:t> to </a:t>
            </a:r>
            <a:r>
              <a:rPr lang="es-ES" kern="1200" dirty="0" err="1">
                <a:latin typeface="Arial" panose="020B0604020202020204" pitchFamily="34" charset="0"/>
              </a:rPr>
              <a:t>school</a:t>
            </a:r>
            <a:r>
              <a:rPr lang="es-ES" kern="1200" dirty="0">
                <a:latin typeface="Arial" panose="020B0604020202020204" pitchFamily="34" charset="0"/>
              </a:rPr>
              <a:t> / </a:t>
            </a:r>
            <a:r>
              <a:rPr lang="es-ES" kern="1200" dirty="0" err="1">
                <a:latin typeface="Arial" panose="020B0604020202020204" pitchFamily="34" charset="0"/>
              </a:rPr>
              <a:t>technical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vocational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when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ready</a:t>
            </a:r>
            <a:r>
              <a:rPr lang="es-ES" kern="1200" dirty="0">
                <a:latin typeface="Arial" panose="020B0604020202020204" pitchFamily="34" charset="0"/>
              </a:rPr>
              <a:t> after birth</a:t>
            </a: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r>
              <a:rPr lang="es-ES" kern="1200" dirty="0">
                <a:latin typeface="Arial" panose="020B0604020202020204" pitchFamily="34" charset="0"/>
              </a:rPr>
              <a:t>2-day workshop in </a:t>
            </a:r>
            <a:r>
              <a:rPr lang="es-ES" kern="1200" dirty="0" err="1">
                <a:latin typeface="Arial" panose="020B0604020202020204" pitchFamily="34" charset="0"/>
              </a:rPr>
              <a:t>schools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on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implementation</a:t>
            </a:r>
            <a:r>
              <a:rPr lang="es-ES" kern="1200" dirty="0">
                <a:latin typeface="Arial" panose="020B0604020202020204" pitchFamily="34" charset="0"/>
              </a:rPr>
              <a:t> of radical </a:t>
            </a:r>
            <a:r>
              <a:rPr lang="es-ES" kern="1200" dirty="0" err="1">
                <a:latin typeface="Arial" panose="020B0604020202020204" pitchFamily="34" charset="0"/>
              </a:rPr>
              <a:t>inclusion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policy</a:t>
            </a:r>
            <a:r>
              <a:rPr lang="es-ES" kern="1200" dirty="0">
                <a:latin typeface="Arial" panose="020B0604020202020204" pitchFamily="34" charset="0"/>
              </a:rPr>
              <a:t> (new </a:t>
            </a:r>
            <a:r>
              <a:rPr lang="es-ES" kern="1200" dirty="0" err="1">
                <a:latin typeface="Arial" panose="020B0604020202020204" pitchFamily="34" charset="0"/>
              </a:rPr>
              <a:t>element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introduced</a:t>
            </a:r>
            <a:r>
              <a:rPr lang="es-ES" kern="1200" dirty="0">
                <a:latin typeface="Arial" panose="020B0604020202020204" pitchFamily="34" charset="0"/>
              </a:rPr>
              <a:t> after </a:t>
            </a:r>
            <a:r>
              <a:rPr lang="es-ES" kern="1200" dirty="0" err="1">
                <a:latin typeface="Arial" panose="020B0604020202020204" pitchFamily="34" charset="0"/>
              </a:rPr>
              <a:t>stakeholder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engagement</a:t>
            </a:r>
            <a:r>
              <a:rPr lang="es-ES" kern="1200" dirty="0">
                <a:latin typeface="Arial" panose="020B0604020202020204" pitchFamily="34" charset="0"/>
              </a:rPr>
              <a:t> / </a:t>
            </a:r>
            <a:r>
              <a:rPr lang="es-ES" kern="1200" dirty="0" err="1">
                <a:latin typeface="Arial" panose="020B0604020202020204" pitchFamily="34" charset="0"/>
              </a:rPr>
              <a:t>ToC</a:t>
            </a:r>
            <a:r>
              <a:rPr lang="es-ES" kern="1200" dirty="0">
                <a:latin typeface="Arial" panose="020B0604020202020204" pitchFamily="34" charset="0"/>
              </a:rPr>
              <a:t> </a:t>
            </a:r>
            <a:r>
              <a:rPr lang="es-ES" kern="1200" dirty="0" err="1">
                <a:latin typeface="Arial" panose="020B0604020202020204" pitchFamily="34" charset="0"/>
              </a:rPr>
              <a:t>discussions</a:t>
            </a:r>
            <a:r>
              <a:rPr lang="es-ES" kern="1200" dirty="0">
                <a:latin typeface="Arial" panose="020B0604020202020204" pitchFamily="34" charset="0"/>
              </a:rPr>
              <a:t>)</a:t>
            </a: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>
              <a:buSzPts val="2200"/>
              <a:buFont typeface="Arial" panose="020B0604020202020204" pitchFamily="34" charset="0"/>
              <a:buChar char="•"/>
            </a:pPr>
            <a:endParaRPr lang="es-ES" kern="1200" dirty="0">
              <a:latin typeface="Arial" panose="020B0604020202020204" pitchFamily="34" charset="0"/>
            </a:endParaRPr>
          </a:p>
          <a:p>
            <a:pPr marL="228594" indent="-76193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BF5192-87B2-E640-AB41-EF054463A0AF}"/>
              </a:ext>
            </a:extLst>
          </p:cNvPr>
          <p:cNvSpPr/>
          <p:nvPr/>
        </p:nvSpPr>
        <p:spPr>
          <a:xfrm>
            <a:off x="1854200" y="6172200"/>
            <a:ext cx="30226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94;p12">
            <a:extLst>
              <a:ext uri="{FF2B5EF4-FFF2-40B4-BE49-F238E27FC236}">
                <a16:creationId xmlns:a16="http://schemas.microsoft.com/office/drawing/2014/main" id="{2EFA8C78-B58C-B645-A278-1D4412631234}"/>
              </a:ext>
            </a:extLst>
          </p:cNvPr>
          <p:cNvSpPr txBox="1">
            <a:spLocks/>
          </p:cNvSpPr>
          <p:nvPr/>
        </p:nvSpPr>
        <p:spPr>
          <a:xfrm>
            <a:off x="1719095" y="6207675"/>
            <a:ext cx="1845365" cy="49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CRIBS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FD9BFB-9504-A943-BA24-A1924BEE3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839" y="279400"/>
            <a:ext cx="4030269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838200" y="315122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GB" b="1" dirty="0"/>
              <a:t>Methods </a:t>
            </a:r>
            <a:endParaRPr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BF5192-87B2-E640-AB41-EF054463A0AF}"/>
              </a:ext>
            </a:extLst>
          </p:cNvPr>
          <p:cNvSpPr/>
          <p:nvPr/>
        </p:nvSpPr>
        <p:spPr>
          <a:xfrm>
            <a:off x="1854200" y="6172200"/>
            <a:ext cx="30226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94;p12">
            <a:extLst>
              <a:ext uri="{FF2B5EF4-FFF2-40B4-BE49-F238E27FC236}">
                <a16:creationId xmlns:a16="http://schemas.microsoft.com/office/drawing/2014/main" id="{2EFA8C78-B58C-B645-A278-1D4412631234}"/>
              </a:ext>
            </a:extLst>
          </p:cNvPr>
          <p:cNvSpPr txBox="1">
            <a:spLocks/>
          </p:cNvSpPr>
          <p:nvPr/>
        </p:nvSpPr>
        <p:spPr>
          <a:xfrm>
            <a:off x="1719095" y="6207675"/>
            <a:ext cx="1845365" cy="49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CRIBS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E7F5C-F777-C542-9E41-10441DFD6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910" y="2584326"/>
            <a:ext cx="1793375" cy="2161411"/>
          </a:xfrm>
          <a:prstGeom prst="rect">
            <a:avLst/>
          </a:prstGeom>
        </p:spPr>
      </p:pic>
      <p:sp>
        <p:nvSpPr>
          <p:cNvPr id="11" name="Google Shape;94;p12">
            <a:extLst>
              <a:ext uri="{FF2B5EF4-FFF2-40B4-BE49-F238E27FC236}">
                <a16:creationId xmlns:a16="http://schemas.microsoft.com/office/drawing/2014/main" id="{B190A49C-D04B-EE48-B09F-26AAB2B298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117" y="1266069"/>
            <a:ext cx="10652683" cy="44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4" indent="-76193">
              <a:spcBef>
                <a:spcPts val="0"/>
              </a:spcBef>
              <a:buNone/>
            </a:pPr>
            <a:r>
              <a:rPr lang="en-GB" b="1" dirty="0"/>
              <a:t>Study Design</a:t>
            </a:r>
            <a:r>
              <a:rPr lang="en-GB" dirty="0"/>
              <a:t>: pilot cluster RCT with a nested process evaluation</a:t>
            </a:r>
          </a:p>
          <a:p>
            <a:pPr marL="228594" indent="-76193">
              <a:lnSpc>
                <a:spcPct val="50000"/>
              </a:lnSpc>
              <a:spcBef>
                <a:spcPts val="0"/>
              </a:spcBef>
              <a:buNone/>
            </a:pPr>
            <a:endParaRPr lang="en-GB" dirty="0"/>
          </a:p>
          <a:p>
            <a:pPr marL="228594" indent="-76193">
              <a:spcBef>
                <a:spcPts val="0"/>
              </a:spcBef>
              <a:buNone/>
            </a:pPr>
            <a:r>
              <a:rPr lang="en-GB" b="1" dirty="0"/>
              <a:t>Setting</a:t>
            </a:r>
            <a:r>
              <a:rPr lang="en-GB" dirty="0"/>
              <a:t>: Communities served by 12 PHUs covering rural + urban areas</a:t>
            </a:r>
          </a:p>
          <a:p>
            <a:pPr marL="228594" indent="-76193">
              <a:spcBef>
                <a:spcPts val="0"/>
              </a:spcBef>
              <a:buNone/>
            </a:pPr>
            <a:endParaRPr lang="en-GB" dirty="0"/>
          </a:p>
          <a:p>
            <a:pPr marL="228594" indent="-76193">
              <a:spcBef>
                <a:spcPts val="0"/>
              </a:spcBef>
              <a:buNone/>
            </a:pPr>
            <a:endParaRPr lang="en-GB" dirty="0"/>
          </a:p>
          <a:p>
            <a:pPr marL="228594" indent="-76193">
              <a:spcBef>
                <a:spcPts val="0"/>
              </a:spcBef>
              <a:buNone/>
            </a:pPr>
            <a:endParaRPr lang="en-GB" dirty="0"/>
          </a:p>
          <a:p>
            <a:pPr marL="228594" indent="-76193">
              <a:spcBef>
                <a:spcPts val="0"/>
              </a:spcBef>
              <a:buNone/>
            </a:pPr>
            <a:endParaRPr lang="en-GB" dirty="0"/>
          </a:p>
          <a:p>
            <a:pPr marL="228594" indent="-76193">
              <a:spcBef>
                <a:spcPts val="0"/>
              </a:spcBef>
              <a:buNone/>
            </a:pPr>
            <a:endParaRPr lang="en-GB" dirty="0"/>
          </a:p>
          <a:p>
            <a:pPr marL="228594" indent="-76193">
              <a:spcBef>
                <a:spcPts val="0"/>
              </a:spcBef>
              <a:buNone/>
            </a:pPr>
            <a:endParaRPr lang="en-GB" dirty="0"/>
          </a:p>
          <a:p>
            <a:pPr marL="228594" indent="-76193">
              <a:spcBef>
                <a:spcPts val="0"/>
              </a:spcBef>
              <a:buNone/>
            </a:pPr>
            <a:endParaRPr lang="en-GB" dirty="0"/>
          </a:p>
          <a:p>
            <a:pPr marL="228594" indent="-76193">
              <a:spcBef>
                <a:spcPts val="0"/>
              </a:spcBef>
              <a:buNone/>
            </a:pPr>
            <a:endParaRPr lang="en-GB" b="1" dirty="0"/>
          </a:p>
          <a:p>
            <a:pPr marL="228594" indent="-76193">
              <a:spcBef>
                <a:spcPts val="0"/>
              </a:spcBef>
              <a:buNone/>
            </a:pPr>
            <a:r>
              <a:rPr lang="en-GB" b="1" dirty="0"/>
              <a:t>Population</a:t>
            </a:r>
            <a:r>
              <a:rPr lang="en-GB" dirty="0"/>
              <a:t>: adolescent pregnant girls (under 18)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b="1" dirty="0"/>
              <a:t>Intervention sites</a:t>
            </a:r>
            <a:r>
              <a:rPr lang="en-GB" dirty="0"/>
              <a:t>: 2 Young Lives Mentoring  + Standard care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b="1" dirty="0"/>
              <a:t>Control sites</a:t>
            </a:r>
            <a:r>
              <a:rPr lang="en-GB" dirty="0"/>
              <a:t>: Standard care</a:t>
            </a:r>
            <a:endParaRPr dirty="0"/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4467B233-A131-E44A-8CB1-0DAF77F2B68E}"/>
              </a:ext>
            </a:extLst>
          </p:cNvPr>
          <p:cNvGraphicFramePr>
            <a:graphicFrameLocks noGrp="1"/>
          </p:cNvGraphicFramePr>
          <p:nvPr/>
        </p:nvGraphicFramePr>
        <p:xfrm>
          <a:off x="1587500" y="2584324"/>
          <a:ext cx="6019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131">
                  <a:extLst>
                    <a:ext uri="{9D8B030D-6E8A-4147-A177-3AD203B41FA5}">
                      <a16:colId xmlns:a16="http://schemas.microsoft.com/office/drawing/2014/main" val="718570347"/>
                    </a:ext>
                  </a:extLst>
                </a:gridCol>
                <a:gridCol w="3405669">
                  <a:extLst>
                    <a:ext uri="{9D8B030D-6E8A-4147-A177-3AD203B41FA5}">
                      <a16:colId xmlns:a16="http://schemas.microsoft.com/office/drawing/2014/main" val="2224256985"/>
                    </a:ext>
                  </a:extLst>
                </a:gridCol>
              </a:tblGrid>
              <a:tr h="2840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rgbClr val="193E72"/>
                          </a:solidFill>
                          <a:latin typeface="+mn-lt"/>
                        </a:rPr>
                        <a:t>Tombo</a:t>
                      </a:r>
                      <a:r>
                        <a:rPr lang="en-US" sz="1400" b="0" dirty="0">
                          <a:solidFill>
                            <a:srgbClr val="193E72"/>
                          </a:solidFill>
                          <a:latin typeface="+mn-lt"/>
                        </a:rPr>
                        <a:t> town CHC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baseline="0" dirty="0">
                          <a:solidFill>
                            <a:srgbClr val="193E72"/>
                          </a:solidFill>
                          <a:latin typeface="+mn-lt"/>
                        </a:rPr>
                        <a:t>Moriba Town (Lower Banta) CHP</a:t>
                      </a:r>
                      <a:endParaRPr lang="en-US" sz="1400" dirty="0">
                        <a:solidFill>
                          <a:srgbClr val="193E72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718550"/>
                  </a:ext>
                </a:extLst>
              </a:tr>
              <a:tr h="284081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193E72"/>
                          </a:solidFill>
                          <a:latin typeface="+mn-lt"/>
                        </a:rPr>
                        <a:t>Mattru</a:t>
                      </a:r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 Town CHC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193E72"/>
                          </a:solidFill>
                          <a:latin typeface="+mn-lt"/>
                        </a:rPr>
                        <a:t>Madina</a:t>
                      </a:r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 (Bum) CHC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941653"/>
                  </a:ext>
                </a:extLst>
              </a:tr>
              <a:tr h="28752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Mano (</a:t>
                      </a:r>
                      <a:r>
                        <a:rPr lang="en-US" sz="1400" dirty="0" err="1">
                          <a:solidFill>
                            <a:srgbClr val="193E72"/>
                          </a:solidFill>
                          <a:latin typeface="+mn-lt"/>
                        </a:rPr>
                        <a:t>Dasse</a:t>
                      </a:r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) CHC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u="none" strike="noStrike" baseline="0" dirty="0" err="1">
                          <a:solidFill>
                            <a:srgbClr val="193E72"/>
                          </a:solidFill>
                          <a:latin typeface="+mn-lt"/>
                        </a:rPr>
                        <a:t>Senehun</a:t>
                      </a:r>
                      <a:r>
                        <a:rPr lang="en-GB" sz="1400" b="0" i="0" u="none" strike="noStrike" baseline="0" dirty="0">
                          <a:solidFill>
                            <a:srgbClr val="193E72"/>
                          </a:solidFill>
                          <a:latin typeface="+mn-lt"/>
                        </a:rPr>
                        <a:t> (</a:t>
                      </a:r>
                      <a:r>
                        <a:rPr lang="en-GB" sz="1400" b="0" i="0" u="none" strike="noStrike" baseline="0" dirty="0" err="1">
                          <a:solidFill>
                            <a:srgbClr val="193E72"/>
                          </a:solidFill>
                          <a:latin typeface="+mn-lt"/>
                        </a:rPr>
                        <a:t>Kamajei</a:t>
                      </a:r>
                      <a:r>
                        <a:rPr lang="en-GB" sz="1400" b="0" i="0" u="none" strike="noStrike" baseline="0" dirty="0">
                          <a:solidFill>
                            <a:srgbClr val="193E72"/>
                          </a:solidFill>
                          <a:latin typeface="+mn-lt"/>
                        </a:rPr>
                        <a:t>) CHC</a:t>
                      </a:r>
                      <a:endParaRPr lang="en-US" sz="1400" dirty="0">
                        <a:solidFill>
                          <a:srgbClr val="193E72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845782"/>
                  </a:ext>
                </a:extLst>
              </a:tr>
              <a:tr h="287529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193E72"/>
                          </a:solidFill>
                          <a:latin typeface="+mn-lt"/>
                        </a:rPr>
                        <a:t>Taiama</a:t>
                      </a:r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 (Kori) CHC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193E72"/>
                          </a:solidFill>
                          <a:latin typeface="+mn-lt"/>
                        </a:rPr>
                        <a:t>Moyamba</a:t>
                      </a:r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 Junction CHC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406326"/>
                  </a:ext>
                </a:extLst>
              </a:tr>
              <a:tr h="287529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193E72"/>
                          </a:solidFill>
                          <a:latin typeface="+mn-lt"/>
                        </a:rPr>
                        <a:t>Lengekoro</a:t>
                      </a:r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 CHP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193E72"/>
                          </a:solidFill>
                          <a:latin typeface="+mn-lt"/>
                        </a:rPr>
                        <a:t>Heremakono</a:t>
                      </a:r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 MCHP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4228008"/>
                  </a:ext>
                </a:extLst>
              </a:tr>
              <a:tr h="28408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PAYCY's Clinic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193E72"/>
                          </a:solidFill>
                          <a:latin typeface="+mn-lt"/>
                        </a:rPr>
                        <a:t>Calaba</a:t>
                      </a:r>
                      <a:r>
                        <a:rPr lang="en-US" sz="1400" dirty="0">
                          <a:solidFill>
                            <a:srgbClr val="193E72"/>
                          </a:solidFill>
                          <a:latin typeface="+mn-lt"/>
                        </a:rPr>
                        <a:t> Town CHC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046964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A8BCD6-F6A9-8B4B-A22E-C60AD9E37E3C}"/>
              </a:ext>
            </a:extLst>
          </p:cNvPr>
          <p:cNvCxnSpPr>
            <a:cxnSpLocks/>
          </p:cNvCxnSpPr>
          <p:nvPr/>
        </p:nvCxnSpPr>
        <p:spPr>
          <a:xfrm>
            <a:off x="7852556" y="3507558"/>
            <a:ext cx="548770" cy="0"/>
          </a:xfrm>
          <a:prstGeom prst="straightConnector1">
            <a:avLst/>
          </a:prstGeom>
          <a:ln w="12700" cap="rnd" cmpd="sng" algn="ctr">
            <a:solidFill>
              <a:srgbClr val="193E72"/>
            </a:solidFill>
            <a:prstDash val="solid"/>
            <a:round/>
            <a:headEnd type="oval" w="sm" len="sm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480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823210" y="340413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GB" b="1" dirty="0"/>
              <a:t>Methods</a:t>
            </a:r>
            <a:endParaRPr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BF5192-87B2-E640-AB41-EF054463A0AF}"/>
              </a:ext>
            </a:extLst>
          </p:cNvPr>
          <p:cNvSpPr/>
          <p:nvPr/>
        </p:nvSpPr>
        <p:spPr>
          <a:xfrm>
            <a:off x="1854200" y="6172200"/>
            <a:ext cx="30226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94;p12">
            <a:extLst>
              <a:ext uri="{FF2B5EF4-FFF2-40B4-BE49-F238E27FC236}">
                <a16:creationId xmlns:a16="http://schemas.microsoft.com/office/drawing/2014/main" id="{2EFA8C78-B58C-B645-A278-1D4412631234}"/>
              </a:ext>
            </a:extLst>
          </p:cNvPr>
          <p:cNvSpPr txBox="1">
            <a:spLocks/>
          </p:cNvSpPr>
          <p:nvPr/>
        </p:nvSpPr>
        <p:spPr>
          <a:xfrm>
            <a:off x="1719095" y="6207675"/>
            <a:ext cx="1845365" cy="49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CRIBS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4;p12">
            <a:extLst>
              <a:ext uri="{FF2B5EF4-FFF2-40B4-BE49-F238E27FC236}">
                <a16:creationId xmlns:a16="http://schemas.microsoft.com/office/drawing/2014/main" id="{B190A49C-D04B-EE48-B09F-26AAB2B298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6146" y="1328532"/>
            <a:ext cx="7609309" cy="332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4" indent="-76193">
              <a:spcBef>
                <a:spcPts val="0"/>
              </a:spcBef>
              <a:buNone/>
            </a:pPr>
            <a:r>
              <a:rPr lang="en-GB" b="1" dirty="0">
                <a:latin typeface="+mn-lt"/>
              </a:rPr>
              <a:t>Data collection:</a:t>
            </a:r>
          </a:p>
          <a:p>
            <a:pPr marL="228594" indent="-76193">
              <a:lnSpc>
                <a:spcPct val="30000"/>
              </a:lnSpc>
              <a:spcBef>
                <a:spcPts val="0"/>
              </a:spcBef>
              <a:buNone/>
            </a:pPr>
            <a:endParaRPr lang="en-GB" b="1" dirty="0">
              <a:latin typeface="+mn-lt"/>
            </a:endParaRPr>
          </a:p>
          <a:p>
            <a:r>
              <a:rPr lang="en-GB" b="1" dirty="0">
                <a:latin typeface="+mn-lt"/>
              </a:rPr>
              <a:t>Primary and secondary clinical outcome</a:t>
            </a:r>
            <a:r>
              <a:rPr lang="en-GB" dirty="0">
                <a:latin typeface="+mn-lt"/>
              </a:rPr>
              <a:t>: routine data collection registers (e.g. mother and neonate health, maternity and delivery, family planning, referral registers, hospital registers)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 </a:t>
            </a:r>
            <a:r>
              <a:rPr lang="en-GB" b="1" dirty="0">
                <a:latin typeface="+mn-lt"/>
              </a:rPr>
              <a:t>Experiences and processes/implementation</a:t>
            </a:r>
            <a:r>
              <a:rPr lang="en-GB" dirty="0">
                <a:latin typeface="+mn-lt"/>
              </a:rPr>
              <a:t>: quantitative + qualitative data from referrals, checklists, local docs and reports, focus groups; semi-structured interviews; photovoice project.</a:t>
            </a:r>
          </a:p>
          <a:p>
            <a:endParaRPr lang="en-GB" dirty="0"/>
          </a:p>
          <a:p>
            <a:endParaRPr lang="en-GB" b="1" dirty="0"/>
          </a:p>
          <a:p>
            <a:pPr marL="228594" indent="-76193">
              <a:spcBef>
                <a:spcPts val="0"/>
              </a:spcBef>
              <a:buNone/>
            </a:pPr>
            <a:endParaRPr lang="en-GB" b="1" dirty="0"/>
          </a:p>
          <a:p>
            <a:pPr marL="228594" indent="-76193">
              <a:spcBef>
                <a:spcPts val="0"/>
              </a:spcBef>
              <a:buNone/>
            </a:pPr>
            <a:endParaRPr lang="en-GB" b="1" dirty="0"/>
          </a:p>
          <a:p>
            <a:pPr marL="228594" indent="-76193">
              <a:spcBef>
                <a:spcPts val="0"/>
              </a:spcBef>
              <a:buNone/>
            </a:pPr>
            <a:endParaRPr lang="en-GB" b="1" dirty="0"/>
          </a:p>
          <a:p>
            <a:pPr marL="228594" indent="-76193">
              <a:spcBef>
                <a:spcPts val="0"/>
              </a:spcBef>
              <a:buNone/>
            </a:pPr>
            <a:endParaRPr lang="en-GB" b="1" dirty="0"/>
          </a:p>
          <a:p>
            <a:pPr marL="228594" indent="-76193">
              <a:spcBef>
                <a:spcPts val="0"/>
              </a:spcBef>
              <a:buNone/>
            </a:pPr>
            <a:endParaRPr lang="en-GB" dirty="0"/>
          </a:p>
          <a:p>
            <a:pPr marL="609601" lvl="1" indent="0">
              <a:spcBef>
                <a:spcPts val="0"/>
              </a:spcBef>
              <a:buNone/>
            </a:pPr>
            <a:endParaRPr lang="en-GB" dirty="0">
              <a:solidFill>
                <a:srgbClr val="193E72"/>
              </a:solidFill>
            </a:endParaRPr>
          </a:p>
          <a:p>
            <a:pPr marL="952501"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dirty="0">
              <a:solidFill>
                <a:srgbClr val="193E72"/>
              </a:solidFill>
            </a:endParaRPr>
          </a:p>
          <a:p>
            <a:pPr marL="952501"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dirty="0">
              <a:solidFill>
                <a:srgbClr val="193E72"/>
              </a:solidFill>
            </a:endParaRPr>
          </a:p>
          <a:p>
            <a:pPr marL="952501"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dirty="0">
              <a:solidFill>
                <a:srgbClr val="193E72"/>
              </a:solidFill>
            </a:endParaRPr>
          </a:p>
        </p:txBody>
      </p:sp>
      <p:pic>
        <p:nvPicPr>
          <p:cNvPr id="3" name="Picture 2" descr="A picture containing text, gallery, room, vector graphics&#10;&#10;Description automatically generated">
            <a:extLst>
              <a:ext uri="{FF2B5EF4-FFF2-40B4-BE49-F238E27FC236}">
                <a16:creationId xmlns:a16="http://schemas.microsoft.com/office/drawing/2014/main" id="{4866EAB2-ECEF-AD4A-A670-AD1BE2448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6" r="778" b="3278"/>
          <a:stretch/>
        </p:blipFill>
        <p:spPr>
          <a:xfrm>
            <a:off x="8458497" y="1107619"/>
            <a:ext cx="3631905" cy="37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55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F532-EFF3-4070-B970-256A30BC5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2" y="394563"/>
            <a:ext cx="7886700" cy="649100"/>
          </a:xfrm>
        </p:spPr>
        <p:txBody>
          <a:bodyPr/>
          <a:lstStyle/>
          <a:p>
            <a:r>
              <a:rPr lang="en-GB" b="1" dirty="0"/>
              <a:t>CRIBS, 2YoungLives - engagement</a:t>
            </a: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F993DC-E9CD-71D2-D23E-28141EE77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2" y="1213862"/>
            <a:ext cx="5006602" cy="2036479"/>
          </a:xfrm>
          <a:prstGeom prst="rect">
            <a:avLst/>
          </a:prstGeom>
        </p:spPr>
      </p:pic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ED58A01-6C88-DF9F-3D99-E642BD7A3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2" y="3554752"/>
            <a:ext cx="2821781" cy="3083375"/>
          </a:xfrm>
          <a:prstGeom prst="rect">
            <a:avLst/>
          </a:prstGeom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E53CEB6-CA97-3E7E-5E96-74CC488A9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570" y="4078199"/>
            <a:ext cx="2773883" cy="2036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D4A080-99AE-80F1-EDB7-C5317CE91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915" y="394563"/>
            <a:ext cx="3956643" cy="3516425"/>
          </a:xfrm>
          <a:prstGeom prst="rect">
            <a:avLst/>
          </a:prstGeom>
        </p:spPr>
      </p:pic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B8074C-991E-39B6-53B4-6DCC8419E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750" y="3729444"/>
            <a:ext cx="4641601" cy="2733993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620B3E9-890B-70B3-1C6E-F5D07C6A4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1306" y="1043663"/>
            <a:ext cx="1979364" cy="4256453"/>
          </a:xfrm>
        </p:spPr>
        <p:txBody>
          <a:bodyPr/>
          <a:lstStyle/>
          <a:p>
            <a:r>
              <a:rPr lang="en-GB" sz="1800" dirty="0"/>
              <a:t>Core element of 2YoungLives</a:t>
            </a:r>
          </a:p>
          <a:p>
            <a:r>
              <a:rPr lang="en-GB" sz="1800" dirty="0"/>
              <a:t>Strategy of initial visits</a:t>
            </a:r>
          </a:p>
          <a:p>
            <a:r>
              <a:rPr lang="en-GB" sz="1800" dirty="0"/>
              <a:t>Need for ongoing input to respond to issues</a:t>
            </a:r>
          </a:p>
          <a:p>
            <a:r>
              <a:rPr lang="en-GB" sz="1800" dirty="0"/>
              <a:t>Examples (chiefs invited to Freetown)</a:t>
            </a:r>
          </a:p>
        </p:txBody>
      </p:sp>
    </p:spTree>
    <p:extLst>
      <p:ext uri="{BB962C8B-B14F-4D97-AF65-F5344CB8AC3E}">
        <p14:creationId xmlns:p14="http://schemas.microsoft.com/office/powerpoint/2010/main" val="2467035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1416474" y="131457"/>
            <a:ext cx="10507608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594" indent="-76193">
              <a:buSzPts val="2400"/>
            </a:pPr>
            <a:r>
              <a:rPr lang="en-GB" b="1" dirty="0"/>
              <a:t>NIHR CRIBS Group &amp; Collaborators: 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302259" y="736661"/>
            <a:ext cx="4227412" cy="425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Prof Andrew H Shennan, KCL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Prof Sahr Gevao, University of Sierra Leone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Prof Mohamed Samai,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Prof </a:t>
            </a:r>
            <a:r>
              <a:rPr lang="en-GB" sz="1300" dirty="0" err="1"/>
              <a:t>Adetunji</a:t>
            </a:r>
            <a:r>
              <a:rPr lang="en-GB" sz="1300" dirty="0"/>
              <a:t> Adeniji, MoHS, PCMH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>
                <a:highlight>
                  <a:srgbClr val="FFFF00"/>
                </a:highlight>
              </a:rPr>
              <a:t>Prof Jane Sandall, KCL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Prof Lucy Chappell, KCL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Dr </a:t>
            </a:r>
            <a:r>
              <a:rPr lang="en-GB" sz="1300" dirty="0" err="1"/>
              <a:t>Sartie</a:t>
            </a:r>
            <a:r>
              <a:rPr lang="en-GB" sz="1300" dirty="0"/>
              <a:t> </a:t>
            </a:r>
            <a:r>
              <a:rPr lang="en-GB" sz="1300" dirty="0" err="1"/>
              <a:t>Kenneh</a:t>
            </a:r>
            <a:r>
              <a:rPr lang="en-GB" sz="1300" dirty="0"/>
              <a:t>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Dr Francis Smart,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 Tom Sesay,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Dr Matthew </a:t>
            </a:r>
            <a:r>
              <a:rPr lang="en-GB" sz="1300" dirty="0" err="1"/>
              <a:t>Vandy</a:t>
            </a:r>
            <a:r>
              <a:rPr lang="en-GB" sz="1300" dirty="0"/>
              <a:t>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>
                <a:highlight>
                  <a:srgbClr val="FFFF00"/>
                </a:highlight>
              </a:rPr>
              <a:t>Matron Mary </a:t>
            </a:r>
            <a:r>
              <a:rPr lang="en-GB" sz="1300" dirty="0" err="1">
                <a:highlight>
                  <a:srgbClr val="FFFF00"/>
                </a:highlight>
              </a:rPr>
              <a:t>Fullah</a:t>
            </a:r>
            <a:r>
              <a:rPr lang="en-GB" sz="1300" dirty="0">
                <a:highlight>
                  <a:srgbClr val="FFFF00"/>
                </a:highlight>
              </a:rPr>
              <a:t>, CNMO,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>
                <a:highlight>
                  <a:srgbClr val="FFFF00"/>
                </a:highlight>
              </a:rPr>
              <a:t>Matron Margaret Mannah,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>
                <a:highlight>
                  <a:srgbClr val="FFFF00"/>
                </a:highlight>
              </a:rPr>
              <a:t>Dr Joan Shepherd, National School of Midwifery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Mrs Patricia Bah,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Dr Kate Bramham, KCL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 Andrew Leather, KCL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>
                <a:highlight>
                  <a:srgbClr val="FFFF00"/>
                </a:highlight>
              </a:rPr>
              <a:t>Sister Betty Sam, Welbodi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>
                <a:highlight>
                  <a:srgbClr val="FFFF00"/>
                </a:highlight>
              </a:rPr>
              <a:t>Dr Cristina Fernandez </a:t>
            </a:r>
            <a:r>
              <a:rPr lang="en-GB" sz="1300" dirty="0" err="1">
                <a:highlight>
                  <a:srgbClr val="FFFF00"/>
                </a:highlight>
              </a:rPr>
              <a:t>Turienzo</a:t>
            </a:r>
            <a:r>
              <a:rPr lang="en-GB" sz="1300" dirty="0">
                <a:highlight>
                  <a:srgbClr val="FFFF00"/>
                </a:highlight>
              </a:rPr>
              <a:t>, KCL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Dr Haja Wurie, COMAHS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Dr Alexandra Ridout, KCL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 </a:t>
            </a:r>
            <a:r>
              <a:rPr lang="en-GB" sz="1300" dirty="0" err="1"/>
              <a:t>Sorie</a:t>
            </a:r>
            <a:r>
              <a:rPr lang="en-GB" sz="1300" dirty="0"/>
              <a:t> </a:t>
            </a:r>
            <a:r>
              <a:rPr lang="en-GB" sz="1300" dirty="0" err="1"/>
              <a:t>Samura</a:t>
            </a:r>
            <a:r>
              <a:rPr lang="en-GB" sz="1300" dirty="0"/>
              <a:t>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 Abdul Rahman Wurie,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 Abu Bakar Jalloh,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 Moi </a:t>
            </a:r>
            <a:r>
              <a:rPr lang="en-GB" sz="1300" dirty="0" err="1"/>
              <a:t>Tenga</a:t>
            </a:r>
            <a:r>
              <a:rPr lang="en-GB" sz="1300" dirty="0"/>
              <a:t> </a:t>
            </a:r>
            <a:r>
              <a:rPr lang="en-GB" sz="1300" dirty="0" err="1"/>
              <a:t>Sartie</a:t>
            </a:r>
            <a:r>
              <a:rPr lang="en-GB" sz="1300" dirty="0"/>
              <a:t>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 Sam </a:t>
            </a:r>
            <a:r>
              <a:rPr lang="en-GB" sz="1300" dirty="0" err="1"/>
              <a:t>Massaquio</a:t>
            </a:r>
            <a:r>
              <a:rPr lang="en-GB" sz="1300" dirty="0"/>
              <a:t>, MoHS</a:t>
            </a:r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Mr </a:t>
            </a:r>
            <a:r>
              <a:rPr lang="en-GB" sz="1300" dirty="0" err="1"/>
              <a:t>Thaimu</a:t>
            </a:r>
            <a:r>
              <a:rPr lang="en-GB" sz="1300" dirty="0"/>
              <a:t> Bangura, MoHS</a:t>
            </a:r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r>
              <a:rPr lang="en-GB" sz="1300" dirty="0"/>
              <a:t> </a:t>
            </a:r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  <a:p>
            <a:pPr marL="228594" indent="-76193">
              <a:spcBef>
                <a:spcPts val="0"/>
              </a:spcBef>
              <a:buNone/>
            </a:pPr>
            <a:endParaRPr lang="en-GB" sz="13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BF5192-87B2-E640-AB41-EF054463A0AF}"/>
              </a:ext>
            </a:extLst>
          </p:cNvPr>
          <p:cNvSpPr/>
          <p:nvPr/>
        </p:nvSpPr>
        <p:spPr>
          <a:xfrm>
            <a:off x="1854200" y="6172200"/>
            <a:ext cx="30226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94;p12">
            <a:extLst>
              <a:ext uri="{FF2B5EF4-FFF2-40B4-BE49-F238E27FC236}">
                <a16:creationId xmlns:a16="http://schemas.microsoft.com/office/drawing/2014/main" id="{2EFA8C78-B58C-B645-A278-1D4412631234}"/>
              </a:ext>
            </a:extLst>
          </p:cNvPr>
          <p:cNvSpPr txBox="1">
            <a:spLocks/>
          </p:cNvSpPr>
          <p:nvPr/>
        </p:nvSpPr>
        <p:spPr>
          <a:xfrm>
            <a:off x="1637450" y="6207675"/>
            <a:ext cx="1845365" cy="49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CRIBS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94;p12">
            <a:extLst>
              <a:ext uri="{FF2B5EF4-FFF2-40B4-BE49-F238E27FC236}">
                <a16:creationId xmlns:a16="http://schemas.microsoft.com/office/drawing/2014/main" id="{F3C33770-0CF5-B74F-8368-C9A9307884F6}"/>
              </a:ext>
            </a:extLst>
          </p:cNvPr>
          <p:cNvSpPr txBox="1">
            <a:spLocks/>
          </p:cNvSpPr>
          <p:nvPr/>
        </p:nvSpPr>
        <p:spPr>
          <a:xfrm>
            <a:off x="4442362" y="659178"/>
            <a:ext cx="4002374" cy="56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Asha Pun, UNICEF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James Bunn, WHO SL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Fatu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Forna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Mama-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Pikin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Foundation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Shunsuke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Suzuki,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Amda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Minds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Venetia Goodhart,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Simren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Herm-Singh, Welbodi 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Paul Seed, KCL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Suzanne Thomas,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Harriet Boulding, UCL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Drs Claudia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Caracciolo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CUAMN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Luigi Pisani at CUAMM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CRADLE: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Francis Moses, MoHS</a:t>
            </a:r>
            <a:endParaRPr kumimoji="0" lang="en-GB" sz="13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Daniel Kamara;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Tamba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Justice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Moitenga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Moijueh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Vagie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Koroma,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Abdul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Rhaman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Barrie,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Mohammed Sesay,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Bundu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Kargbo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Raymond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Dowrie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Senesie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Sheriff,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Fancis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 Momoh, Welbodi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 Young Lives: 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Prince Tommy Williams, Lifeline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Philemon Kamara, Lifeline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94;p12">
            <a:extLst>
              <a:ext uri="{FF2B5EF4-FFF2-40B4-BE49-F238E27FC236}">
                <a16:creationId xmlns:a16="http://schemas.microsoft.com/office/drawing/2014/main" id="{57706082-2458-5547-8C0F-04A5DFB39427}"/>
              </a:ext>
            </a:extLst>
          </p:cNvPr>
          <p:cNvSpPr txBox="1">
            <a:spLocks/>
          </p:cNvSpPr>
          <p:nvPr/>
        </p:nvSpPr>
        <p:spPr>
          <a:xfrm>
            <a:off x="8088606" y="507850"/>
            <a:ext cx="3898319" cy="284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93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Mrs </a:t>
            </a:r>
            <a:r>
              <a:rPr kumimoji="0" lang="en-GB" sz="13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Francess</a:t>
            </a: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Williams, Lifeline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Mrs Lucy November, KCL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Dr Cristina Fernandez </a:t>
            </a:r>
            <a:r>
              <a:rPr kumimoji="0" lang="en-GB" sz="13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Turienzo</a:t>
            </a: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, KCL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Mrs </a:t>
            </a:r>
            <a:r>
              <a:rPr kumimoji="0" lang="en-GB" sz="13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Mangenda</a:t>
            </a: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Kamara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Appiah Kingsford Mustapha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Samuel </a:t>
            </a:r>
            <a:r>
              <a:rPr kumimoji="0" lang="en-GB" sz="13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Saidu</a:t>
            </a: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COMAHS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Osman Conteh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Mary </a:t>
            </a:r>
            <a:r>
              <a:rPr kumimoji="0" lang="en-GB" sz="13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Tipson</a:t>
            </a:r>
            <a:endParaRPr kumimoji="0" lang="en-GB" sz="13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Peter Koroma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Michael </a:t>
            </a:r>
            <a:r>
              <a:rPr kumimoji="0" lang="en-GB" sz="13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Munu</a:t>
            </a:r>
            <a:endParaRPr kumimoji="0" lang="en-GB" sz="13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1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SIPHRE &amp; APRICOT: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Rosetta Cole,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Foday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Janneh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Katy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Kuhrt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KCL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Ekundayo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Williamson-Taylor,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Eric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N'dolenge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Daniel Jah,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 Paul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Kpaka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Matron Irene Sesay,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Sister Lucy Macauley,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Sister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Kadiatu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 Keister,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Sister Millicent Bockarie,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Sister Michaela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Kallon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Matron Christiana Squire,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Sister </a:t>
            </a:r>
            <a:r>
              <a:rPr kumimoji="0" lang="en-GB" sz="1300" b="0" i="0" u="none" strike="noStrike" kern="0" cap="none" spc="0" normalizeH="0" baseline="0" noProof="0" dirty="0" err="1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Wallumatu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193E72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 Conteh, PCMH</a:t>
            </a: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28594" marR="0" lvl="0" indent="-7619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2400"/>
              <a:buFont typeface="Arial"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193E7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D0CA71-610F-F14F-9DE1-D8D2B7328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610" y="6214236"/>
            <a:ext cx="1334151" cy="4598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770C4D-7FDA-B043-98B3-5981B87D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81" y="5618362"/>
            <a:ext cx="964669" cy="3951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23318D-E292-A440-9051-F61AE9252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209" y="5652650"/>
            <a:ext cx="1221667" cy="326529"/>
          </a:xfrm>
          <a:prstGeom prst="rect">
            <a:avLst/>
          </a:prstGeom>
        </p:spPr>
      </p:pic>
      <p:pic>
        <p:nvPicPr>
          <p:cNvPr id="32" name="Picture 7" descr="King&amp;#39;s College London">
            <a:extLst>
              <a:ext uri="{FF2B5EF4-FFF2-40B4-BE49-F238E27FC236}">
                <a16:creationId xmlns:a16="http://schemas.microsoft.com/office/drawing/2014/main" id="{D8A87710-CAB9-E940-9C01-FC200044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103" y="6144985"/>
            <a:ext cx="783323" cy="59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FA3F1F06-32EA-5F4B-B122-3DC558C71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311" y="6246584"/>
            <a:ext cx="972831" cy="3951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DCAF6D4-1552-5547-B301-10098B20D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1779" y="6214095"/>
            <a:ext cx="460172" cy="4601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FDBDAE-4AC2-184C-96E8-D94F17A0D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4846" y="6246632"/>
            <a:ext cx="821997" cy="3951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871A0A1-F4C4-6D4E-9275-E93318B6F04B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18" y="6187390"/>
            <a:ext cx="664522" cy="513582"/>
          </a:xfrm>
          <a:prstGeom prst="rect">
            <a:avLst/>
          </a:prstGeom>
        </p:spPr>
      </p:pic>
      <p:pic>
        <p:nvPicPr>
          <p:cNvPr id="45" name="Picture 9">
            <a:extLst>
              <a:ext uri="{FF2B5EF4-FFF2-40B4-BE49-F238E27FC236}">
                <a16:creationId xmlns:a16="http://schemas.microsoft.com/office/drawing/2014/main" id="{94156DC3-C094-C54B-AAD0-6421B9DDE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258" y="6144985"/>
            <a:ext cx="598392" cy="59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2225FC1F-FD73-654F-A5A4-6C6863185C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3229" y="6131004"/>
            <a:ext cx="478563" cy="6263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124A638-2893-FB43-8EAB-C54CBD2334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1911" y="6167713"/>
            <a:ext cx="627490" cy="55293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E1901E0-D82B-8443-AAC9-01A7F44BCD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8421" y="6158494"/>
            <a:ext cx="499957" cy="5713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2002132-8F9F-294A-A350-5EBD921FF6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0584" y="6168142"/>
            <a:ext cx="644729" cy="552078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4E2CD7C0-293A-D54A-AFA3-50B3747493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5871" y="6231222"/>
            <a:ext cx="398245" cy="425918"/>
          </a:xfrm>
          <a:prstGeom prst="rect">
            <a:avLst/>
          </a:prstGeom>
        </p:spPr>
      </p:pic>
      <p:pic>
        <p:nvPicPr>
          <p:cNvPr id="51" name="Picture 5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7D7F5B3-0BE6-3447-AA4D-480B4B6BAA3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13295" r="32196" b="24956"/>
          <a:stretch/>
        </p:blipFill>
        <p:spPr bwMode="auto">
          <a:xfrm>
            <a:off x="437547" y="59585"/>
            <a:ext cx="1032564" cy="984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7486B7-AE0C-B245-9F3D-96C3DD14A2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78857" y="5579680"/>
            <a:ext cx="14033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0"/>
    </mc:Choice>
    <mc:Fallback xmlns="">
      <p:transition spd="slow" advTm="1304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GB" b="1" dirty="0"/>
              <a:t>ARC Contacts</a:t>
            </a:r>
            <a:endParaRPr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A8C251-4C57-4892-8649-64AF80FFC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763" y="1300956"/>
            <a:ext cx="10515600" cy="4256087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https://www.arc-sl.nihr.ac.uk/</a:t>
            </a:r>
            <a:endParaRPr lang="en-GB" b="1" dirty="0">
              <a:solidFill>
                <a:schemeClr val="tx2"/>
              </a:solidFill>
            </a:endParaRPr>
          </a:p>
          <a:p>
            <a:r>
              <a:rPr lang="en-GB" b="1" dirty="0">
                <a:solidFill>
                  <a:schemeClr val="tx2"/>
                </a:solidFill>
              </a:rPr>
              <a:t>Follow us on Twitter: </a:t>
            </a:r>
            <a:r>
              <a:rPr lang="en-GB" b="1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GB" b="1" dirty="0" err="1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arc_S_L</a:t>
            </a:r>
            <a:r>
              <a:rPr lang="en-GB" b="1" dirty="0">
                <a:solidFill>
                  <a:schemeClr val="tx2"/>
                </a:solidFill>
              </a:rPr>
              <a:t> and </a:t>
            </a:r>
            <a:r>
              <a:rPr lang="en-GB" b="1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https://twitter.com/arc_S_Lppi</a:t>
            </a:r>
            <a:endParaRPr lang="en-GB" b="1" dirty="0">
              <a:solidFill>
                <a:schemeClr val="tx2"/>
              </a:solidFill>
            </a:endParaRPr>
          </a:p>
          <a:p>
            <a:r>
              <a:rPr lang="en-GB" b="1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 up to our newsletter </a:t>
            </a:r>
            <a:r>
              <a:rPr lang="en-GB" b="1" dirty="0">
                <a:solidFill>
                  <a:schemeClr val="tx2"/>
                </a:solidFill>
              </a:rPr>
              <a:t>to keep up to date with all of our latest news and events.</a:t>
            </a:r>
          </a:p>
          <a:p>
            <a:pPr marL="0" indent="0">
              <a:buNone/>
            </a:pPr>
            <a:endParaRPr lang="en-GB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2"/>
                </a:solidFill>
              </a:rPr>
              <a:t>Maternity and PMH theme Facebook </a:t>
            </a:r>
            <a:r>
              <a:rPr lang="en-GB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https://www.facebook.com/groups/629588497824374</a:t>
            </a:r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Theme lead - jane.sandall@kcl.ac.uk</a:t>
            </a: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Deputy lead </a:t>
            </a:r>
            <a:r>
              <a:rPr lang="en-GB">
                <a:solidFill>
                  <a:schemeClr val="tx2"/>
                </a:solidFill>
              </a:rPr>
              <a:t>– abigaill</a:t>
            </a:r>
            <a:r>
              <a:rPr lang="en-GB" dirty="0">
                <a:solidFill>
                  <a:schemeClr val="tx2"/>
                </a:solidFill>
              </a:rPr>
              <a:t>.easter@kcl.ac.uk</a:t>
            </a: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</a:rPr>
              <a:t>PPIE lead-mary.1.newburn@kcl.ac.uk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7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453887" y="270713"/>
            <a:ext cx="10515600" cy="8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3E72"/>
              </a:buClr>
              <a:buSzPts val="3200"/>
              <a:buFont typeface="Arial"/>
              <a:buNone/>
            </a:pPr>
            <a:r>
              <a:rPr lang="en-GB" b="1" dirty="0"/>
              <a:t>National and Local Policy and Health Need</a:t>
            </a:r>
            <a:endParaRPr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1271A1-858A-4FF6-8F43-660F3FECFC06}"/>
              </a:ext>
            </a:extLst>
          </p:cNvPr>
          <p:cNvSpPr txBox="1">
            <a:spLocks/>
          </p:cNvSpPr>
          <p:nvPr/>
        </p:nvSpPr>
        <p:spPr>
          <a:xfrm>
            <a:off x="4722857" y="1136180"/>
            <a:ext cx="7469143" cy="50799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93E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93E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93E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93E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93E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NHS Long term plan</a:t>
            </a:r>
          </a:p>
          <a:p>
            <a:r>
              <a:rPr lang="en-GB" sz="2000" dirty="0"/>
              <a:t>By 2023/24 access to perinatal mental health services to benefit an additional 24,000 women per year</a:t>
            </a:r>
          </a:p>
          <a:p>
            <a:pPr>
              <a:buClrTx/>
            </a:pPr>
            <a:r>
              <a:rPr lang="en-GB" sz="2000" dirty="0"/>
              <a:t>Care provided by specialist perinatal mental health services will be available from </a:t>
            </a:r>
            <a:r>
              <a:rPr lang="en-GB" sz="2000" b="1" dirty="0"/>
              <a:t>preconception</a:t>
            </a:r>
            <a:r>
              <a:rPr lang="en-GB" sz="2000" dirty="0"/>
              <a:t> to </a:t>
            </a:r>
            <a:r>
              <a:rPr lang="en-GB" sz="2000" b="1" dirty="0"/>
              <a:t>24 months after birth</a:t>
            </a:r>
          </a:p>
          <a:p>
            <a:pPr>
              <a:buClrTx/>
            </a:pPr>
            <a:r>
              <a:rPr lang="en-GB" sz="2000" dirty="0"/>
              <a:t>‘Maternity outreach’ clinics will integrate maternity, reproductive health &amp; psychological therapy for women experiencing mental health difficulties</a:t>
            </a:r>
          </a:p>
          <a:p>
            <a:pPr>
              <a:buClrTx/>
            </a:pPr>
            <a:endParaRPr lang="en-GB" sz="2000" dirty="0"/>
          </a:p>
          <a:p>
            <a:pPr marL="0" indent="0">
              <a:buClrTx/>
              <a:buNone/>
            </a:pPr>
            <a:r>
              <a:rPr lang="en-GB" sz="2000" b="1" dirty="0"/>
              <a:t>Core20plus5, three year delivery plan, women’s health strategy</a:t>
            </a:r>
          </a:p>
          <a:p>
            <a:pPr>
              <a:buClrTx/>
            </a:pPr>
            <a:r>
              <a:rPr lang="en-GB" sz="2000" dirty="0"/>
              <a:t>Improve personalised care and equity for mothers and babies</a:t>
            </a:r>
          </a:p>
          <a:p>
            <a:pPr>
              <a:buClrTx/>
            </a:pPr>
            <a:r>
              <a:rPr lang="en-GB" sz="2000" dirty="0"/>
              <a:t>Midwife community-based continuity of care targeted to women from minoritized ethnic groups or living in areas of social deprivation who have the highest risk of poorest outcomes</a:t>
            </a:r>
          </a:p>
          <a:p>
            <a:pPr>
              <a:buClrTx/>
            </a:pPr>
            <a:endParaRPr lang="en-GB" sz="2000" dirty="0"/>
          </a:p>
          <a:p>
            <a:pPr>
              <a:buClrTx/>
            </a:pPr>
            <a:endParaRPr lang="en-GB" sz="2000" dirty="0"/>
          </a:p>
          <a:p>
            <a:pPr>
              <a:buClrTx/>
            </a:pP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8B536-F71E-974E-9A0B-B6A58EFFF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6" y="2509418"/>
            <a:ext cx="2097929" cy="164371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descr="The Perinatal Mental Health Care Pathways: Full Implementation Guidance">
            <a:extLst>
              <a:ext uri="{FF2B5EF4-FFF2-40B4-BE49-F238E27FC236}">
                <a16:creationId xmlns:a16="http://schemas.microsoft.com/office/drawing/2014/main" id="{2A2CD8C9-36FC-45E5-A573-F974C6DC6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9"/>
          <a:stretch/>
        </p:blipFill>
        <p:spPr bwMode="auto">
          <a:xfrm>
            <a:off x="1978904" y="4406679"/>
            <a:ext cx="2130233" cy="16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bird, flower, tree&#10;&#10;Description automatically generated">
            <a:extLst>
              <a:ext uri="{FF2B5EF4-FFF2-40B4-BE49-F238E27FC236}">
                <a16:creationId xmlns:a16="http://schemas.microsoft.com/office/drawing/2014/main" id="{566F5CBA-498B-3243-8370-938AC1D4C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785" y="2723904"/>
            <a:ext cx="2115813" cy="1631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5AE7A3-7EEE-66B9-AD00-7299EFBA2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13" y="974206"/>
            <a:ext cx="2606566" cy="147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9B89C-D6DD-428D-A373-E98BD2A2F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6" y="3745497"/>
            <a:ext cx="1898898" cy="2227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80E13C-A609-EB7A-A2F9-CBF4A719E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7098" y="66413"/>
            <a:ext cx="1796272" cy="1856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2998A6-8E6D-30D3-2275-6EB3C3F838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860" y="994607"/>
            <a:ext cx="1552997" cy="22073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9BE254-48D5-2C77-D7A5-8D7F4254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365127"/>
            <a:ext cx="11636829" cy="865467"/>
          </a:xfrm>
        </p:spPr>
        <p:txBody>
          <a:bodyPr/>
          <a:lstStyle/>
          <a:p>
            <a:r>
              <a:rPr lang="en-GB" dirty="0"/>
              <a:t>Maternal and Perinatal Systems and Policy Research Group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B90F2-78E6-4767-9AAE-334E68F845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FE9D5029-469B-47A5-B12B-9135897550C2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31351-0EBF-45C3-91C7-3AC861B290BA}"/>
              </a:ext>
            </a:extLst>
          </p:cNvPr>
          <p:cNvSpPr/>
          <p:nvPr/>
        </p:nvSpPr>
        <p:spPr>
          <a:xfrm>
            <a:off x="174171" y="805259"/>
            <a:ext cx="1217902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research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focused on two areas: healthcare quality and safety with a focus on novel innovations in health technologies and health system and service care delivery. </a:t>
            </a:r>
          </a:p>
          <a:p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focus on disparities in health and women with social, perinatal mental health and medical complexity. </a:t>
            </a: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Cross cutting themes include implementation research and complex intervention trials, evidence synthesis, realist research and data science. </a:t>
            </a: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Multidisciplinary – social science and clinical research</a:t>
            </a: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funding - NIHR, Tommys, Sir Halley Stewart Trust, KHP, Action Medical Research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research centres</a:t>
            </a:r>
            <a:endParaRPr lang="en-GB" sz="2000" b="0" i="0" dirty="0">
              <a:solidFill>
                <a:srgbClr val="464E52"/>
              </a:solidFill>
              <a:effectLst/>
              <a:latin typeface="KingsBureauGrotFiveOne"/>
            </a:endParaRPr>
          </a:p>
          <a:p>
            <a:endParaRPr lang="en-GB" sz="2000" dirty="0">
              <a:solidFill>
                <a:srgbClr val="464E52"/>
              </a:solidFill>
              <a:latin typeface="KingsBureauGrotFiveOne"/>
            </a:endParaRP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41E7F-D8EC-14EE-4BCD-D3AA2049BB8D}"/>
              </a:ext>
            </a:extLst>
          </p:cNvPr>
          <p:cNvSpPr/>
          <p:nvPr/>
        </p:nvSpPr>
        <p:spPr>
          <a:xfrm>
            <a:off x="345017" y="3308033"/>
            <a:ext cx="1126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CF691A-16B8-F7F0-87E4-DC6A4AEB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920" y="4357708"/>
            <a:ext cx="4204702" cy="2487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64A9C-E1DF-1A91-E8AA-66EF9534C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447" y="4357708"/>
            <a:ext cx="3930579" cy="2534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1327EB-10F1-B2B9-7163-E1056585D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7708"/>
            <a:ext cx="4091126" cy="250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6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36C5DD-CB67-A12F-66C3-36901A82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13" y="647004"/>
            <a:ext cx="1738972" cy="1410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2BEC0-0ACA-4757-40A9-96FF258F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483" y="5054381"/>
            <a:ext cx="1760135" cy="1760135"/>
          </a:xfrm>
          <a:prstGeom prst="rect">
            <a:avLst/>
          </a:prstGeom>
        </p:spPr>
      </p:pic>
      <p:pic>
        <p:nvPicPr>
          <p:cNvPr id="1038" name="Picture 14" descr="Shawn Walker - King's College London">
            <a:extLst>
              <a:ext uri="{FF2B5EF4-FFF2-40B4-BE49-F238E27FC236}">
                <a16:creationId xmlns:a16="http://schemas.microsoft.com/office/drawing/2014/main" id="{E1347730-1F26-D6C2-4872-E07F103E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95" y="5301521"/>
            <a:ext cx="1568537" cy="15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AFB7A-2861-0D09-5968-411B5B611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129" y="3799790"/>
            <a:ext cx="1524000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7F376-C56E-D8D5-4E7B-736CB2AB1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1478" y="5172332"/>
            <a:ext cx="1357619" cy="1701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6D0075-F44F-14B5-564F-A1DA553B5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5024" y="3196838"/>
            <a:ext cx="1495140" cy="1495140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86DC16C-3ED0-A737-02AD-3BE4D6B6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5" y="495687"/>
            <a:ext cx="1407844" cy="14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32A7E5-2819-B5F5-7541-9D7468E040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377" y="638165"/>
            <a:ext cx="1460457" cy="1460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C1428F-6D42-84D8-0B7C-AE148D31C9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8553" y="946927"/>
            <a:ext cx="1399388" cy="1802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192CB1-AB85-AE3C-E5EE-06F1F2D4E1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3501" y="967217"/>
            <a:ext cx="1881295" cy="1881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6BBFA8-09AB-D72A-E55B-6CDCC456F2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9741" y="672796"/>
            <a:ext cx="1424280" cy="1357687"/>
          </a:xfrm>
          <a:prstGeom prst="rect">
            <a:avLst/>
          </a:prstGeom>
        </p:spPr>
      </p:pic>
      <p:pic>
        <p:nvPicPr>
          <p:cNvPr id="1036" name="Picture 12" descr="Kirstie Coxon - Academic Staff - UCLan">
            <a:extLst>
              <a:ext uri="{FF2B5EF4-FFF2-40B4-BE49-F238E27FC236}">
                <a16:creationId xmlns:a16="http://schemas.microsoft.com/office/drawing/2014/main" id="{B129E83F-2334-6181-BCAE-7F795A1CB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" y="2113644"/>
            <a:ext cx="1629935" cy="162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D27C6-4AFF-4DF5-D2EB-881ED604D9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5714" y="2175278"/>
            <a:ext cx="1448911" cy="1528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4FEA5-B36D-F2C7-5F9D-2400E908AD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88708" y="2976985"/>
            <a:ext cx="1742412" cy="18467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2881EB-7E60-2CF2-4F35-18803A55DD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2997" y="5323790"/>
            <a:ext cx="1524001" cy="152400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1FADC8-43B6-FFDF-E88A-B785A6A6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85" y="2218762"/>
            <a:ext cx="1581028" cy="15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C590C6-16DB-40B3-CED7-DBAEC3D674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4709" y="5028679"/>
            <a:ext cx="1424280" cy="1810768"/>
          </a:xfrm>
          <a:prstGeom prst="rect">
            <a:avLst/>
          </a:prstGeom>
        </p:spPr>
      </p:pic>
      <p:pic>
        <p:nvPicPr>
          <p:cNvPr id="1028" name="Picture 4" descr="Naomi Carlisle">
            <a:extLst>
              <a:ext uri="{FF2B5EF4-FFF2-40B4-BE49-F238E27FC236}">
                <a16:creationId xmlns:a16="http://schemas.microsoft.com/office/drawing/2014/main" id="{468C2380-2B15-F986-5503-8282E2847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08" y="3790435"/>
            <a:ext cx="1348848" cy="15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582E4-7C93-043E-F9D2-EF520905DC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52" y="5289463"/>
            <a:ext cx="1549983" cy="1549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11499-060C-615A-9FF6-977C947FDB4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54606" y="3929978"/>
            <a:ext cx="1149058" cy="13705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170EE6-C36A-600B-E6BA-7D917A1D4A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354" y="3833546"/>
            <a:ext cx="1419225" cy="14192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99C055-E4CF-626C-5689-97B9A650C7A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33276" y="5021108"/>
            <a:ext cx="1368249" cy="18266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6FEE99-88B2-D16C-B835-3BC01A0875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49708" y="3900374"/>
            <a:ext cx="1089688" cy="14547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124F23-5753-031F-A980-BD2AB9CE26D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64246" y="2203626"/>
            <a:ext cx="1537382" cy="16583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050CC3-0EA7-68DA-AC05-C1CF5DF7D14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88052" y="967217"/>
            <a:ext cx="1836384" cy="1836384"/>
          </a:xfrm>
          <a:prstGeom prst="rect">
            <a:avLst/>
          </a:prstGeom>
        </p:spPr>
      </p:pic>
      <p:pic>
        <p:nvPicPr>
          <p:cNvPr id="1026" name="Picture 2" descr="Jenny Carter">
            <a:extLst>
              <a:ext uri="{FF2B5EF4-FFF2-40B4-BE49-F238E27FC236}">
                <a16:creationId xmlns:a16="http://schemas.microsoft.com/office/drawing/2014/main" id="{FC6F5FFD-33F7-E881-7B99-B2876E31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90" y="5219319"/>
            <a:ext cx="1525949" cy="162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45F8EDE-4359-0F38-EA22-06E90DC4C68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2397" y="3058772"/>
            <a:ext cx="1742412" cy="17424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6367FA-2049-BA1D-2CC7-413BCAA5D7CD}"/>
              </a:ext>
            </a:extLst>
          </p:cNvPr>
          <p:cNvSpPr txBox="1"/>
          <p:nvPr/>
        </p:nvSpPr>
        <p:spPr>
          <a:xfrm>
            <a:off x="3686285" y="-103774"/>
            <a:ext cx="60993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  <a:sym typeface="Arial"/>
              </a:rPr>
              <a:t>Thank you to all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077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FE08E2-CBCF-496A-8B79-C66C5793A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12" y="2471437"/>
            <a:ext cx="7130758" cy="67064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better patient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diagnostic accuracy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improved patient satisfaction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fewer emergency department visits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fewer hospital admissions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better care co-ordination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reduced mortality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lower or more appropriate use of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/>
              <a:t>More humanised personal care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615D58-6618-4002-8ECB-60B8B1E9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Why is continuity of care important in health care?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B90F2-78E6-4767-9AAE-334E68F8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D5029-469B-47A5-B12B-9135897550C2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39393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939393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B905B99-5A7B-4687-BB37-97ABD5791476}"/>
              </a:ext>
            </a:extLst>
          </p:cNvPr>
          <p:cNvSpPr txBox="1">
            <a:spLocks/>
          </p:cNvSpPr>
          <p:nvPr/>
        </p:nvSpPr>
        <p:spPr bwMode="auto">
          <a:xfrm>
            <a:off x="6453219" y="1956653"/>
            <a:ext cx="5070879" cy="700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912813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defRPr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912813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+mn-lt"/>
                <a:ea typeface="MS PGothic" charset="-128"/>
                <a:cs typeface="MS PGothic" charset="0"/>
              </a:defRPr>
            </a:lvl2pPr>
            <a:lvl3pPr marL="261938" indent="-261938" algn="l" defTabSz="912813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Symbol" panose="05050102010706020507" pitchFamily="18" charset="2"/>
              <a:buChar char="·"/>
              <a:defRPr kern="1200">
                <a:solidFill>
                  <a:schemeClr val="tx1"/>
                </a:solidFill>
                <a:latin typeface="+mn-lt"/>
                <a:ea typeface="MS PGothic" charset="-128"/>
                <a:cs typeface="MS PGothic" charset="0"/>
              </a:defRPr>
            </a:lvl3pPr>
            <a:lvl4pPr marL="536575" indent="-274638" algn="l" defTabSz="912813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MS PGothic" charset="-128"/>
                <a:cs typeface="MS PGothic" charset="0"/>
              </a:defRPr>
            </a:lvl4pPr>
            <a:lvl5pPr marL="812800" indent="-276225" algn="l" defTabSz="912813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MS PGothic" charset="-128"/>
                <a:cs typeface="MS PGothic" charset="0"/>
              </a:defRPr>
            </a:lvl5pPr>
            <a:lvl6pPr marL="2514156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7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95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14" indent="-228560" algn="l" defTabSz="91423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2813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31351-0EBF-45C3-91C7-3AC861B290BA}"/>
              </a:ext>
            </a:extLst>
          </p:cNvPr>
          <p:cNvSpPr/>
          <p:nvPr/>
        </p:nvSpPr>
        <p:spPr>
          <a:xfrm>
            <a:off x="463550" y="1033322"/>
            <a:ext cx="112649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 of continuity of care is rooted in primary care and involves care over time by the same care provider/s to improve personalised integrated care.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Continuity of care between primary care physicians and their patients is associated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C378F-A86F-45F4-AFAB-9F020396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520" y="2613945"/>
            <a:ext cx="5255051" cy="35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3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Why co-ordination of care is important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7" y="1423616"/>
            <a:ext cx="3437112" cy="414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5936" y="1105152"/>
            <a:ext cx="68610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Improving coordination can sometimes save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resources and also improve quality.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Depends on which improvement is used, how it is implemented, and features of the health system, such as financing arrangements.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Those who suffer most from under-coordination are people who are poor, vulnerable and/or members of minority ethnic groups.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ＭＳ Ｐゴシック" charset="0"/>
              </a:rPr>
              <a:t>The needs of these groups have been neglected in research as well as within healthcare systems.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04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1075174" y="269964"/>
            <a:ext cx="8544271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lnSpc>
                <a:spcPct val="120000"/>
              </a:lnSpc>
              <a:defRPr sz="6150">
                <a:solidFill>
                  <a:srgbClr val="385B88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lnSpc>
                <a:spcPct val="100000"/>
              </a:lnSpc>
              <a:buClrTx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s-ES" sz="2800" b="1" kern="1200" dirty="0" err="1">
                <a:solidFill>
                  <a:srgbClr val="193E72"/>
                </a:solidFill>
                <a:latin typeface="Helvetica Neue"/>
                <a:sym typeface="Helvetica Neue"/>
              </a:rPr>
              <a:t>Why</a:t>
            </a:r>
            <a:r>
              <a:rPr lang="es-ES" sz="2800" b="1" kern="1200" dirty="0">
                <a:solidFill>
                  <a:srgbClr val="193E72"/>
                </a:solidFill>
                <a:latin typeface="Helvetica Neue"/>
                <a:sym typeface="Helvetica Neue"/>
              </a:rPr>
              <a:t> </a:t>
            </a:r>
            <a:r>
              <a:rPr lang="es-ES" sz="2800" b="1" kern="1200" dirty="0" err="1">
                <a:solidFill>
                  <a:srgbClr val="193E72"/>
                </a:solidFill>
                <a:latin typeface="Helvetica Neue"/>
                <a:sym typeface="Helvetica Neue"/>
              </a:rPr>
              <a:t>is</a:t>
            </a:r>
            <a:r>
              <a:rPr lang="es-ES" sz="2800" b="1" kern="1200" dirty="0">
                <a:solidFill>
                  <a:srgbClr val="193E72"/>
                </a:solidFill>
                <a:latin typeface="Helvetica Neue"/>
                <a:sym typeface="Helvetica Neue"/>
              </a:rPr>
              <a:t> </a:t>
            </a:r>
            <a:r>
              <a:rPr lang="es-ES" sz="2800" b="1" kern="1200" dirty="0" err="1">
                <a:solidFill>
                  <a:srgbClr val="193E72"/>
                </a:solidFill>
                <a:latin typeface="Helvetica Neue"/>
                <a:sym typeface="Helvetica Neue"/>
              </a:rPr>
              <a:t>continuity</a:t>
            </a:r>
            <a:r>
              <a:rPr lang="es-ES" sz="2800" b="1" kern="1200" dirty="0">
                <a:solidFill>
                  <a:srgbClr val="193E72"/>
                </a:solidFill>
                <a:latin typeface="Helvetica Neue"/>
                <a:sym typeface="Helvetica Neue"/>
              </a:rPr>
              <a:t> </a:t>
            </a:r>
            <a:r>
              <a:rPr lang="es-ES" sz="2800" b="1" kern="1200" dirty="0" err="1">
                <a:solidFill>
                  <a:srgbClr val="193E72"/>
                </a:solidFill>
                <a:latin typeface="Helvetica Neue"/>
                <a:sym typeface="Helvetica Neue"/>
              </a:rPr>
              <a:t>important</a:t>
            </a:r>
            <a:r>
              <a:rPr lang="es-ES" sz="2800" b="1" kern="1200" dirty="0">
                <a:solidFill>
                  <a:srgbClr val="193E72"/>
                </a:solidFill>
                <a:latin typeface="Helvetica Neue"/>
                <a:sym typeface="Helvetica Neue"/>
              </a:rPr>
              <a:t> in Maternity care?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84E01331-EC1A-E045-9406-C232226855A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4" y="985650"/>
            <a:ext cx="2716620" cy="187502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9ACD278-501E-C347-B6EB-4C1A9A25A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74" y="985651"/>
            <a:ext cx="2044529" cy="187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65D086-D309-3E4A-BD72-B19D92C76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691" y="923024"/>
            <a:ext cx="4007264" cy="1922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47D655-FB40-BE8C-6851-5B7AE26F4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8227" y="2842861"/>
            <a:ext cx="5163525" cy="324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D6E5C-4FC9-A8E8-9051-7BA2749AF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40" y="3160747"/>
            <a:ext cx="5163525" cy="29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9612D3-522D-014A-B41C-ED3E0B768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033"/>
          <a:stretch/>
        </p:blipFill>
        <p:spPr>
          <a:xfrm>
            <a:off x="6617595" y="1981200"/>
            <a:ext cx="5574405" cy="48815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7F13DE-8025-B640-94E0-2F2BBE103AA9}"/>
              </a:ext>
            </a:extLst>
          </p:cNvPr>
          <p:cNvGrpSpPr/>
          <p:nvPr/>
        </p:nvGrpSpPr>
        <p:grpSpPr>
          <a:xfrm>
            <a:off x="0" y="-108860"/>
            <a:ext cx="12192000" cy="6966860"/>
            <a:chOff x="0" y="-108860"/>
            <a:chExt cx="12192000" cy="69668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716513-3D70-384B-88AE-6FDDCAFEC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36DEBB5-E07A-884F-A2E2-B8334CD4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39791" y="-108860"/>
              <a:ext cx="2645229" cy="264522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0B7DA-FD7A-C74E-9D79-26AB78CE9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172" y="141024"/>
            <a:ext cx="8565619" cy="2395345"/>
          </a:xfrm>
        </p:spPr>
        <p:txBody>
          <a:bodyPr/>
          <a:lstStyle/>
          <a:p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Evaluating place-based models of maternity care for women living in an area of ethnic diversity and social disadvantage</a:t>
            </a:r>
            <a:br>
              <a:rPr lang="en-US" sz="40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br>
              <a:rPr lang="en-US" sz="40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 Cristina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ernadez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-Turienzo, Zahra Khan, Zoe Vowles, Dr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 Burton Prof Jane Sandall</a:t>
            </a:r>
            <a:br>
              <a:rPr lang="en-US" sz="2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br>
              <a:rPr lang="en-US" sz="40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br>
              <a:rPr lang="en-US" sz="40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9FFCC-75A5-FB41-B3B1-73B8A02AB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811" y="3642037"/>
            <a:ext cx="6083888" cy="2933913"/>
          </a:xfrm>
        </p:spPr>
        <p:txBody>
          <a:bodyPr/>
          <a:lstStyle/>
          <a:p>
            <a:pPr algn="l">
              <a:spcAft>
                <a:spcPts val="0"/>
              </a:spcAft>
            </a:pPr>
            <a:endParaRPr lang="en-US" dirty="0"/>
          </a:p>
          <a:p>
            <a:pPr algn="l">
              <a:spcAft>
                <a:spcPts val="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B80D542-1025-F28F-8982-1E418C7A6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657" y="0"/>
            <a:ext cx="1110343" cy="832756"/>
          </a:xfrm>
          <a:prstGeom prst="rect">
            <a:avLst/>
          </a:prstGeom>
        </p:spPr>
      </p:pic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3BDE5E34-04A3-62BD-9EA6-9AEAC570E688}"/>
              </a:ext>
            </a:extLst>
          </p:cNvPr>
          <p:cNvSpPr txBox="1">
            <a:spLocks/>
          </p:cNvSpPr>
          <p:nvPr/>
        </p:nvSpPr>
        <p:spPr>
          <a:xfrm>
            <a:off x="174172" y="3591911"/>
            <a:ext cx="6617595" cy="3310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en-GB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333333"/>
              </a:solidFill>
              <a:latin typeface="Source Sans Pro" panose="020B0503030403020204" pitchFamily="34" charset="0"/>
            </a:endParaRPr>
          </a:p>
          <a:p>
            <a:pPr>
              <a:buClrTx/>
            </a:pPr>
            <a:endParaRPr lang="en-GB" sz="1400" dirty="0">
              <a:solidFill>
                <a:srgbClr val="333333"/>
              </a:solidFill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400" dirty="0">
              <a:solidFill>
                <a:srgbClr val="333333"/>
              </a:solidFill>
              <a:latin typeface="Source Sans Pro" panose="020B0503030403020204" pitchFamily="34" charset="0"/>
            </a:endParaRPr>
          </a:p>
          <a:p>
            <a:pPr>
              <a:buClrTx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GB" sz="1000" b="1" dirty="0">
              <a:latin typeface="Source Sans Pro" panose="020B0503030403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0E9172-4ABD-A930-FAEC-A8D11C902203}"/>
              </a:ext>
            </a:extLst>
          </p:cNvPr>
          <p:cNvSpPr/>
          <p:nvPr/>
        </p:nvSpPr>
        <p:spPr>
          <a:xfrm>
            <a:off x="88243" y="3253451"/>
            <a:ext cx="6796033" cy="283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B2B2B2">
                  <a:lumMod val="75000"/>
                </a:srgbClr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 community placed based models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continuity of midwifery care improve pregnancy and birth outcomes and experience for socially disadvantaged and women from diverse ethnic groups in South London?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B2B2B2">
                  <a:lumMod val="75000"/>
                </a:srgbClr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What are the processes and challenges to implementing and sustaining these models to meet the needs of this population?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C0F91-77F7-421B-46C0-CE087FD9F2F0}"/>
              </a:ext>
            </a:extLst>
          </p:cNvPr>
          <p:cNvSpPr txBox="1"/>
          <p:nvPr/>
        </p:nvSpPr>
        <p:spPr>
          <a:xfrm>
            <a:off x="111474" y="6070645"/>
            <a:ext cx="7540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8"/>
              </a:rPr>
              <a:t> https://www.england.nhs.uk/ltphimenu/placed-based-approaches-to-reducing-health-inequalities/place-based-approaches-for-reducing-health-inequalities/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911202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LEAP 1">
      <a:dk1>
        <a:srgbClr val="27719C"/>
      </a:dk1>
      <a:lt1>
        <a:srgbClr val="FFFFFF"/>
      </a:lt1>
      <a:dk2>
        <a:srgbClr val="27709C"/>
      </a:dk2>
      <a:lt2>
        <a:srgbClr val="D9E5F3"/>
      </a:lt2>
      <a:accent1>
        <a:srgbClr val="F9A91B"/>
      </a:accent1>
      <a:accent2>
        <a:srgbClr val="FF6440"/>
      </a:accent2>
      <a:accent3>
        <a:srgbClr val="502483"/>
      </a:accent3>
      <a:accent4>
        <a:srgbClr val="18A33C"/>
      </a:accent4>
      <a:accent5>
        <a:srgbClr val="D9E5F3"/>
      </a:accent5>
      <a:accent6>
        <a:srgbClr val="000000"/>
      </a:accent6>
      <a:hlink>
        <a:srgbClr val="502483"/>
      </a:hlink>
      <a:folHlink>
        <a:srgbClr val="FF644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KHP_Blue">
  <a:themeElements>
    <a:clrScheme name="KHP_Blue 1">
      <a:dk1>
        <a:srgbClr val="414141"/>
      </a:dk1>
      <a:lt1>
        <a:srgbClr val="FFFFFF"/>
      </a:lt1>
      <a:dk2>
        <a:srgbClr val="808285"/>
      </a:dk2>
      <a:lt2>
        <a:srgbClr val="E7E8E9"/>
      </a:lt2>
      <a:accent1>
        <a:srgbClr val="61A3DC"/>
      </a:accent1>
      <a:accent2>
        <a:srgbClr val="23B6E9"/>
      </a:accent2>
      <a:accent3>
        <a:srgbClr val="FFFFFF"/>
      </a:accent3>
      <a:accent4>
        <a:srgbClr val="363636"/>
      </a:accent4>
      <a:accent5>
        <a:srgbClr val="B7CEEB"/>
      </a:accent5>
      <a:accent6>
        <a:srgbClr val="1FA5D3"/>
      </a:accent6>
      <a:hlink>
        <a:srgbClr val="91DAF4"/>
      </a:hlink>
      <a:folHlink>
        <a:srgbClr val="D3F0FB"/>
      </a:folHlink>
    </a:clrScheme>
    <a:fontScheme name="KHP FontSc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HP_Blue 1">
        <a:dk1>
          <a:srgbClr val="414141"/>
        </a:dk1>
        <a:lt1>
          <a:srgbClr val="FFFFFF"/>
        </a:lt1>
        <a:dk2>
          <a:srgbClr val="808285"/>
        </a:dk2>
        <a:lt2>
          <a:srgbClr val="E7E8E9"/>
        </a:lt2>
        <a:accent1>
          <a:srgbClr val="61A3DC"/>
        </a:accent1>
        <a:accent2>
          <a:srgbClr val="23B6E9"/>
        </a:accent2>
        <a:accent3>
          <a:srgbClr val="FFFFFF"/>
        </a:accent3>
        <a:accent4>
          <a:srgbClr val="363636"/>
        </a:accent4>
        <a:accent5>
          <a:srgbClr val="B7CEEB"/>
        </a:accent5>
        <a:accent6>
          <a:srgbClr val="1FA5D3"/>
        </a:accent6>
        <a:hlink>
          <a:srgbClr val="91DAF4"/>
        </a:hlink>
        <a:folHlink>
          <a:srgbClr val="D3F0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HR_MS PowerPoint_4_3_Arial" id="{07C98160-B941-DB44-8EA0-46311EFAA758}" vid="{1D3E2E1A-3D0A-0042-8DF4-CB102EE462C6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EAP">
    <a:dk1>
      <a:srgbClr val="27719C"/>
    </a:dk1>
    <a:lt1>
      <a:srgbClr val="FFFFFF"/>
    </a:lt1>
    <a:dk2>
      <a:srgbClr val="000000"/>
    </a:dk2>
    <a:lt2>
      <a:srgbClr val="D9E5F3"/>
    </a:lt2>
    <a:accent1>
      <a:srgbClr val="F9A91B"/>
    </a:accent1>
    <a:accent2>
      <a:srgbClr val="FF6440"/>
    </a:accent2>
    <a:accent3>
      <a:srgbClr val="502483"/>
    </a:accent3>
    <a:accent4>
      <a:srgbClr val="18A33C"/>
    </a:accent4>
    <a:accent5>
      <a:srgbClr val="D9E5F3"/>
    </a:accent5>
    <a:accent6>
      <a:srgbClr val="27719C"/>
    </a:accent6>
    <a:hlink>
      <a:srgbClr val="502483"/>
    </a:hlink>
    <a:folHlink>
      <a:srgbClr val="FF6440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LEAP">
    <a:dk1>
      <a:srgbClr val="27719C"/>
    </a:dk1>
    <a:lt1>
      <a:srgbClr val="FFFFFF"/>
    </a:lt1>
    <a:dk2>
      <a:srgbClr val="000000"/>
    </a:dk2>
    <a:lt2>
      <a:srgbClr val="D9E5F3"/>
    </a:lt2>
    <a:accent1>
      <a:srgbClr val="F9A91B"/>
    </a:accent1>
    <a:accent2>
      <a:srgbClr val="FF6440"/>
    </a:accent2>
    <a:accent3>
      <a:srgbClr val="502483"/>
    </a:accent3>
    <a:accent4>
      <a:srgbClr val="18A33C"/>
    </a:accent4>
    <a:accent5>
      <a:srgbClr val="D9E5F3"/>
    </a:accent5>
    <a:accent6>
      <a:srgbClr val="27719C"/>
    </a:accent6>
    <a:hlink>
      <a:srgbClr val="502483"/>
    </a:hlink>
    <a:folHlink>
      <a:srgbClr val="FF6440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b5ceff-6b46-4494-accf-a4e91dbe538f">
      <Terms xmlns="http://schemas.microsoft.com/office/infopath/2007/PartnerControls"/>
    </lcf76f155ced4ddcb4097134ff3c332f>
    <TaxCatchAll xmlns="4aaf35b1-80a8-48e7-9d03-c612add1997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3FE33B-5492-4527-9D1B-28067445C8F5}">
  <ds:schemaRefs>
    <ds:schemaRef ds:uri="http://schemas.microsoft.com/sharepoint/v3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e55e552c-2923-4c9d-84db-21502e9bed1c"/>
    <ds:schemaRef ds:uri="http://purl.org/dc/terms/"/>
    <ds:schemaRef ds:uri="http://purl.org/dc/dcmitype/"/>
    <ds:schemaRef ds:uri="http://schemas.microsoft.com/office/infopath/2007/PartnerControls"/>
    <ds:schemaRef ds:uri="f0f861ef-5724-43f5-b5aa-d51eda51869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F2DAF5-3DC4-4CBF-BF7F-2FCAFC43154F}"/>
</file>

<file path=customXml/itemProps3.xml><?xml version="1.0" encoding="utf-8"?>
<ds:datastoreItem xmlns:ds="http://schemas.openxmlformats.org/officeDocument/2006/customXml" ds:itemID="{533483D4-7C89-4EED-9A6A-C8F82A0F8C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5352</TotalTime>
  <Words>2245</Words>
  <Application>Microsoft Office PowerPoint</Application>
  <PresentationFormat>Widescreen</PresentationFormat>
  <Paragraphs>434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Arial</vt:lpstr>
      <vt:lpstr>caecilia-sans-text</vt:lpstr>
      <vt:lpstr>Calibri</vt:lpstr>
      <vt:lpstr>Calibri Light</vt:lpstr>
      <vt:lpstr>Courier New</vt:lpstr>
      <vt:lpstr>Georgia</vt:lpstr>
      <vt:lpstr>Helvetica Neue</vt:lpstr>
      <vt:lpstr>KingsBureauGrotFiveOne</vt:lpstr>
      <vt:lpstr>Source Sans Pro</vt:lpstr>
      <vt:lpstr>Symbol</vt:lpstr>
      <vt:lpstr>Times New Roman</vt:lpstr>
      <vt:lpstr>TwitterChirp</vt:lpstr>
      <vt:lpstr>Wingdings</vt:lpstr>
      <vt:lpstr>Custom Design</vt:lpstr>
      <vt:lpstr>1_Office Theme</vt:lpstr>
      <vt:lpstr>8_KHP_Blue</vt:lpstr>
      <vt:lpstr>1_Custom Design</vt:lpstr>
      <vt:lpstr>2_Custom Design</vt:lpstr>
      <vt:lpstr>5_Office Theme</vt:lpstr>
      <vt:lpstr>PowerPoint Presentation</vt:lpstr>
      <vt:lpstr>PowerPoint Presentation</vt:lpstr>
      <vt:lpstr>National and Local Policy and Health Need</vt:lpstr>
      <vt:lpstr>Maternal and Perinatal Systems and Policy Research Group </vt:lpstr>
      <vt:lpstr>PowerPoint Presentation</vt:lpstr>
      <vt:lpstr>Why is continuity of care important in health care? </vt:lpstr>
      <vt:lpstr>Why co-ordination of care is important</vt:lpstr>
      <vt:lpstr>PowerPoint Presentation</vt:lpstr>
      <vt:lpstr>Evaluating place-based models of maternity care for women living in an area of ethnic diversity and social disadvantage  Dr Cristina Fernadez-Turienzo, Zahra Khan, Zoe Vowles, Dr Sam Burton Prof Jane Sandall   </vt:lpstr>
      <vt:lpstr>  LEAP Community based: care provided out of a central Brixton children’s centre   Clients benefit from well-established referral pathways into wider LEAP and non-LEAP support (e.g., breastfeeding peer support; enhanced domestic abuse support; support with parent-infant relationships; community food support; etc.) </vt:lpstr>
      <vt:lpstr>LEAP outcomes</vt:lpstr>
      <vt:lpstr>PowerPoint Presentation</vt:lpstr>
      <vt:lpstr>ESMI-III (Effective Implementation of Maternal Mental Health Services) Lead Dr Abigail Easter</vt:lpstr>
      <vt:lpstr>ESMI-III: Recommendations Integrated into National Guidance</vt:lpstr>
      <vt:lpstr>Obstetric &amp; mental health near miss events in the perinatal period - Lead Dr Abigail Easter</vt:lpstr>
      <vt:lpstr>Patient and Public Involvement and Engagement</vt:lpstr>
      <vt:lpstr>Lambeth Parents’ Lunch: A community listening event</vt:lpstr>
      <vt:lpstr>CRIBS, Innovations to reduce maternal mortality and build research capacity in Sierra Leone – NIHR Global Health Group, Pi Prof Andy Shennan</vt:lpstr>
      <vt:lpstr>2YoungLives Pilot Cluster- trial Dr Cristina Fernandez-Turienzo, Lucy November, Jane Sandall</vt:lpstr>
      <vt:lpstr>Overview of elements of 2YL mentoring</vt:lpstr>
      <vt:lpstr>PowerPoint Presentation</vt:lpstr>
      <vt:lpstr>PowerPoint Presentation</vt:lpstr>
      <vt:lpstr>Methods </vt:lpstr>
      <vt:lpstr>Methods</vt:lpstr>
      <vt:lpstr>CRIBS, 2YoungLives - engagement</vt:lpstr>
      <vt:lpstr>NIHR CRIBS Group &amp; Collaborators: </vt:lpstr>
      <vt:lpstr>ARC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Harris-Tafri, Michele</dc:creator>
  <cp:lastModifiedBy>Jane Sandall</cp:lastModifiedBy>
  <cp:revision>122</cp:revision>
  <dcterms:modified xsi:type="dcterms:W3CDTF">2024-03-11T13:05:09Z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0x01010064349AB501BF574C83206C844DBEF306</vt:lpwstr>
  </property>
</Properties>
</file>