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5.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Layouts/slideLayout12.xml" ContentType="application/vnd.openxmlformats-officedocument.presentationml.slideLayout+xml"/>
  <Override PartName="/ppt/notesSlides/notesSlide7.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8" r:id="rId3"/>
    <p:sldId id="5328" r:id="rId4"/>
    <p:sldId id="5315" r:id="rId5"/>
    <p:sldId id="5326" r:id="rId6"/>
    <p:sldId id="5318" r:id="rId7"/>
    <p:sldId id="554" r:id="rId8"/>
    <p:sldId id="5319" r:id="rId9"/>
    <p:sldId id="5320" r:id="rId10"/>
    <p:sldId id="577" r:id="rId11"/>
    <p:sldId id="312" r:id="rId12"/>
    <p:sldId id="339" r:id="rId13"/>
    <p:sldId id="314" r:id="rId14"/>
    <p:sldId id="260" r:id="rId15"/>
    <p:sldId id="532" r:id="rId16"/>
    <p:sldId id="280" r:id="rId17"/>
    <p:sldId id="5321" r:id="rId18"/>
    <p:sldId id="324" r:id="rId19"/>
    <p:sldId id="567" r:id="rId20"/>
    <p:sldId id="309" r:id="rId21"/>
    <p:sldId id="532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Aileen" initials="JA" lastIdx="1" clrIdx="0">
    <p:extLst>
      <p:ext uri="{19B8F6BF-5375-455C-9EA6-DF929625EA0E}">
        <p15:presenceInfo xmlns:p15="http://schemas.microsoft.com/office/powerpoint/2012/main" userId="S::k1509530@kcl.ac.uk::a04269a0-f5bf-4782-b7b8-d9de058a50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77"/>
  </p:normalViewPr>
  <p:slideViewPr>
    <p:cSldViewPr snapToGrid="0">
      <p:cViewPr varScale="1">
        <p:scale>
          <a:sx n="93" d="100"/>
          <a:sy n="93" d="100"/>
        </p:scale>
        <p:origin x="216" y="704"/>
      </p:cViewPr>
      <p:guideLst/>
    </p:cSldViewPr>
  </p:slideViewPr>
  <p:notesTextViewPr>
    <p:cViewPr>
      <p:scale>
        <a:sx n="1" d="1"/>
        <a:sy n="1" d="1"/>
      </p:scale>
      <p:origin x="0" y="0"/>
    </p:cViewPr>
  </p:notesTextViewPr>
  <p:sorterViewPr>
    <p:cViewPr>
      <p:scale>
        <a:sx n="111" d="100"/>
        <a:sy n="11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867CF-39FC-F34D-BF8C-A297B2D602FC}" type="datetimeFigureOut">
              <a:rPr lang="en-US" smtClean="0"/>
              <a:t>3/8/24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ED300D-A749-994B-B300-CD031707F653}" type="slidenum">
              <a:rPr lang="en-US" smtClean="0"/>
              <a:t>‹#›</a:t>
            </a:fld>
            <a:endParaRPr lang="en-US"/>
          </a:p>
        </p:txBody>
      </p:sp>
    </p:spTree>
    <p:extLst>
      <p:ext uri="{BB962C8B-B14F-4D97-AF65-F5344CB8AC3E}">
        <p14:creationId xmlns:p14="http://schemas.microsoft.com/office/powerpoint/2010/main" val="4063320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we mean by digital interventions?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the purpose of this study, we defined </a:t>
            </a:r>
            <a:r>
              <a:rPr lang="en-GB" sz="1800" dirty="0">
                <a:effectLst/>
                <a:latin typeface="Calibri" panose="020F0502020204030204" pitchFamily="34" charset="0"/>
                <a:ea typeface="Calibri" panose="020F0502020204030204" pitchFamily="34" charset="0"/>
                <a:cs typeface="Times New Roman" panose="02020603050405020304" pitchFamily="18" charset="0"/>
              </a:rPr>
              <a:t>digital interventions as those that can be used to improve health behaviours (such as smoking or alcohol consumption) or support an existing health condition (such as diabetes or heart disease).</a:t>
            </a:r>
            <a:endParaRPr lang="en-GB" sz="1800" dirty="0">
              <a:effectLst/>
              <a:latin typeface="Arial" panose="020B0604020202020204" pitchFamily="34" charset="0"/>
              <a:ea typeface="Calibri" panose="020F0502020204030204" pitchFamily="34" charset="0"/>
            </a:endParaRPr>
          </a:p>
          <a:p>
            <a:endParaRPr lang="en-GB" sz="1800" dirty="0">
              <a:effectLst/>
              <a:latin typeface="Arial" panose="020B060402020202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Examples include </a:t>
            </a:r>
            <a:r>
              <a:rPr lang="en-GB" sz="1800" dirty="0">
                <a:effectLst/>
                <a:latin typeface="Calibri" panose="020F0502020204030204" pitchFamily="34" charset="0"/>
                <a:ea typeface="Calibri" panose="020F0502020204030204" pitchFamily="34" charset="0"/>
                <a:cs typeface="Times New Roman" panose="02020603050405020304" pitchFamily="18" charset="0"/>
              </a:rPr>
              <a:t>smartphone apps, wearable devices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fitbits</a:t>
            </a:r>
            <a:r>
              <a:rPr lang="en-GB" sz="1800" dirty="0">
                <a:effectLst/>
                <a:latin typeface="Calibri" panose="020F0502020204030204" pitchFamily="34" charset="0"/>
                <a:ea typeface="Calibri" panose="020F0502020204030204" pitchFamily="34" charset="0"/>
                <a:cs typeface="Times New Roman" panose="02020603050405020304" pitchFamily="18" charset="0"/>
              </a:rPr>
              <a:t>), websites, or patient portals.</a:t>
            </a:r>
          </a:p>
          <a:p>
            <a:endParaRPr lang="en-GB" sz="1800" dirty="0"/>
          </a:p>
          <a:p>
            <a:endParaRPr lang="en-GB" sz="18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771EC3-C64E-4959-982C-4D0420B8C9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57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7929F-9F81-5CA1-3F3A-95B68E2DC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19C1B-833E-00D5-764E-1CAECCC9C0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C521D-DB08-A438-B4DB-A6F1373E600B}"/>
              </a:ext>
            </a:extLst>
          </p:cNvPr>
          <p:cNvSpPr>
            <a:spLocks noGrp="1"/>
          </p:cNvSpPr>
          <p:nvPr>
            <p:ph type="body" idx="1"/>
          </p:nvPr>
        </p:nvSpPr>
        <p:spPr/>
        <p:txBody>
          <a:bodyPr/>
          <a:lstStyle/>
          <a:p>
            <a:r>
              <a:rPr lang="en-GB" dirty="0"/>
              <a:t>Positive attitudes towards HIIT: with beliefs it may help patients feel more relaxed, provide health benefits, provide a break from the monotony of the ward environment and the format is engaging.</a:t>
            </a:r>
          </a:p>
          <a:p>
            <a:r>
              <a:rPr lang="en-GB" dirty="0"/>
              <a:t>Feasibility and acceptability: in </a:t>
            </a:r>
            <a:r>
              <a:rPr lang="en-GB" sz="1200" dirty="0"/>
              <a:t>&gt;70% of attended sessions the full length of the HIIT session was completed (19 minutes including 4 min warm-up and 4 min cool down)</a:t>
            </a:r>
            <a:endParaRPr lang="en-GB" dirty="0"/>
          </a:p>
          <a:p>
            <a:endParaRPr lang="en-GB" dirty="0"/>
          </a:p>
        </p:txBody>
      </p:sp>
      <p:sp>
        <p:nvSpPr>
          <p:cNvPr id="4" name="Slide Number Placeholder 3">
            <a:extLst>
              <a:ext uri="{FF2B5EF4-FFF2-40B4-BE49-F238E27FC236}">
                <a16:creationId xmlns:a16="http://schemas.microsoft.com/office/drawing/2014/main" id="{B9CD2208-6FB6-0EC7-4FAA-4753E9B3F7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771EC3-C64E-4959-982C-4D0420B8C9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814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771EC3-C64E-4959-982C-4D0420B8C9F7}" type="slidenum">
              <a:rPr lang="en-GB" smtClean="0"/>
              <a:t>11</a:t>
            </a:fld>
            <a:endParaRPr lang="en-GB"/>
          </a:p>
        </p:txBody>
      </p:sp>
    </p:spTree>
    <p:extLst>
      <p:ext uri="{BB962C8B-B14F-4D97-AF65-F5344CB8AC3E}">
        <p14:creationId xmlns:p14="http://schemas.microsoft.com/office/powerpoint/2010/main" val="404952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771EC3-C64E-4959-982C-4D0420B8C9F7}" type="slidenum">
              <a:rPr lang="en-GB" smtClean="0"/>
              <a:t>12</a:t>
            </a:fld>
            <a:endParaRPr lang="en-GB"/>
          </a:p>
        </p:txBody>
      </p:sp>
    </p:spTree>
    <p:extLst>
      <p:ext uri="{BB962C8B-B14F-4D97-AF65-F5344CB8AC3E}">
        <p14:creationId xmlns:p14="http://schemas.microsoft.com/office/powerpoint/2010/main" val="2603298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771EC3-C64E-4959-982C-4D0420B8C9F7}" type="slidenum">
              <a:rPr lang="en-GB" smtClean="0"/>
              <a:t>13</a:t>
            </a:fld>
            <a:endParaRPr lang="en-GB"/>
          </a:p>
        </p:txBody>
      </p:sp>
    </p:spTree>
    <p:extLst>
      <p:ext uri="{BB962C8B-B14F-4D97-AF65-F5344CB8AC3E}">
        <p14:creationId xmlns:p14="http://schemas.microsoft.com/office/powerpoint/2010/main" val="4050340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B" dirty="0"/>
          </a:p>
        </p:txBody>
      </p:sp>
      <p:sp>
        <p:nvSpPr>
          <p:cNvPr id="4" name="Slide Number Placeholder 3"/>
          <p:cNvSpPr>
            <a:spLocks noGrp="1"/>
          </p:cNvSpPr>
          <p:nvPr>
            <p:ph type="sldNum" sz="quarter" idx="5"/>
          </p:nvPr>
        </p:nvSpPr>
        <p:spPr/>
        <p:txBody>
          <a:bodyPr/>
          <a:lstStyle/>
          <a:p>
            <a:fld id="{733DCA23-ECC5-A541-A506-EAAD28C43423}" type="slidenum">
              <a:rPr lang="en-LB" smtClean="0"/>
              <a:t>16</a:t>
            </a:fld>
            <a:endParaRPr lang="en-LB"/>
          </a:p>
        </p:txBody>
      </p:sp>
    </p:spTree>
    <p:extLst>
      <p:ext uri="{BB962C8B-B14F-4D97-AF65-F5344CB8AC3E}">
        <p14:creationId xmlns:p14="http://schemas.microsoft.com/office/powerpoint/2010/main" val="698137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771EC3-C64E-4959-982C-4D0420B8C9F7}" type="slidenum">
              <a:rPr lang="en-GB" smtClean="0"/>
              <a:t>20</a:t>
            </a:fld>
            <a:endParaRPr lang="en-GB"/>
          </a:p>
        </p:txBody>
      </p:sp>
    </p:spTree>
    <p:extLst>
      <p:ext uri="{BB962C8B-B14F-4D97-AF65-F5344CB8AC3E}">
        <p14:creationId xmlns:p14="http://schemas.microsoft.com/office/powerpoint/2010/main" val="1304914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FA09-7E72-B385-7259-4E170C4E0E3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8A366AE-1E66-29BD-EBCC-8A6519E21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341DF97-C17F-22D7-1FAD-119E5FF38250}"/>
              </a:ext>
            </a:extLst>
          </p:cNvPr>
          <p:cNvSpPr>
            <a:spLocks noGrp="1"/>
          </p:cNvSpPr>
          <p:nvPr>
            <p:ph type="dt" sz="half" idx="10"/>
          </p:nvPr>
        </p:nvSpPr>
        <p:spPr/>
        <p:txBody>
          <a:bodyPr/>
          <a:lstStyle/>
          <a:p>
            <a:fld id="{0A6C83D2-EC6B-5141-8E61-33929A4B827C}" type="datetimeFigureOut">
              <a:rPr lang="en-US" smtClean="0"/>
              <a:t>3/8/24</a:t>
            </a:fld>
            <a:endParaRPr lang="en-US"/>
          </a:p>
        </p:txBody>
      </p:sp>
      <p:sp>
        <p:nvSpPr>
          <p:cNvPr id="5" name="Footer Placeholder 4">
            <a:extLst>
              <a:ext uri="{FF2B5EF4-FFF2-40B4-BE49-F238E27FC236}">
                <a16:creationId xmlns:a16="http://schemas.microsoft.com/office/drawing/2014/main" id="{20B762F3-5FCA-18C8-782E-5179E865F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BA326-1D00-AAD0-9998-26765B1FED13}"/>
              </a:ext>
            </a:extLst>
          </p:cNvPr>
          <p:cNvSpPr>
            <a:spLocks noGrp="1"/>
          </p:cNvSpPr>
          <p:nvPr>
            <p:ph type="sldNum" sz="quarter" idx="12"/>
          </p:nvPr>
        </p:nvSpPr>
        <p:spPr/>
        <p:txBody>
          <a:bodyPr/>
          <a:lstStyle/>
          <a:p>
            <a:fld id="{6507A784-38A7-2D46-8B6F-085B078B2A3E}" type="slidenum">
              <a:rPr lang="en-US" smtClean="0"/>
              <a:t>‹#›</a:t>
            </a:fld>
            <a:endParaRPr lang="en-US"/>
          </a:p>
        </p:txBody>
      </p:sp>
    </p:spTree>
    <p:extLst>
      <p:ext uri="{BB962C8B-B14F-4D97-AF65-F5344CB8AC3E}">
        <p14:creationId xmlns:p14="http://schemas.microsoft.com/office/powerpoint/2010/main" val="3069941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5C2D4-9B52-5F03-709A-0FE77491AFA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F2AFCE0-F301-0B45-E4A7-EE2D767DF5D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6B9B9C-D5C6-72C0-DFB3-97D89556EF69}"/>
              </a:ext>
            </a:extLst>
          </p:cNvPr>
          <p:cNvSpPr>
            <a:spLocks noGrp="1"/>
          </p:cNvSpPr>
          <p:nvPr>
            <p:ph type="dt" sz="half" idx="10"/>
          </p:nvPr>
        </p:nvSpPr>
        <p:spPr/>
        <p:txBody>
          <a:bodyPr/>
          <a:lstStyle/>
          <a:p>
            <a:fld id="{0A6C83D2-EC6B-5141-8E61-33929A4B827C}" type="datetimeFigureOut">
              <a:rPr lang="en-US" smtClean="0"/>
              <a:t>3/8/24</a:t>
            </a:fld>
            <a:endParaRPr lang="en-US"/>
          </a:p>
        </p:txBody>
      </p:sp>
      <p:sp>
        <p:nvSpPr>
          <p:cNvPr id="5" name="Footer Placeholder 4">
            <a:extLst>
              <a:ext uri="{FF2B5EF4-FFF2-40B4-BE49-F238E27FC236}">
                <a16:creationId xmlns:a16="http://schemas.microsoft.com/office/drawing/2014/main" id="{E8EFB2C2-FED6-3EF8-AE6D-7AAAE8C35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F8D54-908B-2BCC-21C2-BE42F05924D0}"/>
              </a:ext>
            </a:extLst>
          </p:cNvPr>
          <p:cNvSpPr>
            <a:spLocks noGrp="1"/>
          </p:cNvSpPr>
          <p:nvPr>
            <p:ph type="sldNum" sz="quarter" idx="12"/>
          </p:nvPr>
        </p:nvSpPr>
        <p:spPr/>
        <p:txBody>
          <a:bodyPr/>
          <a:lstStyle/>
          <a:p>
            <a:fld id="{6507A784-38A7-2D46-8B6F-085B078B2A3E}" type="slidenum">
              <a:rPr lang="en-US" smtClean="0"/>
              <a:t>‹#›</a:t>
            </a:fld>
            <a:endParaRPr lang="en-US"/>
          </a:p>
        </p:txBody>
      </p:sp>
    </p:spTree>
    <p:extLst>
      <p:ext uri="{BB962C8B-B14F-4D97-AF65-F5344CB8AC3E}">
        <p14:creationId xmlns:p14="http://schemas.microsoft.com/office/powerpoint/2010/main" val="3376648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345FD-AD63-29E2-CFFD-47044C0499C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C451059-B560-B314-F395-B6A7270CFDB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225A14-FF42-8A41-201B-C10E176944E8}"/>
              </a:ext>
            </a:extLst>
          </p:cNvPr>
          <p:cNvSpPr>
            <a:spLocks noGrp="1"/>
          </p:cNvSpPr>
          <p:nvPr>
            <p:ph type="dt" sz="half" idx="10"/>
          </p:nvPr>
        </p:nvSpPr>
        <p:spPr/>
        <p:txBody>
          <a:bodyPr/>
          <a:lstStyle/>
          <a:p>
            <a:fld id="{0A6C83D2-EC6B-5141-8E61-33929A4B827C}" type="datetimeFigureOut">
              <a:rPr lang="en-US" smtClean="0"/>
              <a:t>3/8/24</a:t>
            </a:fld>
            <a:endParaRPr lang="en-US"/>
          </a:p>
        </p:txBody>
      </p:sp>
      <p:sp>
        <p:nvSpPr>
          <p:cNvPr id="5" name="Footer Placeholder 4">
            <a:extLst>
              <a:ext uri="{FF2B5EF4-FFF2-40B4-BE49-F238E27FC236}">
                <a16:creationId xmlns:a16="http://schemas.microsoft.com/office/drawing/2014/main" id="{15B23405-33D9-1462-59A6-D95F2758D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AED13-79CD-76F8-750F-FADEC9FFDF77}"/>
              </a:ext>
            </a:extLst>
          </p:cNvPr>
          <p:cNvSpPr>
            <a:spLocks noGrp="1"/>
          </p:cNvSpPr>
          <p:nvPr>
            <p:ph type="sldNum" sz="quarter" idx="12"/>
          </p:nvPr>
        </p:nvSpPr>
        <p:spPr/>
        <p:txBody>
          <a:bodyPr/>
          <a:lstStyle/>
          <a:p>
            <a:fld id="{6507A784-38A7-2D46-8B6F-085B078B2A3E}" type="slidenum">
              <a:rPr lang="en-US" smtClean="0"/>
              <a:t>‹#›</a:t>
            </a:fld>
            <a:endParaRPr lang="en-US"/>
          </a:p>
        </p:txBody>
      </p:sp>
    </p:spTree>
    <p:extLst>
      <p:ext uri="{BB962C8B-B14F-4D97-AF65-F5344CB8AC3E}">
        <p14:creationId xmlns:p14="http://schemas.microsoft.com/office/powerpoint/2010/main" val="4260125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option 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7238C41-E061-4408-93B7-D336A308A8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1862" y="191352"/>
            <a:ext cx="6297614" cy="558456"/>
          </a:xfrm>
          <a:prstGeom prst="rect">
            <a:avLst/>
          </a:prstGeom>
        </p:spPr>
      </p:pic>
      <p:sp>
        <p:nvSpPr>
          <p:cNvPr id="14" name="Text Placeholder 13">
            <a:extLst>
              <a:ext uri="{FF2B5EF4-FFF2-40B4-BE49-F238E27FC236}">
                <a16:creationId xmlns:a16="http://schemas.microsoft.com/office/drawing/2014/main" id="{A355BADC-F895-4523-AFCF-4F64E514F3EB}"/>
              </a:ext>
            </a:extLst>
          </p:cNvPr>
          <p:cNvSpPr>
            <a:spLocks noGrp="1"/>
          </p:cNvSpPr>
          <p:nvPr>
            <p:ph type="body" sz="quarter" idx="10"/>
          </p:nvPr>
        </p:nvSpPr>
        <p:spPr>
          <a:xfrm>
            <a:off x="804672" y="2168060"/>
            <a:ext cx="10880916" cy="388525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8" name="Straight Connector 17">
            <a:extLst>
              <a:ext uri="{FF2B5EF4-FFF2-40B4-BE49-F238E27FC236}">
                <a16:creationId xmlns:a16="http://schemas.microsoft.com/office/drawing/2014/main" id="{743D49B7-F983-4AEE-BB4F-F57AD0F1A006}"/>
              </a:ext>
            </a:extLst>
          </p:cNvPr>
          <p:cNvCxnSpPr>
            <a:cxnSpLocks/>
          </p:cNvCxnSpPr>
          <p:nvPr userDrawn="1"/>
        </p:nvCxnSpPr>
        <p:spPr>
          <a:xfrm flipV="1">
            <a:off x="0" y="926790"/>
            <a:ext cx="12192000" cy="16647"/>
          </a:xfrm>
          <a:prstGeom prst="line">
            <a:avLst/>
          </a:prstGeom>
          <a:ln w="44450">
            <a:solidFill>
              <a:srgbClr val="947CA4">
                <a:alpha val="40000"/>
              </a:srgbClr>
            </a:solidFill>
          </a:ln>
        </p:spPr>
        <p:style>
          <a:lnRef idx="1">
            <a:schemeClr val="accent1"/>
          </a:lnRef>
          <a:fillRef idx="0">
            <a:schemeClr val="accent1"/>
          </a:fillRef>
          <a:effectRef idx="0">
            <a:schemeClr val="accent1"/>
          </a:effectRef>
          <a:fontRef idx="minor">
            <a:schemeClr val="tx1"/>
          </a:fontRef>
        </p:style>
      </p:cxnSp>
      <p:sp>
        <p:nvSpPr>
          <p:cNvPr id="19" name="Text Placeholder 21">
            <a:extLst>
              <a:ext uri="{FF2B5EF4-FFF2-40B4-BE49-F238E27FC236}">
                <a16:creationId xmlns:a16="http://schemas.microsoft.com/office/drawing/2014/main" id="{98D8B962-4D85-4BC9-99DB-CC7F15EBBCB1}"/>
              </a:ext>
            </a:extLst>
          </p:cNvPr>
          <p:cNvSpPr>
            <a:spLocks noGrp="1"/>
          </p:cNvSpPr>
          <p:nvPr>
            <p:ph type="body" sz="quarter" idx="11" hasCustomPrompt="1"/>
          </p:nvPr>
        </p:nvSpPr>
        <p:spPr>
          <a:xfrm>
            <a:off x="804672" y="1263798"/>
            <a:ext cx="8906256" cy="810701"/>
          </a:xfrm>
          <a:prstGeom prst="rect">
            <a:avLst/>
          </a:prstGeom>
        </p:spPr>
        <p:txBody>
          <a:bodyPr>
            <a:normAutofit/>
          </a:bodyPr>
          <a:lstStyle>
            <a:lvl1pPr marL="0" indent="0">
              <a:buNone/>
              <a:defRPr sz="4400" b="1">
                <a:solidFill>
                  <a:srgbClr val="947CA4"/>
                </a:solidFill>
                <a:latin typeface="Euphemia" panose="020B0503040102020104" pitchFamily="34" charset="0"/>
              </a:defRPr>
            </a:lvl1pPr>
          </a:lstStyle>
          <a:p>
            <a:pPr lvl="0"/>
            <a:r>
              <a:rPr lang="en-US"/>
              <a:t>Title of slide</a:t>
            </a:r>
            <a:endParaRPr lang="en-GB"/>
          </a:p>
        </p:txBody>
      </p:sp>
      <p:sp>
        <p:nvSpPr>
          <p:cNvPr id="8" name="TextBox 7">
            <a:extLst>
              <a:ext uri="{FF2B5EF4-FFF2-40B4-BE49-F238E27FC236}">
                <a16:creationId xmlns:a16="http://schemas.microsoft.com/office/drawing/2014/main" id="{A3EFF07F-C500-4D4E-A5CA-956487EAD706}"/>
              </a:ext>
            </a:extLst>
          </p:cNvPr>
          <p:cNvSpPr txBox="1"/>
          <p:nvPr userDrawn="1"/>
        </p:nvSpPr>
        <p:spPr>
          <a:xfrm>
            <a:off x="11427908" y="6453965"/>
            <a:ext cx="515360" cy="323165"/>
          </a:xfrm>
          <a:prstGeom prst="rect">
            <a:avLst/>
          </a:prstGeom>
          <a:noFill/>
        </p:spPr>
        <p:txBody>
          <a:bodyPr wrap="square" rtlCol="0">
            <a:spAutoFit/>
          </a:bodyPr>
          <a:lstStyle/>
          <a:p>
            <a:fld id="{281B2A62-442A-4789-8492-13DE4152AE53}" type="slidenum">
              <a:rPr lang="en-GB" sz="1500" smtClean="0">
                <a:solidFill>
                  <a:schemeClr val="bg1">
                    <a:lumMod val="65000"/>
                  </a:schemeClr>
                </a:solidFill>
              </a:rPr>
              <a:t>‹#›</a:t>
            </a:fld>
            <a:endParaRPr lang="en-GB" sz="1500">
              <a:solidFill>
                <a:schemeClr val="bg1">
                  <a:lumMod val="65000"/>
                </a:schemeClr>
              </a:solidFill>
            </a:endParaRPr>
          </a:p>
        </p:txBody>
      </p:sp>
    </p:spTree>
    <p:extLst>
      <p:ext uri="{BB962C8B-B14F-4D97-AF65-F5344CB8AC3E}">
        <p14:creationId xmlns:p14="http://schemas.microsoft.com/office/powerpoint/2010/main" val="3981489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82DA-00F8-83B9-9851-B980A85999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EDD1B80-6B12-968A-5E79-772673FF9BA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BC5E86-9DFA-B24D-3DB8-03782D4723B2}"/>
              </a:ext>
            </a:extLst>
          </p:cNvPr>
          <p:cNvSpPr>
            <a:spLocks noGrp="1"/>
          </p:cNvSpPr>
          <p:nvPr>
            <p:ph type="dt" sz="half" idx="10"/>
          </p:nvPr>
        </p:nvSpPr>
        <p:spPr/>
        <p:txBody>
          <a:bodyPr/>
          <a:lstStyle/>
          <a:p>
            <a:fld id="{0A6C83D2-EC6B-5141-8E61-33929A4B827C}" type="datetimeFigureOut">
              <a:rPr lang="en-US" smtClean="0"/>
              <a:t>3/8/24</a:t>
            </a:fld>
            <a:endParaRPr lang="en-US"/>
          </a:p>
        </p:txBody>
      </p:sp>
      <p:sp>
        <p:nvSpPr>
          <p:cNvPr id="5" name="Footer Placeholder 4">
            <a:extLst>
              <a:ext uri="{FF2B5EF4-FFF2-40B4-BE49-F238E27FC236}">
                <a16:creationId xmlns:a16="http://schemas.microsoft.com/office/drawing/2014/main" id="{E5DDECB2-2A25-3989-C513-ED97F923E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95067-7E62-E0E1-41B5-F9D41031DE88}"/>
              </a:ext>
            </a:extLst>
          </p:cNvPr>
          <p:cNvSpPr>
            <a:spLocks noGrp="1"/>
          </p:cNvSpPr>
          <p:nvPr>
            <p:ph type="sldNum" sz="quarter" idx="12"/>
          </p:nvPr>
        </p:nvSpPr>
        <p:spPr/>
        <p:txBody>
          <a:bodyPr/>
          <a:lstStyle/>
          <a:p>
            <a:fld id="{6507A784-38A7-2D46-8B6F-085B078B2A3E}" type="slidenum">
              <a:rPr lang="en-US" smtClean="0"/>
              <a:t>‹#›</a:t>
            </a:fld>
            <a:endParaRPr lang="en-US"/>
          </a:p>
        </p:txBody>
      </p:sp>
    </p:spTree>
    <p:extLst>
      <p:ext uri="{BB962C8B-B14F-4D97-AF65-F5344CB8AC3E}">
        <p14:creationId xmlns:p14="http://schemas.microsoft.com/office/powerpoint/2010/main" val="3267912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65EE-BFFE-C423-CA36-4F0A85C39FE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1AE3C72-BC26-C5D1-4F54-3253D69C5C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A6C8FA2-1132-DA75-B445-37C7CE2D3E87}"/>
              </a:ext>
            </a:extLst>
          </p:cNvPr>
          <p:cNvSpPr>
            <a:spLocks noGrp="1"/>
          </p:cNvSpPr>
          <p:nvPr>
            <p:ph type="dt" sz="half" idx="10"/>
          </p:nvPr>
        </p:nvSpPr>
        <p:spPr/>
        <p:txBody>
          <a:bodyPr/>
          <a:lstStyle/>
          <a:p>
            <a:fld id="{0A6C83D2-EC6B-5141-8E61-33929A4B827C}" type="datetimeFigureOut">
              <a:rPr lang="en-US" smtClean="0"/>
              <a:t>3/8/24</a:t>
            </a:fld>
            <a:endParaRPr lang="en-US"/>
          </a:p>
        </p:txBody>
      </p:sp>
      <p:sp>
        <p:nvSpPr>
          <p:cNvPr id="5" name="Footer Placeholder 4">
            <a:extLst>
              <a:ext uri="{FF2B5EF4-FFF2-40B4-BE49-F238E27FC236}">
                <a16:creationId xmlns:a16="http://schemas.microsoft.com/office/drawing/2014/main" id="{759A61F0-1FAE-FDBD-9377-7EE93FD35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0C3FD-23EE-B570-2CB1-1FC9FD1CF6E9}"/>
              </a:ext>
            </a:extLst>
          </p:cNvPr>
          <p:cNvSpPr>
            <a:spLocks noGrp="1"/>
          </p:cNvSpPr>
          <p:nvPr>
            <p:ph type="sldNum" sz="quarter" idx="12"/>
          </p:nvPr>
        </p:nvSpPr>
        <p:spPr/>
        <p:txBody>
          <a:bodyPr/>
          <a:lstStyle/>
          <a:p>
            <a:fld id="{6507A784-38A7-2D46-8B6F-085B078B2A3E}" type="slidenum">
              <a:rPr lang="en-US" smtClean="0"/>
              <a:t>‹#›</a:t>
            </a:fld>
            <a:endParaRPr lang="en-US"/>
          </a:p>
        </p:txBody>
      </p:sp>
    </p:spTree>
    <p:extLst>
      <p:ext uri="{BB962C8B-B14F-4D97-AF65-F5344CB8AC3E}">
        <p14:creationId xmlns:p14="http://schemas.microsoft.com/office/powerpoint/2010/main" val="777793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C33D-6A4C-2B2F-F25B-438FE990CE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3FC10B-318A-0BFE-8B4D-E97BDBE5746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92F7CA7-8C59-1B15-09D1-C8286E4B072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46C1727-079B-E331-8F15-E3105DE7E462}"/>
              </a:ext>
            </a:extLst>
          </p:cNvPr>
          <p:cNvSpPr>
            <a:spLocks noGrp="1"/>
          </p:cNvSpPr>
          <p:nvPr>
            <p:ph type="dt" sz="half" idx="10"/>
          </p:nvPr>
        </p:nvSpPr>
        <p:spPr/>
        <p:txBody>
          <a:bodyPr/>
          <a:lstStyle/>
          <a:p>
            <a:fld id="{0A6C83D2-EC6B-5141-8E61-33929A4B827C}" type="datetimeFigureOut">
              <a:rPr lang="en-US" smtClean="0"/>
              <a:t>3/8/24</a:t>
            </a:fld>
            <a:endParaRPr lang="en-US"/>
          </a:p>
        </p:txBody>
      </p:sp>
      <p:sp>
        <p:nvSpPr>
          <p:cNvPr id="6" name="Footer Placeholder 5">
            <a:extLst>
              <a:ext uri="{FF2B5EF4-FFF2-40B4-BE49-F238E27FC236}">
                <a16:creationId xmlns:a16="http://schemas.microsoft.com/office/drawing/2014/main" id="{C09328D5-722E-3A85-DDB9-F8EFB64D2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CBDF4-2BB6-A9BF-091E-7E148A39CADC}"/>
              </a:ext>
            </a:extLst>
          </p:cNvPr>
          <p:cNvSpPr>
            <a:spLocks noGrp="1"/>
          </p:cNvSpPr>
          <p:nvPr>
            <p:ph type="sldNum" sz="quarter" idx="12"/>
          </p:nvPr>
        </p:nvSpPr>
        <p:spPr/>
        <p:txBody>
          <a:bodyPr/>
          <a:lstStyle/>
          <a:p>
            <a:fld id="{6507A784-38A7-2D46-8B6F-085B078B2A3E}" type="slidenum">
              <a:rPr lang="en-US" smtClean="0"/>
              <a:t>‹#›</a:t>
            </a:fld>
            <a:endParaRPr lang="en-US"/>
          </a:p>
        </p:txBody>
      </p:sp>
    </p:spTree>
    <p:extLst>
      <p:ext uri="{BB962C8B-B14F-4D97-AF65-F5344CB8AC3E}">
        <p14:creationId xmlns:p14="http://schemas.microsoft.com/office/powerpoint/2010/main" val="4001422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5DCBA-8F1C-F1D2-B997-598D7A4D287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8813DDD-7084-AC1A-C99D-87B7655B5C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C0A3A77-2E47-8F3B-08C9-B0E5520612E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32D6C48-2F3B-8B93-F7FC-6538989A6F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0616893-27F5-8076-0A67-54D139E83E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164129F-1239-6958-0A59-8C21B14EE30B}"/>
              </a:ext>
            </a:extLst>
          </p:cNvPr>
          <p:cNvSpPr>
            <a:spLocks noGrp="1"/>
          </p:cNvSpPr>
          <p:nvPr>
            <p:ph type="dt" sz="half" idx="10"/>
          </p:nvPr>
        </p:nvSpPr>
        <p:spPr/>
        <p:txBody>
          <a:bodyPr/>
          <a:lstStyle/>
          <a:p>
            <a:fld id="{0A6C83D2-EC6B-5141-8E61-33929A4B827C}" type="datetimeFigureOut">
              <a:rPr lang="en-US" smtClean="0"/>
              <a:t>3/8/24</a:t>
            </a:fld>
            <a:endParaRPr lang="en-US"/>
          </a:p>
        </p:txBody>
      </p:sp>
      <p:sp>
        <p:nvSpPr>
          <p:cNvPr id="8" name="Footer Placeholder 7">
            <a:extLst>
              <a:ext uri="{FF2B5EF4-FFF2-40B4-BE49-F238E27FC236}">
                <a16:creationId xmlns:a16="http://schemas.microsoft.com/office/drawing/2014/main" id="{8A26A7BA-1727-E1BD-3901-4A280517AD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89BF93-CAE1-FF91-B7EE-74416A31D7EC}"/>
              </a:ext>
            </a:extLst>
          </p:cNvPr>
          <p:cNvSpPr>
            <a:spLocks noGrp="1"/>
          </p:cNvSpPr>
          <p:nvPr>
            <p:ph type="sldNum" sz="quarter" idx="12"/>
          </p:nvPr>
        </p:nvSpPr>
        <p:spPr/>
        <p:txBody>
          <a:bodyPr/>
          <a:lstStyle/>
          <a:p>
            <a:fld id="{6507A784-38A7-2D46-8B6F-085B078B2A3E}" type="slidenum">
              <a:rPr lang="en-US" smtClean="0"/>
              <a:t>‹#›</a:t>
            </a:fld>
            <a:endParaRPr lang="en-US"/>
          </a:p>
        </p:txBody>
      </p:sp>
    </p:spTree>
    <p:extLst>
      <p:ext uri="{BB962C8B-B14F-4D97-AF65-F5344CB8AC3E}">
        <p14:creationId xmlns:p14="http://schemas.microsoft.com/office/powerpoint/2010/main" val="750478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5ACA-1295-BCAD-988F-D27D19738C4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674F3EA-9770-F820-D250-C7C9A8A73395}"/>
              </a:ext>
            </a:extLst>
          </p:cNvPr>
          <p:cNvSpPr>
            <a:spLocks noGrp="1"/>
          </p:cNvSpPr>
          <p:nvPr>
            <p:ph type="dt" sz="half" idx="10"/>
          </p:nvPr>
        </p:nvSpPr>
        <p:spPr/>
        <p:txBody>
          <a:bodyPr/>
          <a:lstStyle/>
          <a:p>
            <a:fld id="{0A6C83D2-EC6B-5141-8E61-33929A4B827C}" type="datetimeFigureOut">
              <a:rPr lang="en-US" smtClean="0"/>
              <a:t>3/8/24</a:t>
            </a:fld>
            <a:endParaRPr lang="en-US"/>
          </a:p>
        </p:txBody>
      </p:sp>
      <p:sp>
        <p:nvSpPr>
          <p:cNvPr id="4" name="Footer Placeholder 3">
            <a:extLst>
              <a:ext uri="{FF2B5EF4-FFF2-40B4-BE49-F238E27FC236}">
                <a16:creationId xmlns:a16="http://schemas.microsoft.com/office/drawing/2014/main" id="{D92A5242-E57C-CA1D-8AB8-FEFC525A53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8480A3-B1CA-99FB-6658-90CCADB1A4C1}"/>
              </a:ext>
            </a:extLst>
          </p:cNvPr>
          <p:cNvSpPr>
            <a:spLocks noGrp="1"/>
          </p:cNvSpPr>
          <p:nvPr>
            <p:ph type="sldNum" sz="quarter" idx="12"/>
          </p:nvPr>
        </p:nvSpPr>
        <p:spPr/>
        <p:txBody>
          <a:bodyPr/>
          <a:lstStyle/>
          <a:p>
            <a:fld id="{6507A784-38A7-2D46-8B6F-085B078B2A3E}" type="slidenum">
              <a:rPr lang="en-US" smtClean="0"/>
              <a:t>‹#›</a:t>
            </a:fld>
            <a:endParaRPr lang="en-US"/>
          </a:p>
        </p:txBody>
      </p:sp>
    </p:spTree>
    <p:extLst>
      <p:ext uri="{BB962C8B-B14F-4D97-AF65-F5344CB8AC3E}">
        <p14:creationId xmlns:p14="http://schemas.microsoft.com/office/powerpoint/2010/main" val="2139052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E0FDD5-B3E5-0F48-F65B-3D9FC4A738AB}"/>
              </a:ext>
            </a:extLst>
          </p:cNvPr>
          <p:cNvSpPr>
            <a:spLocks noGrp="1"/>
          </p:cNvSpPr>
          <p:nvPr>
            <p:ph type="dt" sz="half" idx="10"/>
          </p:nvPr>
        </p:nvSpPr>
        <p:spPr/>
        <p:txBody>
          <a:bodyPr/>
          <a:lstStyle/>
          <a:p>
            <a:fld id="{0A6C83D2-EC6B-5141-8E61-33929A4B827C}" type="datetimeFigureOut">
              <a:rPr lang="en-US" smtClean="0"/>
              <a:t>3/8/24</a:t>
            </a:fld>
            <a:endParaRPr lang="en-US"/>
          </a:p>
        </p:txBody>
      </p:sp>
      <p:sp>
        <p:nvSpPr>
          <p:cNvPr id="3" name="Footer Placeholder 2">
            <a:extLst>
              <a:ext uri="{FF2B5EF4-FFF2-40B4-BE49-F238E27FC236}">
                <a16:creationId xmlns:a16="http://schemas.microsoft.com/office/drawing/2014/main" id="{CCC541AF-9D17-E3E1-54D1-211A5898F6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FB3CD4-0FE2-6F9E-F4A9-19005659DEEE}"/>
              </a:ext>
            </a:extLst>
          </p:cNvPr>
          <p:cNvSpPr>
            <a:spLocks noGrp="1"/>
          </p:cNvSpPr>
          <p:nvPr>
            <p:ph type="sldNum" sz="quarter" idx="12"/>
          </p:nvPr>
        </p:nvSpPr>
        <p:spPr/>
        <p:txBody>
          <a:bodyPr/>
          <a:lstStyle/>
          <a:p>
            <a:fld id="{6507A784-38A7-2D46-8B6F-085B078B2A3E}" type="slidenum">
              <a:rPr lang="en-US" smtClean="0"/>
              <a:t>‹#›</a:t>
            </a:fld>
            <a:endParaRPr lang="en-US"/>
          </a:p>
        </p:txBody>
      </p:sp>
    </p:spTree>
    <p:extLst>
      <p:ext uri="{BB962C8B-B14F-4D97-AF65-F5344CB8AC3E}">
        <p14:creationId xmlns:p14="http://schemas.microsoft.com/office/powerpoint/2010/main" val="854820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EEAA-351A-86F4-9B0D-56600FDF60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23693C9-A3B8-2E95-76AA-99E9EE0F26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FECDB93-2DA4-448C-1AB9-01D6DFB7D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DDB11A-AE1B-CAEF-60F9-A1623072B706}"/>
              </a:ext>
            </a:extLst>
          </p:cNvPr>
          <p:cNvSpPr>
            <a:spLocks noGrp="1"/>
          </p:cNvSpPr>
          <p:nvPr>
            <p:ph type="dt" sz="half" idx="10"/>
          </p:nvPr>
        </p:nvSpPr>
        <p:spPr/>
        <p:txBody>
          <a:bodyPr/>
          <a:lstStyle/>
          <a:p>
            <a:fld id="{0A6C83D2-EC6B-5141-8E61-33929A4B827C}" type="datetimeFigureOut">
              <a:rPr lang="en-US" smtClean="0"/>
              <a:t>3/8/24</a:t>
            </a:fld>
            <a:endParaRPr lang="en-US"/>
          </a:p>
        </p:txBody>
      </p:sp>
      <p:sp>
        <p:nvSpPr>
          <p:cNvPr id="6" name="Footer Placeholder 5">
            <a:extLst>
              <a:ext uri="{FF2B5EF4-FFF2-40B4-BE49-F238E27FC236}">
                <a16:creationId xmlns:a16="http://schemas.microsoft.com/office/drawing/2014/main" id="{C5509FBF-D908-E406-4BDF-AE561BAF5B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3C743E-2C43-207E-E887-DF13060939DA}"/>
              </a:ext>
            </a:extLst>
          </p:cNvPr>
          <p:cNvSpPr>
            <a:spLocks noGrp="1"/>
          </p:cNvSpPr>
          <p:nvPr>
            <p:ph type="sldNum" sz="quarter" idx="12"/>
          </p:nvPr>
        </p:nvSpPr>
        <p:spPr/>
        <p:txBody>
          <a:bodyPr/>
          <a:lstStyle/>
          <a:p>
            <a:fld id="{6507A784-38A7-2D46-8B6F-085B078B2A3E}" type="slidenum">
              <a:rPr lang="en-US" smtClean="0"/>
              <a:t>‹#›</a:t>
            </a:fld>
            <a:endParaRPr lang="en-US"/>
          </a:p>
        </p:txBody>
      </p:sp>
    </p:spTree>
    <p:extLst>
      <p:ext uri="{BB962C8B-B14F-4D97-AF65-F5344CB8AC3E}">
        <p14:creationId xmlns:p14="http://schemas.microsoft.com/office/powerpoint/2010/main" val="121674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5468-2E40-F994-82C3-7AD5EBB5AC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F4A92AE-72B9-4BF9-FB24-8C2DB9F48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677167-D6EA-D2CA-D24B-8D226F557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31A7BF-F1A8-B971-F970-20B7899EBD1B}"/>
              </a:ext>
            </a:extLst>
          </p:cNvPr>
          <p:cNvSpPr>
            <a:spLocks noGrp="1"/>
          </p:cNvSpPr>
          <p:nvPr>
            <p:ph type="dt" sz="half" idx="10"/>
          </p:nvPr>
        </p:nvSpPr>
        <p:spPr/>
        <p:txBody>
          <a:bodyPr/>
          <a:lstStyle/>
          <a:p>
            <a:fld id="{0A6C83D2-EC6B-5141-8E61-33929A4B827C}" type="datetimeFigureOut">
              <a:rPr lang="en-US" smtClean="0"/>
              <a:t>3/8/24</a:t>
            </a:fld>
            <a:endParaRPr lang="en-US"/>
          </a:p>
        </p:txBody>
      </p:sp>
      <p:sp>
        <p:nvSpPr>
          <p:cNvPr id="6" name="Footer Placeholder 5">
            <a:extLst>
              <a:ext uri="{FF2B5EF4-FFF2-40B4-BE49-F238E27FC236}">
                <a16:creationId xmlns:a16="http://schemas.microsoft.com/office/drawing/2014/main" id="{A7EA59B8-B04E-10B7-F177-F22D65945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978D8A-4E42-1388-7D46-0E25BA427733}"/>
              </a:ext>
            </a:extLst>
          </p:cNvPr>
          <p:cNvSpPr>
            <a:spLocks noGrp="1"/>
          </p:cNvSpPr>
          <p:nvPr>
            <p:ph type="sldNum" sz="quarter" idx="12"/>
          </p:nvPr>
        </p:nvSpPr>
        <p:spPr/>
        <p:txBody>
          <a:bodyPr/>
          <a:lstStyle/>
          <a:p>
            <a:fld id="{6507A784-38A7-2D46-8B6F-085B078B2A3E}" type="slidenum">
              <a:rPr lang="en-US" smtClean="0"/>
              <a:t>‹#›</a:t>
            </a:fld>
            <a:endParaRPr lang="en-US"/>
          </a:p>
        </p:txBody>
      </p:sp>
    </p:spTree>
    <p:extLst>
      <p:ext uri="{BB962C8B-B14F-4D97-AF65-F5344CB8AC3E}">
        <p14:creationId xmlns:p14="http://schemas.microsoft.com/office/powerpoint/2010/main" val="746282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25C80-F7D4-B96D-2B93-14368AF6DB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DBEB894-1E15-A441-EB3D-31D135EF5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686338-B799-0F56-EAE7-01C62616E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C83D2-EC6B-5141-8E61-33929A4B827C}" type="datetimeFigureOut">
              <a:rPr lang="en-US" smtClean="0"/>
              <a:t>3/8/24</a:t>
            </a:fld>
            <a:endParaRPr lang="en-US"/>
          </a:p>
        </p:txBody>
      </p:sp>
      <p:sp>
        <p:nvSpPr>
          <p:cNvPr id="5" name="Footer Placeholder 4">
            <a:extLst>
              <a:ext uri="{FF2B5EF4-FFF2-40B4-BE49-F238E27FC236}">
                <a16:creationId xmlns:a16="http://schemas.microsoft.com/office/drawing/2014/main" id="{D4C48CC4-D740-8DD0-BE83-3FB9716AAE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5812F3-ECC4-DC28-AE57-ED9A6EE49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A784-38A7-2D46-8B6F-085B078B2A3E}" type="slidenum">
              <a:rPr lang="en-US" smtClean="0"/>
              <a:t>‹#›</a:t>
            </a:fld>
            <a:endParaRPr lang="en-US"/>
          </a:p>
        </p:txBody>
      </p:sp>
    </p:spTree>
    <p:extLst>
      <p:ext uri="{BB962C8B-B14F-4D97-AF65-F5344CB8AC3E}">
        <p14:creationId xmlns:p14="http://schemas.microsoft.com/office/powerpoint/2010/main" val="2320949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hyperlink" Target="https://doi.org/10.1186/s43058-021-00113-0" TargetMode="Externa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11.jp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34.png"/><Relationship Id="rId21" Type="http://schemas.openxmlformats.org/officeDocument/2006/relationships/image" Target="../media/image50.JP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notesSlide" Target="../notesSlides/notesSlide6.xml"/><Relationship Id="rId16" Type="http://schemas.openxmlformats.org/officeDocument/2006/relationships/image" Target="../media/image47.svg"/><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19" Type="http://schemas.openxmlformats.org/officeDocument/2006/relationships/image" Target="../media/image33.pn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0.png"/><Relationship Id="rId7" Type="http://schemas.openxmlformats.org/officeDocument/2006/relationships/image" Target="../media/image57.jpg"/><Relationship Id="rId2" Type="http://schemas.openxmlformats.org/officeDocument/2006/relationships/image" Target="../media/image53.jpe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tiff"/><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3" name="Picture 12">
            <a:extLst>
              <a:ext uri="{FF2B5EF4-FFF2-40B4-BE49-F238E27FC236}">
                <a16:creationId xmlns:a16="http://schemas.microsoft.com/office/drawing/2014/main" id="{FD49D0BE-8B3D-61CD-E32C-18204F2FFE19}"/>
              </a:ext>
            </a:extLst>
          </p:cNvPr>
          <p:cNvPicPr>
            <a:picLocks noChangeAspect="1"/>
          </p:cNvPicPr>
          <p:nvPr/>
        </p:nvPicPr>
        <p:blipFill rotWithShape="1">
          <a:blip r:embed="rId2">
            <a:alphaModFix amt="60000"/>
          </a:blip>
          <a:srcRect l="2266" r="846" b="1"/>
          <a:stretch/>
        </p:blipFill>
        <p:spPr>
          <a:xfrm>
            <a:off x="-1" y="10"/>
            <a:ext cx="12192001" cy="6857990"/>
          </a:xfrm>
          <a:prstGeom prst="rect">
            <a:avLst/>
          </a:prstGeom>
        </p:spPr>
      </p:pic>
      <p:sp>
        <p:nvSpPr>
          <p:cNvPr id="2" name="Title 1">
            <a:extLst>
              <a:ext uri="{FF2B5EF4-FFF2-40B4-BE49-F238E27FC236}">
                <a16:creationId xmlns:a16="http://schemas.microsoft.com/office/drawing/2014/main" id="{A2427B24-FD64-55D1-4920-AC65BDA4C59A}"/>
              </a:ext>
            </a:extLst>
          </p:cNvPr>
          <p:cNvSpPr>
            <a:spLocks noGrp="1"/>
          </p:cNvSpPr>
          <p:nvPr>
            <p:ph type="ctrTitle"/>
          </p:nvPr>
        </p:nvSpPr>
        <p:spPr>
          <a:xfrm>
            <a:off x="1198181" y="1122363"/>
            <a:ext cx="9795637" cy="2220775"/>
          </a:xfrm>
        </p:spPr>
        <p:txBody>
          <a:bodyPr>
            <a:normAutofit/>
          </a:bodyPr>
          <a:lstStyle/>
          <a:p>
            <a:r>
              <a:rPr lang="en-US" sz="5200" dirty="0">
                <a:solidFill>
                  <a:srgbClr val="FFFFFF"/>
                </a:solidFill>
              </a:rPr>
              <a:t>Applied Research- </a:t>
            </a:r>
            <a:br>
              <a:rPr lang="en-US" sz="5200" dirty="0">
                <a:solidFill>
                  <a:srgbClr val="FFFFFF"/>
                </a:solidFill>
              </a:rPr>
            </a:br>
            <a:r>
              <a:rPr lang="en-US" sz="5200" dirty="0">
                <a:solidFill>
                  <a:srgbClr val="FFFFFF"/>
                </a:solidFill>
              </a:rPr>
              <a:t>science in real life</a:t>
            </a:r>
          </a:p>
        </p:txBody>
      </p:sp>
      <p:sp>
        <p:nvSpPr>
          <p:cNvPr id="3" name="Subtitle 2">
            <a:extLst>
              <a:ext uri="{FF2B5EF4-FFF2-40B4-BE49-F238E27FC236}">
                <a16:creationId xmlns:a16="http://schemas.microsoft.com/office/drawing/2014/main" id="{F4EDCAAA-5CDC-1B31-EE6E-29DF81FDFFAC}"/>
              </a:ext>
            </a:extLst>
          </p:cNvPr>
          <p:cNvSpPr>
            <a:spLocks noGrp="1"/>
          </p:cNvSpPr>
          <p:nvPr>
            <p:ph type="subTitle" idx="1"/>
          </p:nvPr>
        </p:nvSpPr>
        <p:spPr>
          <a:xfrm>
            <a:off x="1198181" y="3514853"/>
            <a:ext cx="9795637" cy="2057043"/>
          </a:xfrm>
        </p:spPr>
        <p:txBody>
          <a:bodyPr>
            <a:normAutofit/>
          </a:bodyPr>
          <a:lstStyle/>
          <a:p>
            <a:r>
              <a:rPr lang="en-US" sz="2000">
                <a:solidFill>
                  <a:srgbClr val="FFFFFF"/>
                </a:solidFill>
              </a:rPr>
              <a:t>Fiona Gaughran</a:t>
            </a:r>
          </a:p>
          <a:p>
            <a:r>
              <a:rPr lang="en-US" sz="2000">
                <a:solidFill>
                  <a:srgbClr val="FFFFFF"/>
                </a:solidFill>
              </a:rPr>
              <a:t>Lead Consultant, National Psychosis Unit</a:t>
            </a:r>
          </a:p>
          <a:p>
            <a:r>
              <a:rPr lang="en-US" sz="2000">
                <a:solidFill>
                  <a:srgbClr val="FFFFFF"/>
                </a:solidFill>
              </a:rPr>
              <a:t>Director of R&amp;D, South London and Maudsley Trust</a:t>
            </a:r>
          </a:p>
          <a:p>
            <a:r>
              <a:rPr lang="en-US" sz="2000">
                <a:solidFill>
                  <a:srgbClr val="FFFFFF"/>
                </a:solidFill>
              </a:rPr>
              <a:t>Professor of Physical Health and Clinical Therapeutics in Psychiatry, KCL</a:t>
            </a:r>
          </a:p>
          <a:p>
            <a:r>
              <a:rPr lang="en-US" sz="2000">
                <a:solidFill>
                  <a:srgbClr val="FFFFFF"/>
                </a:solidFill>
              </a:rPr>
              <a:t>Theme Lead for Applied Informatics, NIHR ARC South London</a:t>
            </a:r>
          </a:p>
        </p:txBody>
      </p:sp>
    </p:spTree>
    <p:extLst>
      <p:ext uri="{BB962C8B-B14F-4D97-AF65-F5344CB8AC3E}">
        <p14:creationId xmlns:p14="http://schemas.microsoft.com/office/powerpoint/2010/main" val="95107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C3BE7-F492-33E0-2282-A35878437AC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02DCBAB-1628-647F-03C0-EB8AD7405301}"/>
              </a:ext>
            </a:extLst>
          </p:cNvPr>
          <p:cNvSpPr>
            <a:spLocks noGrp="1"/>
          </p:cNvSpPr>
          <p:nvPr>
            <p:ph type="body" sz="quarter" idx="10"/>
          </p:nvPr>
        </p:nvSpPr>
        <p:spPr>
          <a:xfrm>
            <a:off x="505338" y="4376204"/>
            <a:ext cx="5679105" cy="1384995"/>
          </a:xfrm>
          <a:solidFill>
            <a:srgbClr val="C9BDD2">
              <a:alpha val="30980"/>
            </a:srgbClr>
          </a:solidFill>
        </p:spPr>
        <p:txBody>
          <a:bodyPr>
            <a:noAutofit/>
          </a:bodyPr>
          <a:lstStyle/>
          <a:p>
            <a:pPr marL="0" indent="0">
              <a:buNone/>
            </a:pPr>
            <a:r>
              <a:rPr lang="en-GB" sz="1800" dirty="0"/>
              <a:t>Benefits include:</a:t>
            </a:r>
          </a:p>
          <a:p>
            <a:r>
              <a:rPr lang="en-GB" sz="1800" dirty="0"/>
              <a:t>&gt;2,000 calls made to in roughly 65 acute specialities </a:t>
            </a:r>
          </a:p>
          <a:p>
            <a:r>
              <a:rPr lang="en-GB" sz="1800" dirty="0"/>
              <a:t>70% of calls with a recorded outcome led to physical health care being provided in a mental health setting</a:t>
            </a:r>
          </a:p>
        </p:txBody>
      </p:sp>
      <p:sp>
        <p:nvSpPr>
          <p:cNvPr id="3" name="Text Placeholder 2">
            <a:extLst>
              <a:ext uri="{FF2B5EF4-FFF2-40B4-BE49-F238E27FC236}">
                <a16:creationId xmlns:a16="http://schemas.microsoft.com/office/drawing/2014/main" id="{86EAEB71-6F2F-858A-BB05-D0DAF3624933}"/>
              </a:ext>
            </a:extLst>
          </p:cNvPr>
          <p:cNvSpPr>
            <a:spLocks noGrp="1"/>
          </p:cNvSpPr>
          <p:nvPr>
            <p:ph type="body" sz="quarter" idx="11"/>
          </p:nvPr>
        </p:nvSpPr>
        <p:spPr>
          <a:xfrm>
            <a:off x="424595" y="1096801"/>
            <a:ext cx="7222909" cy="810701"/>
          </a:xfrm>
        </p:spPr>
        <p:txBody>
          <a:bodyPr>
            <a:normAutofit/>
          </a:bodyPr>
          <a:lstStyle/>
          <a:p>
            <a:r>
              <a:rPr lang="en-US" sz="3600" dirty="0"/>
              <a:t>Consultant Connect</a:t>
            </a:r>
          </a:p>
        </p:txBody>
      </p:sp>
      <p:sp>
        <p:nvSpPr>
          <p:cNvPr id="7" name="TextBox 6">
            <a:extLst>
              <a:ext uri="{FF2B5EF4-FFF2-40B4-BE49-F238E27FC236}">
                <a16:creationId xmlns:a16="http://schemas.microsoft.com/office/drawing/2014/main" id="{661518C2-6FE2-C736-B4D7-9984C7C9AF73}"/>
              </a:ext>
            </a:extLst>
          </p:cNvPr>
          <p:cNvSpPr txBox="1"/>
          <p:nvPr/>
        </p:nvSpPr>
        <p:spPr>
          <a:xfrm>
            <a:off x="505338" y="1734325"/>
            <a:ext cx="8569386" cy="1477328"/>
          </a:xfrm>
          <a:prstGeom prst="rect">
            <a:avLst/>
          </a:prstGeom>
          <a:solidFill>
            <a:srgbClr val="C9BDD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Implementation of ‘Consultant Connect’ physical health lines</a:t>
            </a:r>
          </a:p>
          <a:p>
            <a:r>
              <a:rPr lang="en-US" dirty="0"/>
              <a:t>C</a:t>
            </a:r>
            <a:r>
              <a:rPr lang="en-US" b="0" i="0" u="none" strike="noStrike" dirty="0">
                <a:effectLst/>
              </a:rPr>
              <a:t>linicians at South London &amp; Maudsley NHS  Trust </a:t>
            </a:r>
            <a:r>
              <a:rPr lang="en-US" dirty="0"/>
              <a:t>use CC to </a:t>
            </a:r>
            <a:r>
              <a:rPr lang="en-US" b="0" i="0" u="none" strike="noStrike" dirty="0">
                <a:effectLst/>
              </a:rPr>
              <a:t>contact hospital doctors in </a:t>
            </a:r>
            <a:r>
              <a:rPr lang="en-US" dirty="0"/>
              <a:t>&gt;</a:t>
            </a:r>
            <a:r>
              <a:rPr lang="en-US" b="0" i="0" u="none" strike="noStrike" dirty="0">
                <a:effectLst/>
              </a:rPr>
              <a:t>80 specialties to discuss our patients.</a:t>
            </a:r>
          </a:p>
          <a:p>
            <a:r>
              <a:rPr lang="en-US" b="0" i="0" u="none" strike="noStrike" dirty="0">
                <a:effectLst/>
              </a:rPr>
              <a:t>Provides short-term, responsive advice to improve physical </a:t>
            </a:r>
            <a:r>
              <a:rPr lang="en-US" dirty="0"/>
              <a:t>care and </a:t>
            </a:r>
            <a:r>
              <a:rPr lang="en-US" b="0" i="0" u="none" strike="noStrike" dirty="0">
                <a:effectLst/>
              </a:rPr>
              <a:t>prevent unnecessary referrals or transfers from acute wards to inpatient services.</a:t>
            </a:r>
            <a:endParaRPr lang="en-US" dirty="0"/>
          </a:p>
        </p:txBody>
      </p:sp>
      <p:cxnSp>
        <p:nvCxnSpPr>
          <p:cNvPr id="12" name="Straight Connector 11">
            <a:extLst>
              <a:ext uri="{FF2B5EF4-FFF2-40B4-BE49-F238E27FC236}">
                <a16:creationId xmlns:a16="http://schemas.microsoft.com/office/drawing/2014/main" id="{A67F14C4-76B0-B104-2E59-F6BF57B7D753}"/>
              </a:ext>
            </a:extLst>
          </p:cNvPr>
          <p:cNvCxnSpPr/>
          <p:nvPr/>
        </p:nvCxnSpPr>
        <p:spPr>
          <a:xfrm>
            <a:off x="9313527" y="1233617"/>
            <a:ext cx="0" cy="5106273"/>
          </a:xfrm>
          <a:prstGeom prst="line">
            <a:avLst/>
          </a:prstGeom>
          <a:ln w="28575">
            <a:solidFill>
              <a:srgbClr val="947CA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FFC035DD-D832-2BB7-BB33-6EEDE8ABC41F}"/>
              </a:ext>
            </a:extLst>
          </p:cNvPr>
          <p:cNvSpPr txBox="1">
            <a:spLocks/>
          </p:cNvSpPr>
          <p:nvPr/>
        </p:nvSpPr>
        <p:spPr>
          <a:xfrm>
            <a:off x="216268" y="244928"/>
            <a:ext cx="6146198" cy="81070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947CA4"/>
                </a:solidFill>
                <a:latin typeface="Euphemia" panose="020B050304010202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947CA4"/>
                </a:solidFill>
                <a:effectLst/>
                <a:uLnTx/>
                <a:uFillTx/>
                <a:latin typeface="Euphemia" panose="020B0503040102020104" pitchFamily="34" charset="0"/>
                <a:ea typeface="+mn-ea"/>
                <a:cs typeface="+mn-cs"/>
              </a:rPr>
              <a:t>Integrating our Mental and Physical Healthcare Systems (IMPHS)</a:t>
            </a:r>
            <a:endParaRPr kumimoji="0" lang="en-US" sz="1800" b="1" i="0" u="none" strike="noStrike" kern="1200" cap="none" spc="0" normalizeH="0" baseline="0" noProof="0" dirty="0">
              <a:ln>
                <a:noFill/>
              </a:ln>
              <a:solidFill>
                <a:srgbClr val="947CA4"/>
              </a:solidFill>
              <a:effectLst/>
              <a:uLnTx/>
              <a:uFillTx/>
              <a:latin typeface="Euphemia" panose="020B0503040102020104" pitchFamily="34" charset="0"/>
              <a:ea typeface="+mn-ea"/>
              <a:cs typeface="+mn-cs"/>
            </a:endParaRPr>
          </a:p>
        </p:txBody>
      </p:sp>
      <p:sp>
        <p:nvSpPr>
          <p:cNvPr id="23" name="TextBox 22">
            <a:extLst>
              <a:ext uri="{FF2B5EF4-FFF2-40B4-BE49-F238E27FC236}">
                <a16:creationId xmlns:a16="http://schemas.microsoft.com/office/drawing/2014/main" id="{CE657B28-1140-3424-865C-BF5E2FB1F615}"/>
              </a:ext>
            </a:extLst>
          </p:cNvPr>
          <p:cNvSpPr txBox="1"/>
          <p:nvPr/>
        </p:nvSpPr>
        <p:spPr>
          <a:xfrm>
            <a:off x="505338" y="6052374"/>
            <a:ext cx="8564635" cy="369332"/>
          </a:xfrm>
          <a:prstGeom prst="rect">
            <a:avLst/>
          </a:prstGeom>
          <a:solidFill>
            <a:srgbClr val="EEEBF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A</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voiding unnecessary and potentially distressing transfers to an acute setting</a:t>
            </a:r>
          </a:p>
        </p:txBody>
      </p:sp>
      <p:pic>
        <p:nvPicPr>
          <p:cNvPr id="2052" name="Picture 4" descr="person wearing lavatory gown with green stethoscope on neck using phone while standing">
            <a:extLst>
              <a:ext uri="{FF2B5EF4-FFF2-40B4-BE49-F238E27FC236}">
                <a16:creationId xmlns:a16="http://schemas.microsoft.com/office/drawing/2014/main" id="{391E4A70-C255-A863-B26E-6B52F7ADE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0340" y="1907502"/>
            <a:ext cx="2229127" cy="13443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B01DF7D0-212B-41BD-70A9-1341E510BA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178" b="26822"/>
          <a:stretch/>
        </p:blipFill>
        <p:spPr bwMode="auto">
          <a:xfrm>
            <a:off x="9614637" y="969300"/>
            <a:ext cx="2114827" cy="9348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4F0207-2B60-1DE6-C5EF-5D476CF6C1E6}"/>
              </a:ext>
            </a:extLst>
          </p:cNvPr>
          <p:cNvSpPr txBox="1"/>
          <p:nvPr/>
        </p:nvSpPr>
        <p:spPr>
          <a:xfrm>
            <a:off x="6530575" y="3589210"/>
            <a:ext cx="5565903" cy="2031325"/>
          </a:xfrm>
          <a:prstGeom prst="rect">
            <a:avLst/>
          </a:prstGeom>
          <a:solidFill>
            <a:srgbClr val="C9BDD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AWARDS &amp; NOMINATIONS: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1" u="none" strike="noStrike" kern="1200" cap="none" spc="0" normalizeH="0" baseline="0" noProof="0" dirty="0">
                <a:ln>
                  <a:noFill/>
                </a:ln>
                <a:solidFill>
                  <a:prstClr val="black"/>
                </a:solidFill>
                <a:effectLst/>
                <a:uLnTx/>
                <a:uFillTx/>
                <a:latin typeface="Calibri" panose="020F0502020204030204"/>
                <a:ea typeface="+mn-ea"/>
                <a:cs typeface="+mn-cs"/>
              </a:rPr>
              <a:t>‘Best Mental Health Partnership with the NHS’ Award Finalist at the HSJ PARTNERSHIP AWARDS 2022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1" u="none" strike="noStrike" kern="1200" cap="none" spc="0" normalizeH="0" baseline="0" noProof="0" dirty="0">
                <a:ln>
                  <a:noFill/>
                </a:ln>
                <a:solidFill>
                  <a:prstClr val="black"/>
                </a:solidFill>
                <a:effectLst/>
                <a:uLnTx/>
                <a:uFillTx/>
                <a:latin typeface="Calibri" panose="020F0502020204030204"/>
                <a:ea typeface="+mn-ea"/>
                <a:cs typeface="+mn-cs"/>
              </a:rPr>
              <a:t>‘The Future NHS’ Award Nominee at the PARLIAMENTARY AWARDS 2022</a:t>
            </a:r>
          </a:p>
        </p:txBody>
      </p:sp>
      <p:sp>
        <p:nvSpPr>
          <p:cNvPr id="25" name="TextBox 24">
            <a:extLst>
              <a:ext uri="{FF2B5EF4-FFF2-40B4-BE49-F238E27FC236}">
                <a16:creationId xmlns:a16="http://schemas.microsoft.com/office/drawing/2014/main" id="{21BB7B27-5B1B-E5C6-12DD-D7A04D5BC40E}"/>
              </a:ext>
            </a:extLst>
          </p:cNvPr>
          <p:cNvSpPr txBox="1"/>
          <p:nvPr/>
        </p:nvSpPr>
        <p:spPr>
          <a:xfrm>
            <a:off x="518927" y="3609262"/>
            <a:ext cx="5793391" cy="369332"/>
          </a:xfrm>
          <a:prstGeom prst="rect">
            <a:avLst/>
          </a:prstGeom>
          <a:solidFill>
            <a:srgbClr val="C9BDD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First Mental Health Trust in the UK to use this intervention.</a:t>
            </a:r>
          </a:p>
        </p:txBody>
      </p:sp>
      <p:pic>
        <p:nvPicPr>
          <p:cNvPr id="4" name="Picture 3">
            <a:extLst>
              <a:ext uri="{FF2B5EF4-FFF2-40B4-BE49-F238E27FC236}">
                <a16:creationId xmlns:a16="http://schemas.microsoft.com/office/drawing/2014/main" id="{EB917801-D4D0-5F30-90E7-FA012543F65C}"/>
              </a:ext>
            </a:extLst>
          </p:cNvPr>
          <p:cNvPicPr>
            <a:picLocks noChangeAspect="1"/>
          </p:cNvPicPr>
          <p:nvPr/>
        </p:nvPicPr>
        <p:blipFill>
          <a:blip r:embed="rId5"/>
          <a:stretch>
            <a:fillRect/>
          </a:stretch>
        </p:blipFill>
        <p:spPr>
          <a:xfrm>
            <a:off x="9036715" y="244928"/>
            <a:ext cx="2952269" cy="6399583"/>
          </a:xfrm>
          <a:prstGeom prst="rect">
            <a:avLst/>
          </a:prstGeom>
        </p:spPr>
      </p:pic>
    </p:spTree>
    <p:extLst>
      <p:ext uri="{BB962C8B-B14F-4D97-AF65-F5344CB8AC3E}">
        <p14:creationId xmlns:p14="http://schemas.microsoft.com/office/powerpoint/2010/main" val="128523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4C5E0A5-CE06-91D7-F9C2-8110BB5759F7}"/>
              </a:ext>
            </a:extLst>
          </p:cNvPr>
          <p:cNvSpPr>
            <a:spLocks noGrp="1"/>
          </p:cNvSpPr>
          <p:nvPr>
            <p:ph type="body" sz="quarter" idx="11"/>
          </p:nvPr>
        </p:nvSpPr>
        <p:spPr>
          <a:xfrm>
            <a:off x="421900" y="1263797"/>
            <a:ext cx="8906256" cy="1115846"/>
          </a:xfrm>
        </p:spPr>
        <p:txBody>
          <a:bodyPr>
            <a:normAutofit/>
          </a:bodyPr>
          <a:lstStyle/>
          <a:p>
            <a:r>
              <a:rPr lang="en-GB" sz="3600" dirty="0">
                <a:effectLst/>
                <a:latin typeface="+mj-lt"/>
                <a:cs typeface="Calibri Light" panose="020F0302020204030204" pitchFamily="34" charset="0"/>
              </a:rPr>
              <a:t>Evaluation protocol</a:t>
            </a:r>
          </a:p>
        </p:txBody>
      </p:sp>
      <p:pic>
        <p:nvPicPr>
          <p:cNvPr id="14" name="Picture 13" descr="Text&#10;&#10;Description automatically generated">
            <a:extLst>
              <a:ext uri="{FF2B5EF4-FFF2-40B4-BE49-F238E27FC236}">
                <a16:creationId xmlns:a16="http://schemas.microsoft.com/office/drawing/2014/main" id="{D8B0C241-D231-44D3-25A0-F9C28E8D6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3" y="5553620"/>
            <a:ext cx="2220432" cy="1221238"/>
          </a:xfrm>
          <a:prstGeom prst="rect">
            <a:avLst/>
          </a:prstGeom>
        </p:spPr>
      </p:pic>
      <p:sp>
        <p:nvSpPr>
          <p:cNvPr id="5" name="TextBox 4">
            <a:extLst>
              <a:ext uri="{FF2B5EF4-FFF2-40B4-BE49-F238E27FC236}">
                <a16:creationId xmlns:a16="http://schemas.microsoft.com/office/drawing/2014/main" id="{49D8A194-DB0A-0194-C21E-F4ED64BE8E58}"/>
              </a:ext>
            </a:extLst>
          </p:cNvPr>
          <p:cNvSpPr txBox="1"/>
          <p:nvPr/>
        </p:nvSpPr>
        <p:spPr>
          <a:xfrm>
            <a:off x="351453" y="2379643"/>
            <a:ext cx="4743061" cy="2862322"/>
          </a:xfrm>
          <a:prstGeom prst="rect">
            <a:avLst/>
          </a:prstGeom>
          <a:noFill/>
        </p:spPr>
        <p:txBody>
          <a:bodyPr wrap="square">
            <a:spAutoFit/>
          </a:bodyPr>
          <a:lstStyle/>
          <a:p>
            <a:r>
              <a:rPr lang="en-GB" dirty="0"/>
              <a:t>Three aims:</a:t>
            </a:r>
          </a:p>
          <a:p>
            <a:endParaRPr lang="en-GB" dirty="0"/>
          </a:p>
          <a:p>
            <a:pPr marL="342900" indent="-342900">
              <a:buAutoNum type="arabicPeriod"/>
            </a:pPr>
            <a:r>
              <a:rPr lang="en-GB" dirty="0"/>
              <a:t>to understand the process of rapidly implementing Consultant Connect</a:t>
            </a:r>
          </a:p>
          <a:p>
            <a:pPr marL="342900" indent="-342900">
              <a:buAutoNum type="arabicPeriod"/>
            </a:pPr>
            <a:endParaRPr lang="en-GB" dirty="0"/>
          </a:p>
          <a:p>
            <a:pPr marL="342900" indent="-342900">
              <a:buAutoNum type="arabicPeriod"/>
            </a:pPr>
            <a:r>
              <a:rPr lang="en-GB" dirty="0"/>
              <a:t>to establish the acceptability and feasibility of Consultant Connect</a:t>
            </a:r>
          </a:p>
          <a:p>
            <a:pPr marL="342900" indent="-342900">
              <a:buAutoNum type="arabicPeriod"/>
            </a:pPr>
            <a:endParaRPr lang="en-GB" dirty="0"/>
          </a:p>
          <a:p>
            <a:pPr marL="342900" indent="-342900">
              <a:buAutoNum type="arabicPeriod"/>
            </a:pPr>
            <a:r>
              <a:rPr lang="en-GB" dirty="0"/>
              <a:t>to understand the economic implications of running the service</a:t>
            </a:r>
          </a:p>
        </p:txBody>
      </p:sp>
      <p:grpSp>
        <p:nvGrpSpPr>
          <p:cNvPr id="9" name="Group 8">
            <a:extLst>
              <a:ext uri="{FF2B5EF4-FFF2-40B4-BE49-F238E27FC236}">
                <a16:creationId xmlns:a16="http://schemas.microsoft.com/office/drawing/2014/main" id="{846925A4-8A68-8AEF-97A4-283EE3D3EAE0}"/>
              </a:ext>
            </a:extLst>
          </p:cNvPr>
          <p:cNvGrpSpPr/>
          <p:nvPr/>
        </p:nvGrpSpPr>
        <p:grpSpPr>
          <a:xfrm>
            <a:off x="5327780" y="2379643"/>
            <a:ext cx="6288832" cy="3071152"/>
            <a:chOff x="5449076" y="1954796"/>
            <a:chExt cx="6652726" cy="2644826"/>
          </a:xfrm>
        </p:grpSpPr>
        <p:pic>
          <p:nvPicPr>
            <p:cNvPr id="3" name="Picture 2">
              <a:extLst>
                <a:ext uri="{FF2B5EF4-FFF2-40B4-BE49-F238E27FC236}">
                  <a16:creationId xmlns:a16="http://schemas.microsoft.com/office/drawing/2014/main" id="{8F86AA25-C397-4BEE-1E73-95F80DE63507}"/>
                </a:ext>
              </a:extLst>
            </p:cNvPr>
            <p:cNvPicPr>
              <a:picLocks noChangeAspect="1"/>
            </p:cNvPicPr>
            <p:nvPr/>
          </p:nvPicPr>
          <p:blipFill rotWithShape="1">
            <a:blip r:embed="rId4"/>
            <a:srcRect l="7314" t="48027" r="43222" b="21633"/>
            <a:stretch/>
          </p:blipFill>
          <p:spPr>
            <a:xfrm>
              <a:off x="5449076" y="1954796"/>
              <a:ext cx="6652726" cy="2295331"/>
            </a:xfrm>
            <a:prstGeom prst="rect">
              <a:avLst/>
            </a:prstGeom>
          </p:spPr>
          <p:style>
            <a:lnRef idx="2">
              <a:schemeClr val="dk1"/>
            </a:lnRef>
            <a:fillRef idx="1">
              <a:schemeClr val="lt1"/>
            </a:fillRef>
            <a:effectRef idx="0">
              <a:schemeClr val="dk1"/>
            </a:effectRef>
            <a:fontRef idx="minor">
              <a:schemeClr val="dk1"/>
            </a:fontRef>
          </p:style>
        </p:pic>
        <p:sp>
          <p:nvSpPr>
            <p:cNvPr id="7" name="TextBox 6">
              <a:extLst>
                <a:ext uri="{FF2B5EF4-FFF2-40B4-BE49-F238E27FC236}">
                  <a16:creationId xmlns:a16="http://schemas.microsoft.com/office/drawing/2014/main" id="{99FC6C32-E5EF-AAEA-4E33-D08FE0E1257E}"/>
                </a:ext>
              </a:extLst>
            </p:cNvPr>
            <p:cNvSpPr txBox="1"/>
            <p:nvPr/>
          </p:nvSpPr>
          <p:spPr>
            <a:xfrm>
              <a:off x="5570377" y="4230290"/>
              <a:ext cx="611155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dirty="0"/>
                <a:t>DOI </a:t>
              </a:r>
              <a:r>
                <a:rPr lang="en-GB" dirty="0">
                  <a:hlinkClick r:id="rId5"/>
                </a:rPr>
                <a:t>https://doi.org/10.1186/s43058-021-00113-0</a:t>
              </a:r>
              <a:r>
                <a:rPr lang="en-GB" dirty="0"/>
                <a:t> </a:t>
              </a:r>
            </a:p>
          </p:txBody>
        </p:sp>
      </p:grpSp>
      <p:pic>
        <p:nvPicPr>
          <p:cNvPr id="2" name="Picture 1">
            <a:extLst>
              <a:ext uri="{FF2B5EF4-FFF2-40B4-BE49-F238E27FC236}">
                <a16:creationId xmlns:a16="http://schemas.microsoft.com/office/drawing/2014/main" id="{EA548E11-AD83-9609-325E-F07486C70DDF}"/>
              </a:ext>
            </a:extLst>
          </p:cNvPr>
          <p:cNvPicPr>
            <a:picLocks noChangeAspect="1"/>
          </p:cNvPicPr>
          <p:nvPr/>
        </p:nvPicPr>
        <p:blipFill>
          <a:blip r:embed="rId6"/>
          <a:stretch>
            <a:fillRect/>
          </a:stretch>
        </p:blipFill>
        <p:spPr>
          <a:xfrm>
            <a:off x="0" y="-111821"/>
            <a:ext cx="838200" cy="1117377"/>
          </a:xfrm>
          <a:prstGeom prst="rect">
            <a:avLst/>
          </a:prstGeom>
        </p:spPr>
      </p:pic>
      <p:sp>
        <p:nvSpPr>
          <p:cNvPr id="4" name="TextBox 3">
            <a:extLst>
              <a:ext uri="{FF2B5EF4-FFF2-40B4-BE49-F238E27FC236}">
                <a16:creationId xmlns:a16="http://schemas.microsoft.com/office/drawing/2014/main" id="{DA97D16B-778D-C234-7FB9-90B80A68898E}"/>
              </a:ext>
            </a:extLst>
          </p:cNvPr>
          <p:cNvSpPr txBox="1"/>
          <p:nvPr/>
        </p:nvSpPr>
        <p:spPr>
          <a:xfrm>
            <a:off x="838200" y="187065"/>
            <a:ext cx="4955569" cy="584775"/>
          </a:xfrm>
          <a:prstGeom prst="rect">
            <a:avLst/>
          </a:prstGeom>
          <a:noFill/>
        </p:spPr>
        <p:txBody>
          <a:bodyPr wrap="square" rtlCol="0">
            <a:spAutoFit/>
          </a:bodyPr>
          <a:lstStyle/>
          <a:p>
            <a:pPr algn="ctr"/>
            <a:r>
              <a:rPr lang="en-US" sz="1600" dirty="0">
                <a:solidFill>
                  <a:srgbClr val="7030A0"/>
                </a:solidFill>
              </a:rPr>
              <a:t>Ray McGrath, Julie Williams, Gracie </a:t>
            </a:r>
            <a:r>
              <a:rPr lang="en-US" sz="1600" dirty="0" err="1">
                <a:solidFill>
                  <a:srgbClr val="7030A0"/>
                </a:solidFill>
              </a:rPr>
              <a:t>Tredget</a:t>
            </a:r>
            <a:r>
              <a:rPr lang="en-US" sz="1600" dirty="0">
                <a:solidFill>
                  <a:srgbClr val="7030A0"/>
                </a:solidFill>
              </a:rPr>
              <a:t>, Nick </a:t>
            </a:r>
            <a:r>
              <a:rPr lang="en-US" sz="1600" dirty="0" err="1">
                <a:solidFill>
                  <a:srgbClr val="7030A0"/>
                </a:solidFill>
              </a:rPr>
              <a:t>Sevdalis</a:t>
            </a:r>
            <a:r>
              <a:rPr lang="en-US" sz="1600" dirty="0">
                <a:solidFill>
                  <a:srgbClr val="7030A0"/>
                </a:solidFill>
              </a:rPr>
              <a:t>, Eoin </a:t>
            </a:r>
            <a:r>
              <a:rPr lang="en-US" sz="1600" dirty="0" err="1">
                <a:solidFill>
                  <a:srgbClr val="7030A0"/>
                </a:solidFill>
              </a:rPr>
              <a:t>Gogarty</a:t>
            </a:r>
            <a:r>
              <a:rPr lang="en-US" sz="1600" dirty="0">
                <a:solidFill>
                  <a:srgbClr val="7030A0"/>
                </a:solidFill>
              </a:rPr>
              <a:t>, Fiona </a:t>
            </a:r>
            <a:r>
              <a:rPr lang="en-US" sz="1600" dirty="0" err="1">
                <a:solidFill>
                  <a:srgbClr val="7030A0"/>
                </a:solidFill>
              </a:rPr>
              <a:t>Gaughran</a:t>
            </a:r>
            <a:r>
              <a:rPr lang="en-US" sz="1600" dirty="0">
                <a:solidFill>
                  <a:srgbClr val="7030A0"/>
                </a:solidFill>
              </a:rPr>
              <a:t> &amp; IMPHS team</a:t>
            </a:r>
          </a:p>
        </p:txBody>
      </p:sp>
      <p:pic>
        <p:nvPicPr>
          <p:cNvPr id="6" name="Picture 5">
            <a:extLst>
              <a:ext uri="{FF2B5EF4-FFF2-40B4-BE49-F238E27FC236}">
                <a16:creationId xmlns:a16="http://schemas.microsoft.com/office/drawing/2014/main" id="{A41D2BF0-B99A-858F-8C13-EA6BCB43D5BA}"/>
              </a:ext>
            </a:extLst>
          </p:cNvPr>
          <p:cNvPicPr>
            <a:picLocks noChangeAspect="1"/>
          </p:cNvPicPr>
          <p:nvPr/>
        </p:nvPicPr>
        <p:blipFill>
          <a:blip r:embed="rId7"/>
          <a:stretch>
            <a:fillRect/>
          </a:stretch>
        </p:blipFill>
        <p:spPr>
          <a:xfrm>
            <a:off x="2433179" y="6226556"/>
            <a:ext cx="2549714" cy="423620"/>
          </a:xfrm>
          <a:prstGeom prst="rect">
            <a:avLst/>
          </a:prstGeom>
        </p:spPr>
      </p:pic>
    </p:spTree>
    <p:extLst>
      <p:ext uri="{BB962C8B-B14F-4D97-AF65-F5344CB8AC3E}">
        <p14:creationId xmlns:p14="http://schemas.microsoft.com/office/powerpoint/2010/main" val="4075923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4C5E0A5-CE06-91D7-F9C2-8110BB5759F7}"/>
              </a:ext>
            </a:extLst>
          </p:cNvPr>
          <p:cNvSpPr>
            <a:spLocks noGrp="1"/>
          </p:cNvSpPr>
          <p:nvPr>
            <p:ph type="body" sz="quarter" idx="11"/>
          </p:nvPr>
        </p:nvSpPr>
        <p:spPr>
          <a:xfrm>
            <a:off x="365756" y="1028984"/>
            <a:ext cx="8500842" cy="1115846"/>
          </a:xfrm>
        </p:spPr>
        <p:txBody>
          <a:bodyPr>
            <a:normAutofit/>
          </a:bodyPr>
          <a:lstStyle/>
          <a:p>
            <a:r>
              <a:rPr lang="en-GB" sz="3600" dirty="0">
                <a:effectLst/>
                <a:latin typeface="+mj-lt"/>
                <a:cs typeface="Calibri Light" panose="020F0302020204030204" pitchFamily="34" charset="0"/>
              </a:rPr>
              <a:t>Strategies for implementation</a:t>
            </a:r>
          </a:p>
        </p:txBody>
      </p:sp>
      <p:sp>
        <p:nvSpPr>
          <p:cNvPr id="2" name="Rectangle 1">
            <a:extLst>
              <a:ext uri="{FF2B5EF4-FFF2-40B4-BE49-F238E27FC236}">
                <a16:creationId xmlns:a16="http://schemas.microsoft.com/office/drawing/2014/main" id="{80AA6E97-DD74-4C7D-8551-5BEB2E57AB31}"/>
              </a:ext>
            </a:extLst>
          </p:cNvPr>
          <p:cNvSpPr/>
          <p:nvPr/>
        </p:nvSpPr>
        <p:spPr>
          <a:xfrm>
            <a:off x="495300" y="2259936"/>
            <a:ext cx="10871198" cy="954107"/>
          </a:xfrm>
          <a:prstGeom prst="rect">
            <a:avLst/>
          </a:prstGeom>
          <a:solidFill>
            <a:srgbClr val="BDBDE2"/>
          </a:solidFill>
        </p:spPr>
        <p:txBody>
          <a:bodyPr wrap="square">
            <a:spAutoFit/>
          </a:bodyPr>
          <a:lstStyle/>
          <a:p>
            <a:pPr algn="ctr"/>
            <a:r>
              <a:rPr lang="en-GB" dirty="0"/>
              <a:t>73 discrete implementation strategies</a:t>
            </a:r>
          </a:p>
          <a:p>
            <a:pPr algn="ctr"/>
            <a:r>
              <a:rPr lang="en-GB" dirty="0"/>
              <a:t>7 implementation domains:</a:t>
            </a:r>
            <a:br>
              <a:rPr lang="en-GB" dirty="0"/>
            </a:br>
            <a:r>
              <a:rPr lang="en-GB" sz="2000" i="1" dirty="0"/>
              <a:t>Analysis, Incentivisation, Knowledge, Relationship building, Resource, System (context) System (project)</a:t>
            </a:r>
            <a:endParaRPr lang="en-GB" sz="1600" i="1" dirty="0"/>
          </a:p>
        </p:txBody>
      </p:sp>
      <p:grpSp>
        <p:nvGrpSpPr>
          <p:cNvPr id="10" name="Group 9">
            <a:extLst>
              <a:ext uri="{FF2B5EF4-FFF2-40B4-BE49-F238E27FC236}">
                <a16:creationId xmlns:a16="http://schemas.microsoft.com/office/drawing/2014/main" id="{67076D0D-9FD7-21D2-A78E-2FA4868B567E}"/>
              </a:ext>
            </a:extLst>
          </p:cNvPr>
          <p:cNvGrpSpPr/>
          <p:nvPr/>
        </p:nvGrpSpPr>
        <p:grpSpPr>
          <a:xfrm>
            <a:off x="127000" y="3449261"/>
            <a:ext cx="11836400" cy="3221673"/>
            <a:chOff x="4818884" y="4397376"/>
            <a:chExt cx="7059438" cy="2000918"/>
          </a:xfrm>
        </p:grpSpPr>
        <p:pic>
          <p:nvPicPr>
            <p:cNvPr id="7" name="Picture 6">
              <a:extLst>
                <a:ext uri="{FF2B5EF4-FFF2-40B4-BE49-F238E27FC236}">
                  <a16:creationId xmlns:a16="http://schemas.microsoft.com/office/drawing/2014/main" id="{75164553-114B-4236-B9E0-5A2175D3ECB3}"/>
                </a:ext>
              </a:extLst>
            </p:cNvPr>
            <p:cNvPicPr>
              <a:picLocks noChangeAspect="1"/>
            </p:cNvPicPr>
            <p:nvPr/>
          </p:nvPicPr>
          <p:blipFill rotWithShape="1">
            <a:blip r:embed="rId3"/>
            <a:srcRect l="-1046" r="1" b="60397"/>
            <a:stretch/>
          </p:blipFill>
          <p:spPr>
            <a:xfrm>
              <a:off x="4818884" y="4397376"/>
              <a:ext cx="7059438" cy="2000918"/>
            </a:xfrm>
            <a:prstGeom prst="rect">
              <a:avLst/>
            </a:prstGeom>
          </p:spPr>
        </p:pic>
        <p:sp>
          <p:nvSpPr>
            <p:cNvPr id="9" name="TextBox 8">
              <a:extLst>
                <a:ext uri="{FF2B5EF4-FFF2-40B4-BE49-F238E27FC236}">
                  <a16:creationId xmlns:a16="http://schemas.microsoft.com/office/drawing/2014/main" id="{41AE1F90-95AB-22AF-43C7-1B3ACD8C55A7}"/>
                </a:ext>
              </a:extLst>
            </p:cNvPr>
            <p:cNvSpPr txBox="1"/>
            <p:nvPr/>
          </p:nvSpPr>
          <p:spPr>
            <a:xfrm>
              <a:off x="9117574" y="4427033"/>
              <a:ext cx="684000" cy="133200"/>
            </a:xfrm>
            <a:prstGeom prst="rect">
              <a:avLst/>
            </a:prstGeom>
            <a:solidFill>
              <a:schemeClr val="bg1"/>
            </a:solidFill>
          </p:spPr>
          <p:txBody>
            <a:bodyPr wrap="square" anchor="ctr">
              <a:spAutoFit/>
            </a:bodyPr>
            <a:lstStyle/>
            <a:p>
              <a:pPr>
                <a:lnSpc>
                  <a:spcPct val="100000"/>
                </a:lnSpc>
                <a:spcAft>
                  <a:spcPts val="0"/>
                </a:spcAft>
              </a:pPr>
              <a:r>
                <a:rPr lang="en-GB" sz="1200" b="1" dirty="0">
                  <a:effectLst/>
                  <a:latin typeface="+mn-lt"/>
                  <a:ea typeface="Calibri" panose="020F0502020204030204" pitchFamily="34" charset="0"/>
                  <a:cs typeface="Times New Roman" panose="02020603050405020304" pitchFamily="18" charset="0"/>
                </a:rPr>
                <a:t>Domain</a:t>
              </a:r>
            </a:p>
          </p:txBody>
        </p:sp>
      </p:grpSp>
      <p:pic>
        <p:nvPicPr>
          <p:cNvPr id="4" name="Picture 3">
            <a:extLst>
              <a:ext uri="{FF2B5EF4-FFF2-40B4-BE49-F238E27FC236}">
                <a16:creationId xmlns:a16="http://schemas.microsoft.com/office/drawing/2014/main" id="{F8A3FCA0-9769-1270-C14C-55E9A93F8F3F}"/>
              </a:ext>
            </a:extLst>
          </p:cNvPr>
          <p:cNvPicPr>
            <a:picLocks noChangeAspect="1"/>
          </p:cNvPicPr>
          <p:nvPr/>
        </p:nvPicPr>
        <p:blipFill>
          <a:blip r:embed="rId4"/>
          <a:stretch>
            <a:fillRect/>
          </a:stretch>
        </p:blipFill>
        <p:spPr>
          <a:xfrm>
            <a:off x="0" y="-111821"/>
            <a:ext cx="838200" cy="1117377"/>
          </a:xfrm>
          <a:prstGeom prst="rect">
            <a:avLst/>
          </a:prstGeom>
        </p:spPr>
      </p:pic>
      <p:sp>
        <p:nvSpPr>
          <p:cNvPr id="11" name="TextBox 10">
            <a:extLst>
              <a:ext uri="{FF2B5EF4-FFF2-40B4-BE49-F238E27FC236}">
                <a16:creationId xmlns:a16="http://schemas.microsoft.com/office/drawing/2014/main" id="{84806329-C131-0E25-DE19-B0A069DF6747}"/>
              </a:ext>
            </a:extLst>
          </p:cNvPr>
          <p:cNvSpPr txBox="1"/>
          <p:nvPr/>
        </p:nvSpPr>
        <p:spPr>
          <a:xfrm>
            <a:off x="838200" y="187065"/>
            <a:ext cx="4955569" cy="584775"/>
          </a:xfrm>
          <a:prstGeom prst="rect">
            <a:avLst/>
          </a:prstGeom>
          <a:noFill/>
        </p:spPr>
        <p:txBody>
          <a:bodyPr wrap="square" rtlCol="0">
            <a:spAutoFit/>
          </a:bodyPr>
          <a:lstStyle/>
          <a:p>
            <a:pPr algn="ctr"/>
            <a:r>
              <a:rPr lang="en-US" sz="1600" dirty="0">
                <a:solidFill>
                  <a:srgbClr val="7030A0"/>
                </a:solidFill>
              </a:rPr>
              <a:t>Ray McGrath, Julie Williams, Gracie </a:t>
            </a:r>
            <a:r>
              <a:rPr lang="en-US" sz="1600" dirty="0" err="1">
                <a:solidFill>
                  <a:srgbClr val="7030A0"/>
                </a:solidFill>
              </a:rPr>
              <a:t>Tredget</a:t>
            </a:r>
            <a:r>
              <a:rPr lang="en-US" sz="1600" dirty="0">
                <a:solidFill>
                  <a:srgbClr val="7030A0"/>
                </a:solidFill>
              </a:rPr>
              <a:t>, Nick </a:t>
            </a:r>
            <a:r>
              <a:rPr lang="en-US" sz="1600" dirty="0" err="1">
                <a:solidFill>
                  <a:srgbClr val="7030A0"/>
                </a:solidFill>
              </a:rPr>
              <a:t>Sevdalis</a:t>
            </a:r>
            <a:r>
              <a:rPr lang="en-US" sz="1600" dirty="0">
                <a:solidFill>
                  <a:srgbClr val="7030A0"/>
                </a:solidFill>
              </a:rPr>
              <a:t>, Eoin </a:t>
            </a:r>
            <a:r>
              <a:rPr lang="en-US" sz="1600" dirty="0" err="1">
                <a:solidFill>
                  <a:srgbClr val="7030A0"/>
                </a:solidFill>
              </a:rPr>
              <a:t>Gogarty</a:t>
            </a:r>
            <a:r>
              <a:rPr lang="en-US" sz="1600" dirty="0">
                <a:solidFill>
                  <a:srgbClr val="7030A0"/>
                </a:solidFill>
              </a:rPr>
              <a:t>, Fiona </a:t>
            </a:r>
            <a:r>
              <a:rPr lang="en-US" sz="1600" dirty="0" err="1">
                <a:solidFill>
                  <a:srgbClr val="7030A0"/>
                </a:solidFill>
              </a:rPr>
              <a:t>Gaughran</a:t>
            </a:r>
            <a:r>
              <a:rPr lang="en-US" sz="1600" dirty="0">
                <a:solidFill>
                  <a:srgbClr val="7030A0"/>
                </a:solidFill>
              </a:rPr>
              <a:t> &amp; IMPHS team</a:t>
            </a:r>
          </a:p>
        </p:txBody>
      </p:sp>
      <p:sp>
        <p:nvSpPr>
          <p:cNvPr id="12" name="Rectangle 11">
            <a:extLst>
              <a:ext uri="{FF2B5EF4-FFF2-40B4-BE49-F238E27FC236}">
                <a16:creationId xmlns:a16="http://schemas.microsoft.com/office/drawing/2014/main" id="{7E2B53C4-3CAC-E5AC-BDF4-4EDBAA0E052B}"/>
              </a:ext>
            </a:extLst>
          </p:cNvPr>
          <p:cNvSpPr/>
          <p:nvPr/>
        </p:nvSpPr>
        <p:spPr>
          <a:xfrm>
            <a:off x="318668" y="1680167"/>
            <a:ext cx="11047831" cy="584775"/>
          </a:xfrm>
          <a:prstGeom prst="rect">
            <a:avLst/>
          </a:prstGeom>
        </p:spPr>
        <p:txBody>
          <a:bodyPr wrap="square">
            <a:spAutoFit/>
          </a:bodyPr>
          <a:lstStyle/>
          <a:p>
            <a:pPr algn="ctr"/>
            <a:r>
              <a:rPr lang="en-GB" sz="1600" b="1" dirty="0"/>
              <a:t>Expert Recommendations for Implementing Change (ERIC) </a:t>
            </a:r>
            <a:r>
              <a:rPr lang="en-GB" sz="1600" dirty="0"/>
              <a:t>Framework for systematic reporting of implementation strategies prospectively &amp; retrospectively. (</a:t>
            </a:r>
            <a:r>
              <a:rPr lang="en-GB" sz="1050" dirty="0"/>
              <a:t>Powell BJ, et al. 2015)</a:t>
            </a:r>
          </a:p>
        </p:txBody>
      </p:sp>
      <p:pic>
        <p:nvPicPr>
          <p:cNvPr id="5" name="Picture 4" descr="Text&#10;&#10;Description automatically generated">
            <a:extLst>
              <a:ext uri="{FF2B5EF4-FFF2-40B4-BE49-F238E27FC236}">
                <a16:creationId xmlns:a16="http://schemas.microsoft.com/office/drawing/2014/main" id="{055385D9-D75E-CF5C-5584-27F347D0C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852003"/>
            <a:ext cx="1600200" cy="880110"/>
          </a:xfrm>
          <a:prstGeom prst="rect">
            <a:avLst/>
          </a:prstGeom>
        </p:spPr>
      </p:pic>
      <p:pic>
        <p:nvPicPr>
          <p:cNvPr id="6" name="Picture 5">
            <a:extLst>
              <a:ext uri="{FF2B5EF4-FFF2-40B4-BE49-F238E27FC236}">
                <a16:creationId xmlns:a16="http://schemas.microsoft.com/office/drawing/2014/main" id="{1C32CAED-2CFA-5E14-5FF6-43FB26F42251}"/>
              </a:ext>
            </a:extLst>
          </p:cNvPr>
          <p:cNvPicPr>
            <a:picLocks noChangeAspect="1"/>
          </p:cNvPicPr>
          <p:nvPr/>
        </p:nvPicPr>
        <p:blipFill>
          <a:blip r:embed="rId6"/>
          <a:stretch>
            <a:fillRect/>
          </a:stretch>
        </p:blipFill>
        <p:spPr>
          <a:xfrm>
            <a:off x="4076700" y="3374712"/>
            <a:ext cx="6883400" cy="3280710"/>
          </a:xfrm>
          <a:prstGeom prst="rect">
            <a:avLst/>
          </a:prstGeom>
          <a:ln>
            <a:solidFill>
              <a:schemeClr val="tx1"/>
            </a:solidFill>
          </a:ln>
        </p:spPr>
      </p:pic>
      <p:pic>
        <p:nvPicPr>
          <p:cNvPr id="3" name="Picture 2">
            <a:extLst>
              <a:ext uri="{FF2B5EF4-FFF2-40B4-BE49-F238E27FC236}">
                <a16:creationId xmlns:a16="http://schemas.microsoft.com/office/drawing/2014/main" id="{E9CB4F35-17BD-88C0-16FC-57B4CE7FEF31}"/>
              </a:ext>
            </a:extLst>
          </p:cNvPr>
          <p:cNvPicPr>
            <a:picLocks noChangeAspect="1"/>
          </p:cNvPicPr>
          <p:nvPr/>
        </p:nvPicPr>
        <p:blipFill>
          <a:blip r:embed="rId7"/>
          <a:stretch>
            <a:fillRect/>
          </a:stretch>
        </p:blipFill>
        <p:spPr>
          <a:xfrm>
            <a:off x="8042086" y="978806"/>
            <a:ext cx="2549714" cy="423620"/>
          </a:xfrm>
          <a:prstGeom prst="rect">
            <a:avLst/>
          </a:prstGeom>
        </p:spPr>
      </p:pic>
    </p:spTree>
    <p:extLst>
      <p:ext uri="{BB962C8B-B14F-4D97-AF65-F5344CB8AC3E}">
        <p14:creationId xmlns:p14="http://schemas.microsoft.com/office/powerpoint/2010/main" val="22093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79E895-3D15-3B26-C931-F38F0E87F975}"/>
              </a:ext>
            </a:extLst>
          </p:cNvPr>
          <p:cNvPicPr>
            <a:picLocks noChangeAspect="1"/>
          </p:cNvPicPr>
          <p:nvPr/>
        </p:nvPicPr>
        <p:blipFill rotWithShape="1">
          <a:blip r:embed="rId3"/>
          <a:srcRect l="20905" t="32624" r="19973" b="14327"/>
          <a:stretch/>
        </p:blipFill>
        <p:spPr>
          <a:xfrm>
            <a:off x="2447034" y="4124926"/>
            <a:ext cx="4561453" cy="2302272"/>
          </a:xfrm>
          <a:prstGeom prst="rect">
            <a:avLst/>
          </a:prstGeom>
          <a:ln>
            <a:solidFill>
              <a:schemeClr val="tx1"/>
            </a:solidFill>
          </a:ln>
        </p:spPr>
      </p:pic>
      <p:sp>
        <p:nvSpPr>
          <p:cNvPr id="8" name="Text Placeholder 7">
            <a:extLst>
              <a:ext uri="{FF2B5EF4-FFF2-40B4-BE49-F238E27FC236}">
                <a16:creationId xmlns:a16="http://schemas.microsoft.com/office/drawing/2014/main" id="{D4C5E0A5-CE06-91D7-F9C2-8110BB5759F7}"/>
              </a:ext>
            </a:extLst>
          </p:cNvPr>
          <p:cNvSpPr>
            <a:spLocks noGrp="1"/>
          </p:cNvSpPr>
          <p:nvPr>
            <p:ph type="body" sz="quarter" idx="11"/>
          </p:nvPr>
        </p:nvSpPr>
        <p:spPr>
          <a:xfrm>
            <a:off x="347255" y="1146122"/>
            <a:ext cx="10373618" cy="1115846"/>
          </a:xfrm>
        </p:spPr>
        <p:txBody>
          <a:bodyPr>
            <a:normAutofit/>
          </a:bodyPr>
          <a:lstStyle/>
          <a:p>
            <a:r>
              <a:rPr lang="en-GB" sz="3600" dirty="0">
                <a:latin typeface="+mj-lt"/>
                <a:cs typeface="Calibri Light" panose="020F0302020204030204" pitchFamily="34" charset="0"/>
              </a:rPr>
              <a:t>Clinical</a:t>
            </a:r>
            <a:r>
              <a:rPr lang="en-GB" sz="3600" dirty="0">
                <a:effectLst/>
                <a:latin typeface="+mj-lt"/>
                <a:cs typeface="Calibri Light" panose="020F0302020204030204" pitchFamily="34" charset="0"/>
              </a:rPr>
              <a:t> feedback</a:t>
            </a:r>
          </a:p>
        </p:txBody>
      </p:sp>
      <p:pic>
        <p:nvPicPr>
          <p:cNvPr id="14" name="Picture 13" descr="Text&#10;&#10;Description automatically generated">
            <a:extLst>
              <a:ext uri="{FF2B5EF4-FFF2-40B4-BE49-F238E27FC236}">
                <a16:creationId xmlns:a16="http://schemas.microsoft.com/office/drawing/2014/main" id="{D8B0C241-D231-44D3-25A0-F9C28E8D6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33" y="5553620"/>
            <a:ext cx="2220432" cy="1221238"/>
          </a:xfrm>
          <a:prstGeom prst="rect">
            <a:avLst/>
          </a:prstGeom>
        </p:spPr>
      </p:pic>
      <p:pic>
        <p:nvPicPr>
          <p:cNvPr id="3" name="Picture 2">
            <a:extLst>
              <a:ext uri="{FF2B5EF4-FFF2-40B4-BE49-F238E27FC236}">
                <a16:creationId xmlns:a16="http://schemas.microsoft.com/office/drawing/2014/main" id="{13A50B61-48D1-CFE2-E9C4-0A519F567D04}"/>
              </a:ext>
            </a:extLst>
          </p:cNvPr>
          <p:cNvPicPr>
            <a:picLocks noChangeAspect="1"/>
          </p:cNvPicPr>
          <p:nvPr/>
        </p:nvPicPr>
        <p:blipFill rotWithShape="1">
          <a:blip r:embed="rId5"/>
          <a:srcRect l="26556" t="23265" r="27143" b="37823"/>
          <a:stretch/>
        </p:blipFill>
        <p:spPr>
          <a:xfrm>
            <a:off x="6251492" y="2649745"/>
            <a:ext cx="5411946" cy="2558375"/>
          </a:xfrm>
          <a:prstGeom prst="rect">
            <a:avLst/>
          </a:prstGeom>
          <a:ln>
            <a:solidFill>
              <a:schemeClr val="tx1"/>
            </a:solidFill>
          </a:ln>
        </p:spPr>
      </p:pic>
      <p:sp>
        <p:nvSpPr>
          <p:cNvPr id="10" name="TextBox 9">
            <a:extLst>
              <a:ext uri="{FF2B5EF4-FFF2-40B4-BE49-F238E27FC236}">
                <a16:creationId xmlns:a16="http://schemas.microsoft.com/office/drawing/2014/main" id="{49CD56C4-4C5C-C64D-8F8E-2F96FFE52B1C}"/>
              </a:ext>
            </a:extLst>
          </p:cNvPr>
          <p:cNvSpPr txBox="1"/>
          <p:nvPr/>
        </p:nvSpPr>
        <p:spPr>
          <a:xfrm>
            <a:off x="6096000" y="1255680"/>
            <a:ext cx="5567438" cy="1077218"/>
          </a:xfrm>
          <a:prstGeom prst="rect">
            <a:avLst/>
          </a:prstGeom>
          <a:solidFill>
            <a:schemeClr val="bg2"/>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GB" sz="1600" i="1" dirty="0"/>
              <a:t>“I received excellent support … and managed to avoid sending a Dementia patient to A&amp;E to wait for a long time and instead managed to organise appropriate scans to make a diagnosis. Very pleased with the service.” </a:t>
            </a:r>
          </a:p>
        </p:txBody>
      </p:sp>
      <p:sp>
        <p:nvSpPr>
          <p:cNvPr id="12" name="TextBox 11">
            <a:extLst>
              <a:ext uri="{FF2B5EF4-FFF2-40B4-BE49-F238E27FC236}">
                <a16:creationId xmlns:a16="http://schemas.microsoft.com/office/drawing/2014/main" id="{8AFCEF5B-EADB-75EF-ADA4-60BA1C954583}"/>
              </a:ext>
            </a:extLst>
          </p:cNvPr>
          <p:cNvSpPr txBox="1"/>
          <p:nvPr/>
        </p:nvSpPr>
        <p:spPr>
          <a:xfrm>
            <a:off x="7407055" y="5595897"/>
            <a:ext cx="4072453" cy="830997"/>
          </a:xfrm>
          <a:prstGeom prst="rect">
            <a:avLst/>
          </a:prstGeom>
          <a:solidFill>
            <a:schemeClr val="bg2"/>
          </a:solidFill>
          <a:ln>
            <a:solidFill>
              <a:schemeClr val="tx1"/>
            </a:solidFill>
          </a:ln>
        </p:spPr>
        <p:txBody>
          <a:bodyPr wrap="square">
            <a:spAutoFit/>
          </a:bodyPr>
          <a:lstStyle/>
          <a:p>
            <a:pPr algn="ctr"/>
            <a:r>
              <a:rPr lang="en-GB" sz="1600" i="1" dirty="0"/>
              <a:t>“I think this application is FANTASTIC. I really do think the photo/message function should be extended …”</a:t>
            </a:r>
          </a:p>
        </p:txBody>
      </p:sp>
      <p:sp>
        <p:nvSpPr>
          <p:cNvPr id="15" name="TextBox 14">
            <a:extLst>
              <a:ext uri="{FF2B5EF4-FFF2-40B4-BE49-F238E27FC236}">
                <a16:creationId xmlns:a16="http://schemas.microsoft.com/office/drawing/2014/main" id="{E56290FD-6001-166C-6EBA-D2502A6696EB}"/>
              </a:ext>
            </a:extLst>
          </p:cNvPr>
          <p:cNvSpPr txBox="1"/>
          <p:nvPr/>
        </p:nvSpPr>
        <p:spPr>
          <a:xfrm>
            <a:off x="345631" y="3714741"/>
            <a:ext cx="1702835" cy="1169551"/>
          </a:xfrm>
          <a:prstGeom prst="rect">
            <a:avLst/>
          </a:prstGeom>
          <a:solidFill>
            <a:schemeClr val="bg2"/>
          </a:solidFill>
          <a:ln>
            <a:solidFill>
              <a:schemeClr val="tx1"/>
            </a:solidFill>
          </a:ln>
        </p:spPr>
        <p:txBody>
          <a:bodyPr wrap="square">
            <a:spAutoFit/>
          </a:bodyPr>
          <a:lstStyle/>
          <a:p>
            <a:r>
              <a:rPr lang="en-GB" sz="1400" i="1" dirty="0"/>
              <a:t>“It's amazing. Moving to a trust which doesn't have it just emphasises how good it is…”</a:t>
            </a:r>
          </a:p>
        </p:txBody>
      </p:sp>
      <p:sp>
        <p:nvSpPr>
          <p:cNvPr id="2" name="TextBox 1">
            <a:extLst>
              <a:ext uri="{FF2B5EF4-FFF2-40B4-BE49-F238E27FC236}">
                <a16:creationId xmlns:a16="http://schemas.microsoft.com/office/drawing/2014/main" id="{D438BA57-792C-EF1B-240D-8F1B2A4C2A28}"/>
              </a:ext>
            </a:extLst>
          </p:cNvPr>
          <p:cNvSpPr txBox="1"/>
          <p:nvPr/>
        </p:nvSpPr>
        <p:spPr>
          <a:xfrm>
            <a:off x="923541" y="1967061"/>
            <a:ext cx="3677527" cy="1461939"/>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Positive feedback from 50 clinicians e.g.,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“It really has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reduced the number of patients I have had to send to hospital/ ambulatory care</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for treatment, and the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appropriateness of care and referrals</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Which is ultimately better for the patient as well as staff” – Consultant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9413361-EDD1-1C41-A652-F56053D0CE22}"/>
              </a:ext>
            </a:extLst>
          </p:cNvPr>
          <p:cNvSpPr/>
          <p:nvPr/>
        </p:nvSpPr>
        <p:spPr>
          <a:xfrm>
            <a:off x="4321860" y="1054427"/>
            <a:ext cx="1500981" cy="914400"/>
          </a:xfrm>
          <a:prstGeom prst="rect">
            <a:avLst/>
          </a:prstGeom>
          <a:solidFill>
            <a:srgbClr val="BDBDE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Analysing</a:t>
            </a:r>
            <a:r>
              <a:rPr lang="en-US" sz="1400" dirty="0">
                <a:solidFill>
                  <a:schemeClr val="tx1"/>
                </a:solidFill>
              </a:rPr>
              <a:t>  data for health economic analysis</a:t>
            </a:r>
          </a:p>
        </p:txBody>
      </p:sp>
      <p:pic>
        <p:nvPicPr>
          <p:cNvPr id="7" name="Picture 6">
            <a:extLst>
              <a:ext uri="{FF2B5EF4-FFF2-40B4-BE49-F238E27FC236}">
                <a16:creationId xmlns:a16="http://schemas.microsoft.com/office/drawing/2014/main" id="{7D58ADBD-CE1A-8DED-60F6-20D622205C06}"/>
              </a:ext>
            </a:extLst>
          </p:cNvPr>
          <p:cNvPicPr>
            <a:picLocks noChangeAspect="1"/>
          </p:cNvPicPr>
          <p:nvPr/>
        </p:nvPicPr>
        <p:blipFill>
          <a:blip r:embed="rId6"/>
          <a:stretch>
            <a:fillRect/>
          </a:stretch>
        </p:blipFill>
        <p:spPr>
          <a:xfrm>
            <a:off x="0" y="-111821"/>
            <a:ext cx="838200" cy="1117377"/>
          </a:xfrm>
          <a:prstGeom prst="rect">
            <a:avLst/>
          </a:prstGeom>
        </p:spPr>
      </p:pic>
      <p:sp>
        <p:nvSpPr>
          <p:cNvPr id="9" name="TextBox 8">
            <a:extLst>
              <a:ext uri="{FF2B5EF4-FFF2-40B4-BE49-F238E27FC236}">
                <a16:creationId xmlns:a16="http://schemas.microsoft.com/office/drawing/2014/main" id="{504A86C1-7CA6-030D-3556-AD0390CF982D}"/>
              </a:ext>
            </a:extLst>
          </p:cNvPr>
          <p:cNvSpPr txBox="1"/>
          <p:nvPr/>
        </p:nvSpPr>
        <p:spPr>
          <a:xfrm>
            <a:off x="838200" y="187065"/>
            <a:ext cx="4955569" cy="584775"/>
          </a:xfrm>
          <a:prstGeom prst="rect">
            <a:avLst/>
          </a:prstGeom>
          <a:noFill/>
        </p:spPr>
        <p:txBody>
          <a:bodyPr wrap="square" rtlCol="0">
            <a:spAutoFit/>
          </a:bodyPr>
          <a:lstStyle/>
          <a:p>
            <a:pPr algn="ctr"/>
            <a:r>
              <a:rPr lang="en-US" sz="1600" dirty="0">
                <a:solidFill>
                  <a:srgbClr val="7030A0"/>
                </a:solidFill>
              </a:rPr>
              <a:t>Ray McGrath, Julie Williams, Gracie </a:t>
            </a:r>
            <a:r>
              <a:rPr lang="en-US" sz="1600" dirty="0" err="1">
                <a:solidFill>
                  <a:srgbClr val="7030A0"/>
                </a:solidFill>
              </a:rPr>
              <a:t>Tredget</a:t>
            </a:r>
            <a:r>
              <a:rPr lang="en-US" sz="1600" dirty="0">
                <a:solidFill>
                  <a:srgbClr val="7030A0"/>
                </a:solidFill>
              </a:rPr>
              <a:t>, Nick </a:t>
            </a:r>
            <a:r>
              <a:rPr lang="en-US" sz="1600" dirty="0" err="1">
                <a:solidFill>
                  <a:srgbClr val="7030A0"/>
                </a:solidFill>
              </a:rPr>
              <a:t>Sevdalis</a:t>
            </a:r>
            <a:r>
              <a:rPr lang="en-US" sz="1600" dirty="0">
                <a:solidFill>
                  <a:srgbClr val="7030A0"/>
                </a:solidFill>
              </a:rPr>
              <a:t>, Eoin </a:t>
            </a:r>
            <a:r>
              <a:rPr lang="en-US" sz="1600" dirty="0" err="1">
                <a:solidFill>
                  <a:srgbClr val="7030A0"/>
                </a:solidFill>
              </a:rPr>
              <a:t>Gogarty</a:t>
            </a:r>
            <a:r>
              <a:rPr lang="en-US" sz="1600" dirty="0">
                <a:solidFill>
                  <a:srgbClr val="7030A0"/>
                </a:solidFill>
              </a:rPr>
              <a:t>, Fiona </a:t>
            </a:r>
            <a:r>
              <a:rPr lang="en-US" sz="1600" dirty="0" err="1">
                <a:solidFill>
                  <a:srgbClr val="7030A0"/>
                </a:solidFill>
              </a:rPr>
              <a:t>Gaughran</a:t>
            </a:r>
            <a:r>
              <a:rPr lang="en-US" sz="1600" dirty="0">
                <a:solidFill>
                  <a:srgbClr val="7030A0"/>
                </a:solidFill>
              </a:rPr>
              <a:t> &amp; IMPHS team</a:t>
            </a:r>
          </a:p>
        </p:txBody>
      </p:sp>
      <p:pic>
        <p:nvPicPr>
          <p:cNvPr id="4" name="Picture 3">
            <a:extLst>
              <a:ext uri="{FF2B5EF4-FFF2-40B4-BE49-F238E27FC236}">
                <a16:creationId xmlns:a16="http://schemas.microsoft.com/office/drawing/2014/main" id="{C5683D82-C517-3E23-1109-88FC5DD05FD3}"/>
              </a:ext>
            </a:extLst>
          </p:cNvPr>
          <p:cNvPicPr>
            <a:picLocks noChangeAspect="1"/>
          </p:cNvPicPr>
          <p:nvPr/>
        </p:nvPicPr>
        <p:blipFill>
          <a:blip r:embed="rId7"/>
          <a:stretch>
            <a:fillRect/>
          </a:stretch>
        </p:blipFill>
        <p:spPr>
          <a:xfrm>
            <a:off x="2447034" y="6426894"/>
            <a:ext cx="2549714" cy="423620"/>
          </a:xfrm>
          <a:prstGeom prst="rect">
            <a:avLst/>
          </a:prstGeom>
        </p:spPr>
      </p:pic>
    </p:spTree>
    <p:extLst>
      <p:ext uri="{BB962C8B-B14F-4D97-AF65-F5344CB8AC3E}">
        <p14:creationId xmlns:p14="http://schemas.microsoft.com/office/powerpoint/2010/main" val="356460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Scales of justice with solid fill">
            <a:extLst>
              <a:ext uri="{FF2B5EF4-FFF2-40B4-BE49-F238E27FC236}">
                <a16:creationId xmlns:a16="http://schemas.microsoft.com/office/drawing/2014/main" id="{5590B210-DB59-AD4B-BBD4-9E11C3B3FD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9743" y="2175132"/>
            <a:ext cx="2155140" cy="2155140"/>
          </a:xfrm>
          <a:prstGeom prst="rect">
            <a:avLst/>
          </a:prstGeom>
        </p:spPr>
      </p:pic>
      <p:pic>
        <p:nvPicPr>
          <p:cNvPr id="6" name="Picture 10" descr="Brain, idea, generator, mind, power Free Icon - Icon-Icons.com">
            <a:extLst>
              <a:ext uri="{FF2B5EF4-FFF2-40B4-BE49-F238E27FC236}">
                <a16:creationId xmlns:a16="http://schemas.microsoft.com/office/drawing/2014/main" id="{C917DA82-1617-3041-B4F8-675531CEFD8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68308" y="2413844"/>
            <a:ext cx="2155140" cy="215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A Perfect World - Clip Art: Healthcare">
            <a:extLst>
              <a:ext uri="{FF2B5EF4-FFF2-40B4-BE49-F238E27FC236}">
                <a16:creationId xmlns:a16="http://schemas.microsoft.com/office/drawing/2014/main" id="{5047BF6A-558F-8940-AD47-D9E4A5532FE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662807" y="2552700"/>
            <a:ext cx="1785116" cy="1797410"/>
          </a:xfrm>
          <a:prstGeom prst="rect">
            <a:avLst/>
          </a:prstGeom>
          <a:solidFill>
            <a:schemeClr val="bg1"/>
          </a:solidFill>
          <a:ln>
            <a:solidFill>
              <a:schemeClr val="bg2">
                <a:lumMod val="90000"/>
              </a:schemeClr>
            </a:solidFill>
          </a:ln>
        </p:spPr>
      </p:pic>
      <p:sp>
        <p:nvSpPr>
          <p:cNvPr id="14" name="Chevron 13">
            <a:extLst>
              <a:ext uri="{FF2B5EF4-FFF2-40B4-BE49-F238E27FC236}">
                <a16:creationId xmlns:a16="http://schemas.microsoft.com/office/drawing/2014/main" id="{41FA734E-213D-C640-A72E-E220DDA6D369}"/>
              </a:ext>
            </a:extLst>
          </p:cNvPr>
          <p:cNvSpPr/>
          <p:nvPr/>
        </p:nvSpPr>
        <p:spPr>
          <a:xfrm rot="5237485">
            <a:off x="4829978" y="4905492"/>
            <a:ext cx="431800" cy="425733"/>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solidFill>
                <a:schemeClr val="tx1"/>
              </a:solidFill>
            </a:endParaRPr>
          </a:p>
        </p:txBody>
      </p:sp>
      <p:sp>
        <p:nvSpPr>
          <p:cNvPr id="22" name="Chevron 21">
            <a:extLst>
              <a:ext uri="{FF2B5EF4-FFF2-40B4-BE49-F238E27FC236}">
                <a16:creationId xmlns:a16="http://schemas.microsoft.com/office/drawing/2014/main" id="{FB5AF554-5E1B-9346-8DBB-64D9F14EDDCA}"/>
              </a:ext>
            </a:extLst>
          </p:cNvPr>
          <p:cNvSpPr/>
          <p:nvPr/>
        </p:nvSpPr>
        <p:spPr>
          <a:xfrm rot="5237485">
            <a:off x="10420932" y="4905492"/>
            <a:ext cx="431800" cy="425733"/>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solidFill>
                <a:schemeClr val="tx1"/>
              </a:solidFill>
            </a:endParaRPr>
          </a:p>
        </p:txBody>
      </p:sp>
      <p:sp>
        <p:nvSpPr>
          <p:cNvPr id="23" name="Chevron 22">
            <a:extLst>
              <a:ext uri="{FF2B5EF4-FFF2-40B4-BE49-F238E27FC236}">
                <a16:creationId xmlns:a16="http://schemas.microsoft.com/office/drawing/2014/main" id="{9E1C3678-F485-9C42-827E-C509E56B54CF}"/>
              </a:ext>
            </a:extLst>
          </p:cNvPr>
          <p:cNvSpPr/>
          <p:nvPr/>
        </p:nvSpPr>
        <p:spPr>
          <a:xfrm rot="5237485">
            <a:off x="7445665" y="4799432"/>
            <a:ext cx="431800" cy="425733"/>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solidFill>
                <a:schemeClr val="tx1"/>
              </a:solidFill>
            </a:endParaRPr>
          </a:p>
        </p:txBody>
      </p:sp>
      <p:sp>
        <p:nvSpPr>
          <p:cNvPr id="18" name="TextBox 17">
            <a:extLst>
              <a:ext uri="{FF2B5EF4-FFF2-40B4-BE49-F238E27FC236}">
                <a16:creationId xmlns:a16="http://schemas.microsoft.com/office/drawing/2014/main" id="{E5CE542F-3021-9D49-AE23-572AB84C189F}"/>
              </a:ext>
            </a:extLst>
          </p:cNvPr>
          <p:cNvSpPr txBox="1"/>
          <p:nvPr/>
        </p:nvSpPr>
        <p:spPr>
          <a:xfrm>
            <a:off x="3968308" y="5667733"/>
            <a:ext cx="2328247" cy="584775"/>
          </a:xfrm>
          <a:prstGeom prst="rect">
            <a:avLst/>
          </a:prstGeom>
          <a:noFill/>
        </p:spPr>
        <p:txBody>
          <a:bodyPr wrap="square" rtlCol="0">
            <a:spAutoFit/>
          </a:bodyPr>
          <a:lstStyle/>
          <a:p>
            <a:pPr algn="ctr"/>
            <a:r>
              <a:rPr lang="en-LB" sz="3200">
                <a:latin typeface="Times New Roman" panose="02020603050405020304" pitchFamily="18" charset="0"/>
                <a:cs typeface="Times New Roman" panose="02020603050405020304" pitchFamily="18" charset="0"/>
              </a:rPr>
              <a:t>Stroke</a:t>
            </a:r>
            <a:r>
              <a:rPr lang="en-GB" sz="3200" dirty="0">
                <a:latin typeface="Times New Roman" panose="02020603050405020304" pitchFamily="18" charset="0"/>
                <a:cs typeface="Times New Roman" panose="02020603050405020304" pitchFamily="18" charset="0"/>
              </a:rPr>
              <a:t> risk</a:t>
            </a:r>
            <a:endParaRPr lang="en-LB" sz="32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B0765D9-7127-1246-AAF4-87BC3DBF9080}"/>
              </a:ext>
            </a:extLst>
          </p:cNvPr>
          <p:cNvSpPr txBox="1"/>
          <p:nvPr/>
        </p:nvSpPr>
        <p:spPr>
          <a:xfrm>
            <a:off x="6203263" y="5367612"/>
            <a:ext cx="2916603" cy="1569660"/>
          </a:xfrm>
          <a:prstGeom prst="rect">
            <a:avLst/>
          </a:prstGeom>
          <a:noFill/>
        </p:spPr>
        <p:txBody>
          <a:bodyPr wrap="square" rtlCol="0">
            <a:spAutoFit/>
          </a:bodyPr>
          <a:lstStyle/>
          <a:p>
            <a:pPr algn="ctr"/>
            <a:r>
              <a:rPr lang="en-LB" sz="3200" dirty="0">
                <a:latin typeface="Times New Roman" panose="02020603050405020304" pitchFamily="18" charset="0"/>
                <a:cs typeface="Times New Roman" panose="02020603050405020304" pitchFamily="18" charset="0"/>
              </a:rPr>
              <a:t>Oral anticoagulation (OAC) therapy</a:t>
            </a:r>
          </a:p>
        </p:txBody>
      </p:sp>
      <p:sp>
        <p:nvSpPr>
          <p:cNvPr id="25" name="TextBox 24">
            <a:extLst>
              <a:ext uri="{FF2B5EF4-FFF2-40B4-BE49-F238E27FC236}">
                <a16:creationId xmlns:a16="http://schemas.microsoft.com/office/drawing/2014/main" id="{A81D1719-DB2E-D34C-9509-EBC8703192A6}"/>
              </a:ext>
            </a:extLst>
          </p:cNvPr>
          <p:cNvSpPr txBox="1"/>
          <p:nvPr/>
        </p:nvSpPr>
        <p:spPr>
          <a:xfrm>
            <a:off x="9220963" y="5584297"/>
            <a:ext cx="2552700" cy="1077218"/>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S</a:t>
            </a:r>
            <a:r>
              <a:rPr lang="en-LB" sz="3200" dirty="0">
                <a:latin typeface="Times New Roman" panose="02020603050405020304" pitchFamily="18" charset="0"/>
                <a:cs typeface="Times New Roman" panose="02020603050405020304" pitchFamily="18" charset="0"/>
              </a:rPr>
              <a:t>troke and bleeding risks </a:t>
            </a:r>
          </a:p>
        </p:txBody>
      </p:sp>
      <p:sp>
        <p:nvSpPr>
          <p:cNvPr id="26" name="TextBox 25">
            <a:extLst>
              <a:ext uri="{FF2B5EF4-FFF2-40B4-BE49-F238E27FC236}">
                <a16:creationId xmlns:a16="http://schemas.microsoft.com/office/drawing/2014/main" id="{E6179493-7B47-F54C-957A-A7EB2B46BE77}"/>
              </a:ext>
            </a:extLst>
          </p:cNvPr>
          <p:cNvSpPr txBox="1"/>
          <p:nvPr/>
        </p:nvSpPr>
        <p:spPr>
          <a:xfrm>
            <a:off x="8690131" y="4385826"/>
            <a:ext cx="1723869" cy="369332"/>
          </a:xfrm>
          <a:prstGeom prst="rect">
            <a:avLst/>
          </a:prstGeom>
          <a:noFill/>
        </p:spPr>
        <p:txBody>
          <a:bodyPr wrap="square" rtlCol="0">
            <a:spAutoFit/>
          </a:bodyPr>
          <a:lstStyle/>
          <a:p>
            <a:pPr algn="ctr"/>
            <a:r>
              <a:rPr lang="en-US" sz="1800" dirty="0">
                <a:solidFill>
                  <a:srgbClr val="C00000"/>
                </a:solidFill>
                <a:effectLst/>
                <a:latin typeface="Times New Roman" panose="02020603050405020304" pitchFamily="18" charset="0"/>
                <a:cs typeface="Times New Roman" panose="02020603050405020304" pitchFamily="18" charset="0"/>
              </a:rPr>
              <a:t>CHA</a:t>
            </a:r>
            <a:r>
              <a:rPr lang="en-US" sz="1800" baseline="-25000" dirty="0">
                <a:solidFill>
                  <a:srgbClr val="C00000"/>
                </a:solidFill>
                <a:effectLst/>
                <a:latin typeface="Times New Roman" panose="02020603050405020304" pitchFamily="18" charset="0"/>
                <a:cs typeface="Times New Roman" panose="02020603050405020304" pitchFamily="18" charset="0"/>
              </a:rPr>
              <a:t>2</a:t>
            </a:r>
            <a:r>
              <a:rPr lang="en-US" sz="1800" dirty="0">
                <a:solidFill>
                  <a:srgbClr val="C00000"/>
                </a:solidFill>
                <a:effectLst/>
                <a:latin typeface="Times New Roman" panose="02020603050405020304" pitchFamily="18" charset="0"/>
                <a:cs typeface="Times New Roman" panose="02020603050405020304" pitchFamily="18" charset="0"/>
              </a:rPr>
              <a:t>DS</a:t>
            </a:r>
            <a:r>
              <a:rPr lang="en-US" sz="1800" baseline="-25000" dirty="0">
                <a:solidFill>
                  <a:srgbClr val="C00000"/>
                </a:solidFill>
                <a:effectLst/>
                <a:latin typeface="Times New Roman" panose="02020603050405020304" pitchFamily="18" charset="0"/>
                <a:cs typeface="Times New Roman" panose="02020603050405020304" pitchFamily="18" charset="0"/>
              </a:rPr>
              <a:t>2</a:t>
            </a:r>
            <a:r>
              <a:rPr lang="en-US" sz="1800" dirty="0">
                <a:solidFill>
                  <a:srgbClr val="C00000"/>
                </a:solidFill>
                <a:effectLst/>
                <a:latin typeface="Times New Roman" panose="02020603050405020304" pitchFamily="18" charset="0"/>
                <a:cs typeface="Times New Roman" panose="02020603050405020304" pitchFamily="18" charset="0"/>
              </a:rPr>
              <a:t>VASc</a:t>
            </a:r>
            <a:r>
              <a:rPr lang="en-US" sz="1800" i="1" dirty="0">
                <a:solidFill>
                  <a:srgbClr val="C00000"/>
                </a:solidFill>
                <a:effectLst/>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0D054FC0-1B62-9947-A8C6-1CAA4B13A532}"/>
              </a:ext>
            </a:extLst>
          </p:cNvPr>
          <p:cNvSpPr txBox="1"/>
          <p:nvPr/>
        </p:nvSpPr>
        <p:spPr>
          <a:xfrm>
            <a:off x="10307060" y="4385826"/>
            <a:ext cx="1723869" cy="369332"/>
          </a:xfrm>
          <a:prstGeom prst="rect">
            <a:avLst/>
          </a:prstGeom>
          <a:noFill/>
        </p:spPr>
        <p:txBody>
          <a:bodyPr wrap="square" rtlCol="0">
            <a:spAutoFit/>
          </a:bodyPr>
          <a:lstStyle/>
          <a:p>
            <a:pPr algn="ctr"/>
            <a:r>
              <a:rPr lang="en-US" i="1" dirty="0">
                <a:solidFill>
                  <a:srgbClr val="C00000"/>
                </a:solidFill>
                <a:latin typeface="Times New Roman" panose="02020603050405020304" pitchFamily="18" charset="0"/>
                <a:cs typeface="Times New Roman" panose="02020603050405020304" pitchFamily="18" charset="0"/>
              </a:rPr>
              <a:t>ORBIT</a:t>
            </a:r>
            <a:r>
              <a:rPr lang="en-US" sz="1800" i="1" dirty="0">
                <a:solidFill>
                  <a:srgbClr val="C00000"/>
                </a:solidFill>
                <a:effectLst/>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A2F43E02-CBB8-D439-3CF6-E4F46E1A8A9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7315" y="2459605"/>
            <a:ext cx="3676159" cy="24538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F4989B-627D-CE82-A0F1-F9070DA56D23}"/>
              </a:ext>
            </a:extLst>
          </p:cNvPr>
          <p:cNvSpPr txBox="1"/>
          <p:nvPr/>
        </p:nvSpPr>
        <p:spPr>
          <a:xfrm>
            <a:off x="418337" y="5613230"/>
            <a:ext cx="3188463" cy="1077218"/>
          </a:xfrm>
          <a:prstGeom prst="rect">
            <a:avLst/>
          </a:prstGeom>
          <a:noFill/>
        </p:spPr>
        <p:txBody>
          <a:bodyPr wrap="square" rtlCol="0">
            <a:spAutoFit/>
          </a:bodyPr>
          <a:lstStyle/>
          <a:p>
            <a:pPr algn="ctr"/>
            <a:r>
              <a:rPr lang="en-GB" sz="3200" dirty="0">
                <a:latin typeface="Times New Roman" panose="02020603050405020304" pitchFamily="18" charset="0"/>
                <a:cs typeface="Times New Roman" panose="02020603050405020304" pitchFamily="18" charset="0"/>
              </a:rPr>
              <a:t>Identify Atrial Fibrillation</a:t>
            </a:r>
            <a:endParaRPr lang="en-LB" sz="3200" dirty="0">
              <a:latin typeface="Times New Roman" panose="02020603050405020304" pitchFamily="18" charset="0"/>
              <a:cs typeface="Times New Roman" panose="02020603050405020304" pitchFamily="18" charset="0"/>
            </a:endParaRPr>
          </a:p>
        </p:txBody>
      </p:sp>
      <p:sp>
        <p:nvSpPr>
          <p:cNvPr id="5" name="Chevron 4">
            <a:extLst>
              <a:ext uri="{FF2B5EF4-FFF2-40B4-BE49-F238E27FC236}">
                <a16:creationId xmlns:a16="http://schemas.microsoft.com/office/drawing/2014/main" id="{0C21468D-4E75-30BC-A866-07CC03A39899}"/>
              </a:ext>
            </a:extLst>
          </p:cNvPr>
          <p:cNvSpPr/>
          <p:nvPr/>
        </p:nvSpPr>
        <p:spPr>
          <a:xfrm rot="5237485">
            <a:off x="1796667" y="5025150"/>
            <a:ext cx="431800" cy="425733"/>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solidFill>
                <a:schemeClr val="tx1"/>
              </a:solidFill>
            </a:endParaRPr>
          </a:p>
        </p:txBody>
      </p:sp>
      <p:pic>
        <p:nvPicPr>
          <p:cNvPr id="9" name="Picture 8" descr="A person taking a selfie&#10;&#10;Description automatically generated with medium confidence">
            <a:extLst>
              <a:ext uri="{FF2B5EF4-FFF2-40B4-BE49-F238E27FC236}">
                <a16:creationId xmlns:a16="http://schemas.microsoft.com/office/drawing/2014/main" id="{04CB965C-C5B0-90A2-ACD9-540C409995AE}"/>
              </a:ext>
            </a:extLst>
          </p:cNvPr>
          <p:cNvPicPr>
            <a:picLocks noChangeAspect="1"/>
          </p:cNvPicPr>
          <p:nvPr/>
        </p:nvPicPr>
        <p:blipFill rotWithShape="1">
          <a:blip r:embed="rId7">
            <a:extLst>
              <a:ext uri="{28A0092B-C50C-407E-A947-70E740481C1C}">
                <a14:useLocalDpi xmlns:a14="http://schemas.microsoft.com/office/drawing/2010/main" val="0"/>
              </a:ext>
            </a:extLst>
          </a:blip>
          <a:srcRect l="1" t="17021" r="5418" b="16135"/>
          <a:stretch/>
        </p:blipFill>
        <p:spPr>
          <a:xfrm>
            <a:off x="10636624" y="168101"/>
            <a:ext cx="1211833" cy="1522587"/>
          </a:xfrm>
          <a:prstGeom prst="rect">
            <a:avLst/>
          </a:prstGeom>
        </p:spPr>
      </p:pic>
      <p:pic>
        <p:nvPicPr>
          <p:cNvPr id="11" name="Picture 10">
            <a:extLst>
              <a:ext uri="{FF2B5EF4-FFF2-40B4-BE49-F238E27FC236}">
                <a16:creationId xmlns:a16="http://schemas.microsoft.com/office/drawing/2014/main" id="{C5131B28-2EAE-3C33-1347-A25318AF418F}"/>
              </a:ext>
            </a:extLst>
          </p:cNvPr>
          <p:cNvPicPr>
            <a:picLocks noChangeAspect="1"/>
          </p:cNvPicPr>
          <p:nvPr/>
        </p:nvPicPr>
        <p:blipFill>
          <a:blip r:embed="rId8"/>
          <a:stretch>
            <a:fillRect/>
          </a:stretch>
        </p:blipFill>
        <p:spPr>
          <a:xfrm>
            <a:off x="418337" y="1578916"/>
            <a:ext cx="4051300" cy="673100"/>
          </a:xfrm>
          <a:prstGeom prst="rect">
            <a:avLst/>
          </a:prstGeom>
        </p:spPr>
      </p:pic>
      <p:sp>
        <p:nvSpPr>
          <p:cNvPr id="16" name="Title 20">
            <a:extLst>
              <a:ext uri="{FF2B5EF4-FFF2-40B4-BE49-F238E27FC236}">
                <a16:creationId xmlns:a16="http://schemas.microsoft.com/office/drawing/2014/main" id="{DA49EFDD-F794-489C-AFAF-BCE1F400DBD2}"/>
              </a:ext>
            </a:extLst>
          </p:cNvPr>
          <p:cNvSpPr>
            <a:spLocks noGrp="1"/>
          </p:cNvSpPr>
          <p:nvPr>
            <p:ph type="title"/>
          </p:nvPr>
        </p:nvSpPr>
        <p:spPr>
          <a:xfrm>
            <a:off x="838200" y="365125"/>
            <a:ext cx="10515600" cy="1325563"/>
          </a:xfrm>
        </p:spPr>
        <p:txBody>
          <a:bodyPr>
            <a:normAutofit/>
          </a:bodyPr>
          <a:lstStyle/>
          <a:p>
            <a:r>
              <a:rPr lang="en-US" dirty="0">
                <a:latin typeface="+mn-lt"/>
                <a:cs typeface="Times New Roman" panose="02020603050405020304" pitchFamily="18" charset="0"/>
              </a:rPr>
              <a:t>Stroke prevention in people with Atrial Fibrillation &amp; Mental Health Co-morbidity</a:t>
            </a:r>
            <a:endParaRPr lang="en-US" dirty="0"/>
          </a:p>
        </p:txBody>
      </p:sp>
    </p:spTree>
    <p:extLst>
      <p:ext uri="{BB962C8B-B14F-4D97-AF65-F5344CB8AC3E}">
        <p14:creationId xmlns:p14="http://schemas.microsoft.com/office/powerpoint/2010/main" val="357372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ssolve">
                                      <p:cBhvr>
                                        <p:cTn id="28" dur="500"/>
                                        <p:tgtEl>
                                          <p:spTgt spid="2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dissolve">
                                      <p:cBhvr>
                                        <p:cTn id="31" dur="500"/>
                                        <p:tgtEl>
                                          <p:spTgt spid="24"/>
                                        </p:tgtEl>
                                      </p:cBhvr>
                                    </p:animEffect>
                                  </p:childTnLst>
                                </p:cTn>
                              </p:par>
                              <p:par>
                                <p:cTn id="32" presetID="9"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ssolve">
                                      <p:cBhvr>
                                        <p:cTn id="37" dur="500"/>
                                        <p:tgtEl>
                                          <p:spTgt spid="26"/>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dissolve">
                                      <p:cBhvr>
                                        <p:cTn id="40" dur="500"/>
                                        <p:tgtEl>
                                          <p:spTgt spid="2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dissolv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3" grpId="0" animBg="1"/>
      <p:bldP spid="18" grpId="0"/>
      <p:bldP spid="24" grpId="0"/>
      <p:bldP spid="25" grpId="0"/>
      <p:bldP spid="26" grpId="0"/>
      <p:bldP spid="27" grpId="0"/>
      <p:bldP spid="4"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5558B-EC20-A85E-82A5-CFC1F9D59CAC}"/>
              </a:ext>
            </a:extLst>
          </p:cNvPr>
          <p:cNvSpPr>
            <a:spLocks noGrp="1"/>
          </p:cNvSpPr>
          <p:nvPr>
            <p:ph type="title"/>
          </p:nvPr>
        </p:nvSpPr>
        <p:spPr/>
        <p:txBody>
          <a:bodyPr>
            <a:normAutofit/>
          </a:bodyPr>
          <a:lstStyle/>
          <a:p>
            <a:r>
              <a:rPr lang="en-US" dirty="0">
                <a:latin typeface="+mn-lt"/>
                <a:cs typeface="Times New Roman" panose="02020603050405020304" pitchFamily="18" charset="0"/>
              </a:rPr>
              <a:t>Stroke prevention in people with Atrial Fibrillation &amp; Mental Health Co-morbidity</a:t>
            </a:r>
            <a:endParaRPr lang="en-US" dirty="0">
              <a:latin typeface="+mn-lt"/>
            </a:endParaRPr>
          </a:p>
        </p:txBody>
      </p:sp>
      <p:sp>
        <p:nvSpPr>
          <p:cNvPr id="3" name="Content Placeholder 2">
            <a:extLst>
              <a:ext uri="{FF2B5EF4-FFF2-40B4-BE49-F238E27FC236}">
                <a16:creationId xmlns:a16="http://schemas.microsoft.com/office/drawing/2014/main" id="{4C705271-2090-43A4-DECA-CC9A2BC25A7F}"/>
              </a:ext>
            </a:extLst>
          </p:cNvPr>
          <p:cNvSpPr>
            <a:spLocks noGrp="1"/>
          </p:cNvSpPr>
          <p:nvPr>
            <p:ph idx="1"/>
          </p:nvPr>
        </p:nvSpPr>
        <p:spPr>
          <a:xfrm>
            <a:off x="838200" y="2056845"/>
            <a:ext cx="10515600" cy="3861355"/>
          </a:xfrm>
        </p:spPr>
        <p:txBody>
          <a:bodyPr>
            <a:normAutofit/>
          </a:bodyPr>
          <a:lstStyle/>
          <a:p>
            <a:r>
              <a:rPr lang="en-US" dirty="0">
                <a:cs typeface="Arial" panose="020B0604020202020204" pitchFamily="34" charset="0"/>
              </a:rPr>
              <a:t>Systematic review/ Meta-analysis; </a:t>
            </a:r>
          </a:p>
          <a:p>
            <a:pPr lvl="1"/>
            <a:r>
              <a:rPr lang="en-GB" sz="2000" dirty="0">
                <a:cs typeface="Arial" panose="020B0604020202020204" pitchFamily="34" charset="0"/>
              </a:rPr>
              <a:t>Compared to General population controls, people with serious mental illness (SMI) are less likely to get oral anti-coagulants (OAC)</a:t>
            </a:r>
          </a:p>
          <a:p>
            <a:r>
              <a:rPr lang="en-GB" dirty="0">
                <a:cs typeface="Arial" panose="020B0604020202020204" pitchFamily="34" charset="0"/>
              </a:rPr>
              <a:t>Anticoagulation in a general hospital </a:t>
            </a:r>
            <a:endParaRPr lang="en-GB" sz="1800" dirty="0">
              <a:cs typeface="Arial" panose="020B0604020202020204" pitchFamily="34" charset="0"/>
            </a:endParaRPr>
          </a:p>
          <a:p>
            <a:pPr lvl="1"/>
            <a:r>
              <a:rPr lang="en-GB" sz="2000" dirty="0">
                <a:cs typeface="Arial" panose="020B0604020202020204" pitchFamily="34" charset="0"/>
              </a:rPr>
              <a:t>Vs controls, those with SMI had higher stroke &amp; bleeding risks &amp; </a:t>
            </a:r>
            <a:r>
              <a:rPr lang="en-US" sz="2000" dirty="0">
                <a:cs typeface="Arial" panose="020B0604020202020204" pitchFamily="34" charset="0"/>
              </a:rPr>
              <a:t>were less likely to be prescribed an OAC if at risk of stroke (p &lt; 0.001) … </a:t>
            </a:r>
            <a:r>
              <a:rPr lang="en-US" sz="2000" b="1" dirty="0">
                <a:solidFill>
                  <a:schemeClr val="accent6"/>
                </a:solidFill>
                <a:cs typeface="Arial" panose="020B0604020202020204" pitchFamily="34" charset="0"/>
              </a:rPr>
              <a:t>until 2019</a:t>
            </a:r>
          </a:p>
          <a:p>
            <a:r>
              <a:rPr lang="en-LB">
                <a:ea typeface="Times New Roman" panose="02020603050405020304" pitchFamily="18" charset="0"/>
                <a:cs typeface="Arial" panose="020B0604020202020204" pitchFamily="34" charset="0"/>
              </a:rPr>
              <a:t>OAC prescription among people with A</a:t>
            </a:r>
            <a:r>
              <a:rPr lang="en-US" dirty="0">
                <a:ea typeface="Times New Roman" panose="02020603050405020304" pitchFamily="18" charset="0"/>
                <a:cs typeface="Arial" panose="020B0604020202020204" pitchFamily="34" charset="0"/>
              </a:rPr>
              <a:t>F</a:t>
            </a:r>
            <a:r>
              <a:rPr lang="en-GB" dirty="0">
                <a:ea typeface="Times New Roman" panose="02020603050405020304" pitchFamily="18" charset="0"/>
                <a:cs typeface="Arial" panose="020B0604020202020204" pitchFamily="34" charset="0"/>
              </a:rPr>
              <a:t> in a mental health Trust</a:t>
            </a:r>
          </a:p>
          <a:p>
            <a:pPr lvl="1"/>
            <a:r>
              <a:rPr lang="en-LB" sz="2000">
                <a:ea typeface="Times New Roman" panose="02020603050405020304" pitchFamily="18" charset="0"/>
                <a:cs typeface="Arial" panose="020B0604020202020204" pitchFamily="34" charset="0"/>
              </a:rPr>
              <a:t>Among people with A</a:t>
            </a:r>
            <a:r>
              <a:rPr lang="en-GB" sz="2000" dirty="0">
                <a:ea typeface="Times New Roman" panose="02020603050405020304" pitchFamily="18" charset="0"/>
                <a:cs typeface="Arial" panose="020B0604020202020204" pitchFamily="34" charset="0"/>
              </a:rPr>
              <a:t>F/</a:t>
            </a:r>
            <a:r>
              <a:rPr lang="en-LB" sz="2000">
                <a:ea typeface="Times New Roman" panose="02020603050405020304" pitchFamily="18" charset="0"/>
                <a:cs typeface="Arial" panose="020B0604020202020204" pitchFamily="34" charset="0"/>
              </a:rPr>
              <a:t>SMI, warfarin less prescribed to people with self-injury, hallucinations or delusions, activities of daily living impairment and alcohol or substance dependency</a:t>
            </a:r>
            <a:endParaRPr lang="en-GB" sz="2000" dirty="0">
              <a:ea typeface="Times New Roman" panose="02020603050405020304" pitchFamily="18" charset="0"/>
              <a:cs typeface="Arial" panose="020B0604020202020204" pitchFamily="34" charset="0"/>
            </a:endParaRPr>
          </a:p>
          <a:p>
            <a:pPr marL="0" indent="0">
              <a:buNone/>
            </a:pPr>
            <a:endParaRPr lang="en-US" sz="3600" dirty="0"/>
          </a:p>
        </p:txBody>
      </p:sp>
      <p:pic>
        <p:nvPicPr>
          <p:cNvPr id="4" name="Picture 3" descr="A person taking a selfie&#10;&#10;Description automatically generated with medium confidence">
            <a:extLst>
              <a:ext uri="{FF2B5EF4-FFF2-40B4-BE49-F238E27FC236}">
                <a16:creationId xmlns:a16="http://schemas.microsoft.com/office/drawing/2014/main" id="{D9E53EF6-7A00-32A0-ED70-A7EFB157EA65}"/>
              </a:ext>
            </a:extLst>
          </p:cNvPr>
          <p:cNvPicPr>
            <a:picLocks noChangeAspect="1"/>
          </p:cNvPicPr>
          <p:nvPr/>
        </p:nvPicPr>
        <p:blipFill rotWithShape="1">
          <a:blip r:embed="rId2">
            <a:extLst>
              <a:ext uri="{28A0092B-C50C-407E-A947-70E740481C1C}">
                <a14:useLocalDpi xmlns:a14="http://schemas.microsoft.com/office/drawing/2010/main" val="0"/>
              </a:ext>
            </a:extLst>
          </a:blip>
          <a:srcRect l="1" t="17021" r="5418" b="16135"/>
          <a:stretch/>
        </p:blipFill>
        <p:spPr>
          <a:xfrm>
            <a:off x="10636624" y="168101"/>
            <a:ext cx="1211833" cy="1522587"/>
          </a:xfrm>
          <a:prstGeom prst="rect">
            <a:avLst/>
          </a:prstGeom>
        </p:spPr>
      </p:pic>
      <p:sp>
        <p:nvSpPr>
          <p:cNvPr id="5" name="TextBox 4">
            <a:extLst>
              <a:ext uri="{FF2B5EF4-FFF2-40B4-BE49-F238E27FC236}">
                <a16:creationId xmlns:a16="http://schemas.microsoft.com/office/drawing/2014/main" id="{EE750D47-D94B-8247-BF27-DB10DCDE7ED7}"/>
              </a:ext>
            </a:extLst>
          </p:cNvPr>
          <p:cNvSpPr txBox="1"/>
          <p:nvPr/>
        </p:nvSpPr>
        <p:spPr>
          <a:xfrm>
            <a:off x="8310283" y="6176963"/>
            <a:ext cx="3277500" cy="369332"/>
          </a:xfrm>
          <a:prstGeom prst="rect">
            <a:avLst/>
          </a:prstGeom>
          <a:noFill/>
        </p:spPr>
        <p:txBody>
          <a:bodyPr wrap="none" rtlCol="0">
            <a:spAutoFit/>
          </a:bodyPr>
          <a:lstStyle/>
          <a:p>
            <a:r>
              <a:rPr lang="en-US" dirty="0"/>
              <a:t>Dina </a:t>
            </a:r>
            <a:r>
              <a:rPr lang="en-US" dirty="0" err="1"/>
              <a:t>Farran</a:t>
            </a:r>
            <a:r>
              <a:rPr lang="en-US" dirty="0"/>
              <a:t> et al, 2022 a, b, 2024</a:t>
            </a:r>
          </a:p>
        </p:txBody>
      </p:sp>
      <p:sp>
        <p:nvSpPr>
          <p:cNvPr id="7" name="Footer Placeholder 6">
            <a:extLst>
              <a:ext uri="{FF2B5EF4-FFF2-40B4-BE49-F238E27FC236}">
                <a16:creationId xmlns:a16="http://schemas.microsoft.com/office/drawing/2014/main" id="{167E5C40-A679-389F-D278-FEDE62BD4EC0}"/>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C3489C53-E4A7-6EB8-B692-D3AB585DC1C3}"/>
              </a:ext>
            </a:extLst>
          </p:cNvPr>
          <p:cNvPicPr>
            <a:picLocks noChangeAspect="1"/>
          </p:cNvPicPr>
          <p:nvPr/>
        </p:nvPicPr>
        <p:blipFill>
          <a:blip r:embed="rId3"/>
          <a:stretch>
            <a:fillRect/>
          </a:stretch>
        </p:blipFill>
        <p:spPr>
          <a:xfrm>
            <a:off x="969341" y="6048375"/>
            <a:ext cx="4051300" cy="673100"/>
          </a:xfrm>
          <a:prstGeom prst="rect">
            <a:avLst/>
          </a:prstGeom>
        </p:spPr>
      </p:pic>
    </p:spTree>
    <p:extLst>
      <p:ext uri="{BB962C8B-B14F-4D97-AF65-F5344CB8AC3E}">
        <p14:creationId xmlns:p14="http://schemas.microsoft.com/office/powerpoint/2010/main" val="410752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Inpatient with solid fill">
            <a:extLst>
              <a:ext uri="{FF2B5EF4-FFF2-40B4-BE49-F238E27FC236}">
                <a16:creationId xmlns:a16="http://schemas.microsoft.com/office/drawing/2014/main" id="{48B4D008-A1CE-C64A-93A4-681FC3C9F6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35" y="3428998"/>
            <a:ext cx="2476385" cy="2476385"/>
          </a:xfrm>
          <a:prstGeom prst="rect">
            <a:avLst/>
          </a:prstGeom>
        </p:spPr>
      </p:pic>
      <p:pic>
        <p:nvPicPr>
          <p:cNvPr id="4" name="Content Placeholder 3" descr="Doctor female with solid fill">
            <a:extLst>
              <a:ext uri="{FF2B5EF4-FFF2-40B4-BE49-F238E27FC236}">
                <a16:creationId xmlns:a16="http://schemas.microsoft.com/office/drawing/2014/main" id="{1CA2B18B-83D1-F44D-8DF0-D4327D689819}"/>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25369" y="3470999"/>
            <a:ext cx="2356056" cy="2356056"/>
          </a:xfrm>
          <a:prstGeom prst="rect">
            <a:avLst/>
          </a:prstGeom>
        </p:spPr>
      </p:pic>
      <p:pic>
        <p:nvPicPr>
          <p:cNvPr id="5" name="Graphic 4" descr="Open envelope with solid fill">
            <a:extLst>
              <a:ext uri="{FF2B5EF4-FFF2-40B4-BE49-F238E27FC236}">
                <a16:creationId xmlns:a16="http://schemas.microsoft.com/office/drawing/2014/main" id="{4781E575-58F4-6E4E-BF80-59769EE84D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1600000" flipH="1">
            <a:off x="7042207" y="3415549"/>
            <a:ext cx="2211977" cy="2211977"/>
          </a:xfrm>
          <a:prstGeom prst="rect">
            <a:avLst/>
          </a:prstGeom>
        </p:spPr>
      </p:pic>
      <p:pic>
        <p:nvPicPr>
          <p:cNvPr id="6" name="Graphic 5" descr="Monitor with solid fill">
            <a:extLst>
              <a:ext uri="{FF2B5EF4-FFF2-40B4-BE49-F238E27FC236}">
                <a16:creationId xmlns:a16="http://schemas.microsoft.com/office/drawing/2014/main" id="{3020D4D9-C892-F549-9BA8-D0CF67FA60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54855" y="3428998"/>
            <a:ext cx="2686981" cy="2686981"/>
          </a:xfrm>
          <a:prstGeom prst="rect">
            <a:avLst/>
          </a:prstGeom>
        </p:spPr>
      </p:pic>
      <p:sp>
        <p:nvSpPr>
          <p:cNvPr id="8" name="TextBox 7">
            <a:extLst>
              <a:ext uri="{FF2B5EF4-FFF2-40B4-BE49-F238E27FC236}">
                <a16:creationId xmlns:a16="http://schemas.microsoft.com/office/drawing/2014/main" id="{3C415D71-73A6-5847-AAE2-E09E079C2B4E}"/>
              </a:ext>
            </a:extLst>
          </p:cNvPr>
          <p:cNvSpPr txBox="1"/>
          <p:nvPr/>
        </p:nvSpPr>
        <p:spPr>
          <a:xfrm>
            <a:off x="4196246" y="4437078"/>
            <a:ext cx="1936390" cy="830997"/>
          </a:xfrm>
          <a:prstGeom prst="rect">
            <a:avLst/>
          </a:prstGeom>
          <a:noFill/>
        </p:spPr>
        <p:txBody>
          <a:bodyPr wrap="square" rtlCol="0">
            <a:spAutoFit/>
          </a:bodyPr>
          <a:lstStyle/>
          <a:p>
            <a:pPr algn="ctr"/>
            <a:r>
              <a:rPr lang="en-GB" sz="2400" b="1" dirty="0">
                <a:latin typeface="Times New Roman" panose="02020603050405020304" pitchFamily="18" charset="0"/>
                <a:cs typeface="Times New Roman" panose="02020603050405020304" pitchFamily="18" charset="0"/>
              </a:rPr>
              <a:t>Electronic notes</a:t>
            </a:r>
            <a:endParaRPr lang="en-LB" sz="2400" b="1" dirty="0">
              <a:latin typeface="Times New Roman" panose="02020603050405020304" pitchFamily="18" charset="0"/>
              <a:cs typeface="Times New Roman" panose="02020603050405020304" pitchFamily="18" charset="0"/>
            </a:endParaRPr>
          </a:p>
        </p:txBody>
      </p:sp>
      <p:pic>
        <p:nvPicPr>
          <p:cNvPr id="11" name="Graphic 10" descr="Magnifying glass with solid fill">
            <a:extLst>
              <a:ext uri="{FF2B5EF4-FFF2-40B4-BE49-F238E27FC236}">
                <a16:creationId xmlns:a16="http://schemas.microsoft.com/office/drawing/2014/main" id="{0B4EDB71-9C74-5E4F-BE54-4B8901C49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1120514">
            <a:off x="5770635" y="3286333"/>
            <a:ext cx="1181368" cy="1549777"/>
          </a:xfrm>
          <a:prstGeom prst="rect">
            <a:avLst/>
          </a:prstGeom>
        </p:spPr>
      </p:pic>
      <p:cxnSp>
        <p:nvCxnSpPr>
          <p:cNvPr id="10" name="Straight Connector 9">
            <a:extLst>
              <a:ext uri="{FF2B5EF4-FFF2-40B4-BE49-F238E27FC236}">
                <a16:creationId xmlns:a16="http://schemas.microsoft.com/office/drawing/2014/main" id="{8CBAE25C-48DF-1B4B-B34C-5340B37E6615}"/>
              </a:ext>
            </a:extLst>
          </p:cNvPr>
          <p:cNvCxnSpPr/>
          <p:nvPr/>
        </p:nvCxnSpPr>
        <p:spPr>
          <a:xfrm>
            <a:off x="4285129" y="4249271"/>
            <a:ext cx="9839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8A2983-6338-4F4A-8C18-9BA8BBE8D9E2}"/>
              </a:ext>
            </a:extLst>
          </p:cNvPr>
          <p:cNvCxnSpPr/>
          <p:nvPr/>
        </p:nvCxnSpPr>
        <p:spPr>
          <a:xfrm>
            <a:off x="4437529" y="4401671"/>
            <a:ext cx="9839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217615-4B1C-ED44-AC8A-A016276C04C9}"/>
              </a:ext>
            </a:extLst>
          </p:cNvPr>
          <p:cNvCxnSpPr/>
          <p:nvPr/>
        </p:nvCxnSpPr>
        <p:spPr>
          <a:xfrm>
            <a:off x="4589929" y="4554071"/>
            <a:ext cx="9839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356AA0C-FBA7-9F49-9F74-64C00B12B249}"/>
              </a:ext>
            </a:extLst>
          </p:cNvPr>
          <p:cNvSpPr txBox="1"/>
          <p:nvPr/>
        </p:nvSpPr>
        <p:spPr>
          <a:xfrm>
            <a:off x="1397876" y="3164995"/>
            <a:ext cx="4192725" cy="400110"/>
          </a:xfrm>
          <a:prstGeom prst="rect">
            <a:avLst/>
          </a:prstGeom>
          <a:noFill/>
        </p:spPr>
        <p:txBody>
          <a:bodyPr wrap="square" rtlCol="0">
            <a:spAutoFit/>
          </a:bodyPr>
          <a:lstStyle/>
          <a:p>
            <a:r>
              <a:rPr lang="en-LB" sz="2000" b="1">
                <a:solidFill>
                  <a:srgbClr val="C00000"/>
                </a:solidFill>
                <a:latin typeface="Times New Roman" panose="02020603050405020304" pitchFamily="18" charset="0"/>
                <a:cs typeface="Times New Roman" panose="02020603050405020304" pitchFamily="18" charset="0"/>
              </a:rPr>
              <a:t>M</a:t>
            </a:r>
            <a:r>
              <a:rPr lang="en-GB" sz="2000" b="1" dirty="0" err="1">
                <a:solidFill>
                  <a:srgbClr val="C00000"/>
                </a:solidFill>
                <a:latin typeface="Times New Roman" panose="02020603050405020304" pitchFamily="18" charset="0"/>
                <a:cs typeface="Times New Roman" panose="02020603050405020304" pitchFamily="18" charset="0"/>
              </a:rPr>
              <a:t>ental</a:t>
            </a:r>
            <a:r>
              <a:rPr lang="en-GB" sz="2000" b="1" dirty="0">
                <a:solidFill>
                  <a:srgbClr val="C00000"/>
                </a:solidFill>
                <a:latin typeface="Times New Roman" panose="02020603050405020304" pitchFamily="18" charset="0"/>
                <a:cs typeface="Times New Roman" panose="02020603050405020304" pitchFamily="18" charset="0"/>
              </a:rPr>
              <a:t> Health of Older Adults</a:t>
            </a:r>
            <a:r>
              <a:rPr lang="en-LB" sz="2000" b="1">
                <a:solidFill>
                  <a:srgbClr val="C00000"/>
                </a:solidFill>
                <a:latin typeface="Times New Roman" panose="02020603050405020304" pitchFamily="18" charset="0"/>
                <a:cs typeface="Times New Roman" panose="02020603050405020304" pitchFamily="18" charset="0"/>
              </a:rPr>
              <a:t> </a:t>
            </a:r>
            <a:r>
              <a:rPr lang="en-LB" sz="2000" b="1" dirty="0">
                <a:solidFill>
                  <a:srgbClr val="C00000"/>
                </a:solidFill>
                <a:latin typeface="Times New Roman" panose="02020603050405020304" pitchFamily="18" charset="0"/>
                <a:cs typeface="Times New Roman" panose="02020603050405020304" pitchFamily="18" charset="0"/>
              </a:rPr>
              <a:t>ward</a:t>
            </a:r>
          </a:p>
        </p:txBody>
      </p:sp>
      <p:pic>
        <p:nvPicPr>
          <p:cNvPr id="19" name="Graphic 18" descr="Hospital outline">
            <a:extLst>
              <a:ext uri="{FF2B5EF4-FFF2-40B4-BE49-F238E27FC236}">
                <a16:creationId xmlns:a16="http://schemas.microsoft.com/office/drawing/2014/main" id="{C06BDB7F-BD2E-DA4B-BCF3-8A6CD8A08E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5571" y="2853675"/>
            <a:ext cx="914400" cy="914400"/>
          </a:xfrm>
          <a:prstGeom prst="rect">
            <a:avLst/>
          </a:prstGeom>
        </p:spPr>
      </p:pic>
      <p:sp>
        <p:nvSpPr>
          <p:cNvPr id="20" name="TextBox 19">
            <a:extLst>
              <a:ext uri="{FF2B5EF4-FFF2-40B4-BE49-F238E27FC236}">
                <a16:creationId xmlns:a16="http://schemas.microsoft.com/office/drawing/2014/main" id="{4D16DD8C-2AA4-6145-BE41-ABB2E1A18ACF}"/>
              </a:ext>
            </a:extLst>
          </p:cNvPr>
          <p:cNvSpPr txBox="1"/>
          <p:nvPr/>
        </p:nvSpPr>
        <p:spPr>
          <a:xfrm>
            <a:off x="4741327" y="4061221"/>
            <a:ext cx="849274" cy="461665"/>
          </a:xfrm>
          <a:prstGeom prst="rect">
            <a:avLst/>
          </a:prstGeom>
          <a:noFill/>
        </p:spPr>
        <p:txBody>
          <a:bodyPr wrap="square" rtlCol="0">
            <a:spAutoFit/>
          </a:bodyPr>
          <a:lstStyle/>
          <a:p>
            <a:pPr algn="ctr"/>
            <a:r>
              <a:rPr lang="en-LB" sz="2400" b="1" dirty="0">
                <a:solidFill>
                  <a:srgbClr val="C00000"/>
                </a:solidFill>
                <a:latin typeface="Times New Roman" panose="02020603050405020304" pitchFamily="18" charset="0"/>
                <a:cs typeface="Times New Roman" panose="02020603050405020304" pitchFamily="18" charset="0"/>
              </a:rPr>
              <a:t>AF</a:t>
            </a:r>
          </a:p>
        </p:txBody>
      </p:sp>
      <p:pic>
        <p:nvPicPr>
          <p:cNvPr id="22" name="Graphic 21" descr="Warning outline">
            <a:extLst>
              <a:ext uri="{FF2B5EF4-FFF2-40B4-BE49-F238E27FC236}">
                <a16:creationId xmlns:a16="http://schemas.microsoft.com/office/drawing/2014/main" id="{60D55640-66FC-D542-A1A1-0457A0E7830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61776" y="3469336"/>
            <a:ext cx="616583" cy="616583"/>
          </a:xfrm>
          <a:prstGeom prst="rect">
            <a:avLst/>
          </a:prstGeom>
        </p:spPr>
      </p:pic>
      <p:pic>
        <p:nvPicPr>
          <p:cNvPr id="24" name="Graphic 23" descr="Lightbulb and gear outline">
            <a:extLst>
              <a:ext uri="{FF2B5EF4-FFF2-40B4-BE49-F238E27FC236}">
                <a16:creationId xmlns:a16="http://schemas.microsoft.com/office/drawing/2014/main" id="{477C72A3-8711-8C48-A76A-75BA277FC91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985833" y="3418123"/>
            <a:ext cx="664463" cy="664463"/>
          </a:xfrm>
          <a:prstGeom prst="rect">
            <a:avLst/>
          </a:prstGeom>
        </p:spPr>
      </p:pic>
      <p:sp>
        <p:nvSpPr>
          <p:cNvPr id="25" name="Notched Right Arrow 24">
            <a:extLst>
              <a:ext uri="{FF2B5EF4-FFF2-40B4-BE49-F238E27FC236}">
                <a16:creationId xmlns:a16="http://schemas.microsoft.com/office/drawing/2014/main" id="{9B26FA83-5D3A-4A41-AA2C-0CBFB1DCE78D}"/>
              </a:ext>
            </a:extLst>
          </p:cNvPr>
          <p:cNvSpPr/>
          <p:nvPr/>
        </p:nvSpPr>
        <p:spPr>
          <a:xfrm>
            <a:off x="3339767" y="4910705"/>
            <a:ext cx="629088" cy="265697"/>
          </a:xfrm>
          <a:prstGeom prst="notchedRightArrow">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2086212" rtl="0" fontAlgn="auto" latinLnBrk="0" hangingPunct="0">
              <a:lnSpc>
                <a:spcPct val="100000"/>
              </a:lnSpc>
              <a:spcBef>
                <a:spcPts val="0"/>
              </a:spcBef>
              <a:spcAft>
                <a:spcPts val="0"/>
              </a:spcAft>
              <a:buClrTx/>
              <a:buSzTx/>
              <a:buFontTx/>
              <a:buNone/>
              <a:tabLst/>
            </a:pPr>
            <a:endParaRPr kumimoji="0" lang="en-LB" sz="8200" b="0" i="0" u="none" strike="noStrike" cap="none" spc="0" normalizeH="0" baseline="0" dirty="0">
              <a:ln>
                <a:noFill/>
              </a:ln>
              <a:solidFill>
                <a:srgbClr val="000000"/>
              </a:solidFill>
              <a:effectLst/>
              <a:uFillTx/>
              <a:latin typeface="Georgia"/>
              <a:ea typeface="Georgia"/>
              <a:cs typeface="Georgia"/>
              <a:sym typeface="Georgia"/>
            </a:endParaRPr>
          </a:p>
        </p:txBody>
      </p:sp>
      <p:sp>
        <p:nvSpPr>
          <p:cNvPr id="26" name="Notched Right Arrow 25">
            <a:extLst>
              <a:ext uri="{FF2B5EF4-FFF2-40B4-BE49-F238E27FC236}">
                <a16:creationId xmlns:a16="http://schemas.microsoft.com/office/drawing/2014/main" id="{B53BC5B6-0418-D44E-B63A-484E3B433BF7}"/>
              </a:ext>
            </a:extLst>
          </p:cNvPr>
          <p:cNvSpPr/>
          <p:nvPr/>
        </p:nvSpPr>
        <p:spPr>
          <a:xfrm>
            <a:off x="9131525" y="4910703"/>
            <a:ext cx="629088" cy="265697"/>
          </a:xfrm>
          <a:prstGeom prst="notchedRightArrow">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2086212" rtl="0" fontAlgn="auto" latinLnBrk="0" hangingPunct="0">
              <a:lnSpc>
                <a:spcPct val="100000"/>
              </a:lnSpc>
              <a:spcBef>
                <a:spcPts val="0"/>
              </a:spcBef>
              <a:spcAft>
                <a:spcPts val="0"/>
              </a:spcAft>
              <a:buClrTx/>
              <a:buSzTx/>
              <a:buFontTx/>
              <a:buNone/>
              <a:tabLst/>
            </a:pPr>
            <a:endParaRPr kumimoji="0" lang="en-LB" sz="8200" b="0" i="0" u="none" strike="noStrike" cap="none" spc="0" normalizeH="0" baseline="0" dirty="0">
              <a:ln>
                <a:noFill/>
              </a:ln>
              <a:solidFill>
                <a:srgbClr val="000000"/>
              </a:solidFill>
              <a:effectLst/>
              <a:uFillTx/>
              <a:latin typeface="Georgia"/>
              <a:ea typeface="Georgia"/>
              <a:cs typeface="Georgia"/>
              <a:sym typeface="Georgia"/>
            </a:endParaRPr>
          </a:p>
        </p:txBody>
      </p:sp>
      <p:sp>
        <p:nvSpPr>
          <p:cNvPr id="27" name="Notched Right Arrow 26">
            <a:extLst>
              <a:ext uri="{FF2B5EF4-FFF2-40B4-BE49-F238E27FC236}">
                <a16:creationId xmlns:a16="http://schemas.microsoft.com/office/drawing/2014/main" id="{287BDE21-C39E-AC49-BC92-1F3597CE9661}"/>
              </a:ext>
            </a:extLst>
          </p:cNvPr>
          <p:cNvSpPr/>
          <p:nvPr/>
        </p:nvSpPr>
        <p:spPr>
          <a:xfrm>
            <a:off x="6445694" y="4910704"/>
            <a:ext cx="629088" cy="265697"/>
          </a:xfrm>
          <a:prstGeom prst="notchedRightArrow">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2086212" rtl="0" fontAlgn="auto" latinLnBrk="0" hangingPunct="0">
              <a:lnSpc>
                <a:spcPct val="100000"/>
              </a:lnSpc>
              <a:spcBef>
                <a:spcPts val="0"/>
              </a:spcBef>
              <a:spcAft>
                <a:spcPts val="0"/>
              </a:spcAft>
              <a:buClrTx/>
              <a:buSzTx/>
              <a:buFontTx/>
              <a:buNone/>
              <a:tabLst/>
            </a:pPr>
            <a:endParaRPr kumimoji="0" lang="en-LB" sz="8200" b="0" i="0" u="none" strike="noStrike" cap="none" spc="0" normalizeH="0" baseline="0" dirty="0">
              <a:ln>
                <a:noFill/>
              </a:ln>
              <a:solidFill>
                <a:srgbClr val="000000"/>
              </a:solidFill>
              <a:effectLst/>
              <a:uFillTx/>
              <a:latin typeface="Georgia"/>
              <a:ea typeface="Georgia"/>
              <a:cs typeface="Georgia"/>
              <a:sym typeface="Georgia"/>
            </a:endParaRPr>
          </a:p>
        </p:txBody>
      </p:sp>
      <p:sp>
        <p:nvSpPr>
          <p:cNvPr id="9" name="TextBox 8">
            <a:extLst>
              <a:ext uri="{FF2B5EF4-FFF2-40B4-BE49-F238E27FC236}">
                <a16:creationId xmlns:a16="http://schemas.microsoft.com/office/drawing/2014/main" id="{F9D508A3-91D5-388F-E97D-85905C95AB15}"/>
              </a:ext>
            </a:extLst>
          </p:cNvPr>
          <p:cNvSpPr txBox="1"/>
          <p:nvPr/>
        </p:nvSpPr>
        <p:spPr>
          <a:xfrm>
            <a:off x="685800" y="1913987"/>
            <a:ext cx="2184400" cy="461665"/>
          </a:xfrm>
          <a:prstGeom prst="rect">
            <a:avLst/>
          </a:prstGeom>
          <a:noFill/>
        </p:spPr>
        <p:txBody>
          <a:bodyPr wrap="square">
            <a:spAutoFit/>
          </a:bodyPr>
          <a:lstStyle/>
          <a:p>
            <a:r>
              <a:rPr lang="en-GB" sz="2400" b="1" dirty="0">
                <a:solidFill>
                  <a:srgbClr val="C00000"/>
                </a:solidFill>
                <a:cs typeface="Arial" panose="020B0604020202020204" pitchFamily="34" charset="0"/>
              </a:rPr>
              <a:t>Under analysis</a:t>
            </a:r>
          </a:p>
        </p:txBody>
      </p:sp>
      <p:sp>
        <p:nvSpPr>
          <p:cNvPr id="17" name="Title 1">
            <a:extLst>
              <a:ext uri="{FF2B5EF4-FFF2-40B4-BE49-F238E27FC236}">
                <a16:creationId xmlns:a16="http://schemas.microsoft.com/office/drawing/2014/main" id="{97ADCC7B-4950-D7C2-ABFB-3F34C32FAA8D}"/>
              </a:ext>
            </a:extLst>
          </p:cNvPr>
          <p:cNvSpPr txBox="1">
            <a:spLocks/>
          </p:cNvSpPr>
          <p:nvPr/>
        </p:nvSpPr>
        <p:spPr>
          <a:xfrm>
            <a:off x="685800" y="362471"/>
            <a:ext cx="10515600"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dirty="0">
                <a:cs typeface="Arial" panose="020B0604020202020204" pitchFamily="34" charset="0"/>
              </a:rPr>
              <a:t>Feasibility/ Acceptability of an electronic clinical decision support prompt to improve screening for atrial fibrillation (AF) stroke prevention</a:t>
            </a:r>
            <a:endParaRPr lang="en-US" dirty="0">
              <a:latin typeface="+mn-lt"/>
            </a:endParaRPr>
          </a:p>
        </p:txBody>
      </p:sp>
      <p:pic>
        <p:nvPicPr>
          <p:cNvPr id="18" name="Picture 17" descr="A person taking a selfie&#10;&#10;Description automatically generated with medium confidence">
            <a:extLst>
              <a:ext uri="{FF2B5EF4-FFF2-40B4-BE49-F238E27FC236}">
                <a16:creationId xmlns:a16="http://schemas.microsoft.com/office/drawing/2014/main" id="{B106CEDB-352A-9AA6-60E1-0CD69FEDCBAE}"/>
              </a:ext>
            </a:extLst>
          </p:cNvPr>
          <p:cNvPicPr>
            <a:picLocks noChangeAspect="1"/>
          </p:cNvPicPr>
          <p:nvPr/>
        </p:nvPicPr>
        <p:blipFill rotWithShape="1">
          <a:blip r:embed="rId19">
            <a:extLst>
              <a:ext uri="{28A0092B-C50C-407E-A947-70E740481C1C}">
                <a14:useLocalDpi xmlns:a14="http://schemas.microsoft.com/office/drawing/2010/main" val="0"/>
              </a:ext>
            </a:extLst>
          </a:blip>
          <a:srcRect l="1" t="17021" r="5418" b="16135"/>
          <a:stretch/>
        </p:blipFill>
        <p:spPr>
          <a:xfrm>
            <a:off x="10636624" y="168101"/>
            <a:ext cx="1211833" cy="1522587"/>
          </a:xfrm>
          <a:prstGeom prst="rect">
            <a:avLst/>
          </a:prstGeom>
        </p:spPr>
      </p:pic>
      <p:pic>
        <p:nvPicPr>
          <p:cNvPr id="21" name="Picture 20">
            <a:extLst>
              <a:ext uri="{FF2B5EF4-FFF2-40B4-BE49-F238E27FC236}">
                <a16:creationId xmlns:a16="http://schemas.microsoft.com/office/drawing/2014/main" id="{A0B0ED6B-26B8-1711-9D1C-671243C5FF4C}"/>
              </a:ext>
            </a:extLst>
          </p:cNvPr>
          <p:cNvPicPr>
            <a:picLocks noChangeAspect="1"/>
          </p:cNvPicPr>
          <p:nvPr/>
        </p:nvPicPr>
        <p:blipFill>
          <a:blip r:embed="rId20"/>
          <a:stretch>
            <a:fillRect/>
          </a:stretch>
        </p:blipFill>
        <p:spPr>
          <a:xfrm>
            <a:off x="969341" y="6048375"/>
            <a:ext cx="4051300" cy="673100"/>
          </a:xfrm>
          <a:prstGeom prst="rect">
            <a:avLst/>
          </a:prstGeom>
        </p:spPr>
      </p:pic>
      <p:sp>
        <p:nvSpPr>
          <p:cNvPr id="28" name="TextBox 27">
            <a:extLst>
              <a:ext uri="{FF2B5EF4-FFF2-40B4-BE49-F238E27FC236}">
                <a16:creationId xmlns:a16="http://schemas.microsoft.com/office/drawing/2014/main" id="{0631F52A-D104-D1BB-B53B-92B0ED2D7936}"/>
              </a:ext>
            </a:extLst>
          </p:cNvPr>
          <p:cNvSpPr txBox="1"/>
          <p:nvPr/>
        </p:nvSpPr>
        <p:spPr>
          <a:xfrm>
            <a:off x="4918249" y="1779232"/>
            <a:ext cx="6930207" cy="1200329"/>
          </a:xfrm>
          <a:prstGeom prst="rect">
            <a:avLst/>
          </a:prstGeom>
          <a:noFill/>
        </p:spPr>
        <p:txBody>
          <a:bodyPr wrap="square">
            <a:spAutoFit/>
          </a:bodyPr>
          <a:lstStyle/>
          <a:p>
            <a:pPr algn="r"/>
            <a:r>
              <a:rPr lang="en-GB" sz="2400" dirty="0">
                <a:solidFill>
                  <a:schemeClr val="accent6">
                    <a:lumMod val="75000"/>
                  </a:schemeClr>
                </a:solidFill>
                <a:cs typeface="Arial" panose="020B0604020202020204" pitchFamily="34" charset="0"/>
              </a:rPr>
              <a:t>Similar intervention under analysis for management of </a:t>
            </a:r>
            <a:r>
              <a:rPr lang="en-GB" sz="2400" dirty="0" err="1">
                <a:solidFill>
                  <a:schemeClr val="accent6">
                    <a:lumMod val="75000"/>
                  </a:schemeClr>
                </a:solidFill>
                <a:cs typeface="Arial" panose="020B0604020202020204" pitchFamily="34" charset="0"/>
              </a:rPr>
              <a:t>dysglycaemia</a:t>
            </a:r>
            <a:r>
              <a:rPr lang="en-GB" sz="2400" dirty="0">
                <a:solidFill>
                  <a:schemeClr val="accent6">
                    <a:lumMod val="75000"/>
                  </a:schemeClr>
                </a:solidFill>
                <a:cs typeface="Arial" panose="020B0604020202020204" pitchFamily="34" charset="0"/>
              </a:rPr>
              <a:t> – high blood sugar measure (HbA1c) (</a:t>
            </a:r>
            <a:r>
              <a:rPr lang="en-GB" sz="2400" dirty="0" err="1">
                <a:solidFill>
                  <a:schemeClr val="accent6">
                    <a:lumMod val="75000"/>
                  </a:schemeClr>
                </a:solidFill>
                <a:cs typeface="Arial" panose="020B0604020202020204" pitchFamily="34" charset="0"/>
              </a:rPr>
              <a:t>Dipen</a:t>
            </a:r>
            <a:r>
              <a:rPr lang="en-GB" sz="2400" dirty="0">
                <a:solidFill>
                  <a:schemeClr val="accent6">
                    <a:lumMod val="75000"/>
                  </a:schemeClr>
                </a:solidFill>
                <a:cs typeface="Arial" panose="020B0604020202020204" pitchFamily="34" charset="0"/>
              </a:rPr>
              <a:t> Patel et al, 2022)</a:t>
            </a:r>
            <a:endParaRPr lang="en-LB" sz="2400">
              <a:solidFill>
                <a:schemeClr val="accent6">
                  <a:lumMod val="75000"/>
                </a:schemeClr>
              </a:solidFill>
              <a:cs typeface="Arial" panose="020B0604020202020204" pitchFamily="34" charset="0"/>
            </a:endParaRPr>
          </a:p>
        </p:txBody>
      </p:sp>
      <p:pic>
        <p:nvPicPr>
          <p:cNvPr id="35" name="Picture 34" descr="A person standing in front of a building&#10;&#10;Description automatically generated">
            <a:extLst>
              <a:ext uri="{FF2B5EF4-FFF2-40B4-BE49-F238E27FC236}">
                <a16:creationId xmlns:a16="http://schemas.microsoft.com/office/drawing/2014/main" id="{983556A9-4B3C-600B-93CA-74B9EFACB6A4}"/>
              </a:ext>
            </a:extLst>
          </p:cNvPr>
          <p:cNvPicPr>
            <a:picLocks noChangeAspect="1"/>
          </p:cNvPicPr>
          <p:nvPr/>
        </p:nvPicPr>
        <p:blipFill rotWithShape="1">
          <a:blip r:embed="rId21">
            <a:extLst>
              <a:ext uri="{28A0092B-C50C-407E-A947-70E740481C1C}">
                <a14:useLocalDpi xmlns:a14="http://schemas.microsoft.com/office/drawing/2010/main" val="0"/>
              </a:ext>
            </a:extLst>
          </a:blip>
          <a:srcRect t="8719" r="-2" b="7467"/>
          <a:stretch/>
        </p:blipFill>
        <p:spPr>
          <a:xfrm>
            <a:off x="3926544" y="1805027"/>
            <a:ext cx="1021969" cy="1149718"/>
          </a:xfrm>
          <a:prstGeom prst="rect">
            <a:avLst/>
          </a:prstGeom>
        </p:spPr>
      </p:pic>
    </p:spTree>
    <p:extLst>
      <p:ext uri="{BB962C8B-B14F-4D97-AF65-F5344CB8AC3E}">
        <p14:creationId xmlns:p14="http://schemas.microsoft.com/office/powerpoint/2010/main" val="263555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383E40-62EB-7B82-17B3-EEB1F98F50B0}"/>
              </a:ext>
            </a:extLst>
          </p:cNvPr>
          <p:cNvSpPr>
            <a:spLocks noGrp="1"/>
          </p:cNvSpPr>
          <p:nvPr>
            <p:ph type="title"/>
          </p:nvPr>
        </p:nvSpPr>
        <p:spPr>
          <a:xfrm>
            <a:off x="242888" y="221734"/>
            <a:ext cx="10755312" cy="902732"/>
          </a:xfrm>
        </p:spPr>
        <p:txBody>
          <a:bodyPr>
            <a:normAutofit fontScale="90000"/>
          </a:bodyPr>
          <a:lstStyle/>
          <a:p>
            <a:r>
              <a:rPr lang="en-US" sz="4000" b="1" dirty="0">
                <a:solidFill>
                  <a:srgbClr val="002060"/>
                </a:solidFill>
              </a:rPr>
              <a:t>Applied Informatics Hub</a:t>
            </a:r>
            <a:br>
              <a:rPr lang="en-US" sz="3600" dirty="0"/>
            </a:br>
            <a:r>
              <a:rPr lang="en-US" sz="1800" dirty="0">
                <a:solidFill>
                  <a:srgbClr val="0070C0"/>
                </a:solidFill>
              </a:rPr>
              <a:t>https://</a:t>
            </a:r>
            <a:r>
              <a:rPr lang="en-US" sz="1800" dirty="0" err="1">
                <a:solidFill>
                  <a:srgbClr val="0070C0"/>
                </a:solidFill>
              </a:rPr>
              <a:t>www.arc-sl.nihr.ac.uk</a:t>
            </a:r>
            <a:r>
              <a:rPr lang="en-US" sz="1800" dirty="0">
                <a:solidFill>
                  <a:srgbClr val="0070C0"/>
                </a:solidFill>
              </a:rPr>
              <a:t>/research-and-implementation/our-research-methods/applied-informatics/applied-informatics-hub</a:t>
            </a:r>
            <a:endParaRPr lang="en-US" sz="3600" dirty="0"/>
          </a:p>
        </p:txBody>
      </p:sp>
      <p:pic>
        <p:nvPicPr>
          <p:cNvPr id="10" name="Picture 9">
            <a:extLst>
              <a:ext uri="{FF2B5EF4-FFF2-40B4-BE49-F238E27FC236}">
                <a16:creationId xmlns:a16="http://schemas.microsoft.com/office/drawing/2014/main" id="{997BF2D4-0744-E76D-0D32-360AC39B2C53}"/>
              </a:ext>
            </a:extLst>
          </p:cNvPr>
          <p:cNvPicPr>
            <a:picLocks noChangeAspect="1"/>
          </p:cNvPicPr>
          <p:nvPr/>
        </p:nvPicPr>
        <p:blipFill>
          <a:blip r:embed="rId2"/>
          <a:stretch>
            <a:fillRect/>
          </a:stretch>
        </p:blipFill>
        <p:spPr>
          <a:xfrm>
            <a:off x="-1" y="1124466"/>
            <a:ext cx="11722099" cy="5840707"/>
          </a:xfrm>
          <a:prstGeom prst="rect">
            <a:avLst/>
          </a:prstGeom>
        </p:spPr>
      </p:pic>
      <p:pic>
        <p:nvPicPr>
          <p:cNvPr id="2" name="Picture 1">
            <a:extLst>
              <a:ext uri="{FF2B5EF4-FFF2-40B4-BE49-F238E27FC236}">
                <a16:creationId xmlns:a16="http://schemas.microsoft.com/office/drawing/2014/main" id="{1977CAE3-5848-1E55-4074-0FA4AF5D6D9F}"/>
              </a:ext>
            </a:extLst>
          </p:cNvPr>
          <p:cNvPicPr>
            <a:picLocks noChangeAspect="1"/>
          </p:cNvPicPr>
          <p:nvPr/>
        </p:nvPicPr>
        <p:blipFill>
          <a:blip r:embed="rId3"/>
          <a:stretch>
            <a:fillRect/>
          </a:stretch>
        </p:blipFill>
        <p:spPr>
          <a:xfrm>
            <a:off x="8699500" y="0"/>
            <a:ext cx="3492500" cy="580259"/>
          </a:xfrm>
          <a:prstGeom prst="rect">
            <a:avLst/>
          </a:prstGeom>
        </p:spPr>
      </p:pic>
      <p:sp>
        <p:nvSpPr>
          <p:cNvPr id="3" name="TextBox 2">
            <a:extLst>
              <a:ext uri="{FF2B5EF4-FFF2-40B4-BE49-F238E27FC236}">
                <a16:creationId xmlns:a16="http://schemas.microsoft.com/office/drawing/2014/main" id="{E94EB743-545F-2ECA-103B-1515D44D6889}"/>
              </a:ext>
            </a:extLst>
          </p:cNvPr>
          <p:cNvSpPr txBox="1"/>
          <p:nvPr/>
        </p:nvSpPr>
        <p:spPr>
          <a:xfrm>
            <a:off x="5861049" y="673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23854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5900-470E-A587-DE61-09280283BF18}"/>
              </a:ext>
            </a:extLst>
          </p:cNvPr>
          <p:cNvSpPr>
            <a:spLocks noGrp="1"/>
          </p:cNvSpPr>
          <p:nvPr>
            <p:ph type="title"/>
          </p:nvPr>
        </p:nvSpPr>
        <p:spPr>
          <a:xfrm>
            <a:off x="5297762" y="329184"/>
            <a:ext cx="6251110" cy="1783080"/>
          </a:xfrm>
        </p:spPr>
        <p:txBody>
          <a:bodyPr anchor="b">
            <a:normAutofit/>
          </a:bodyPr>
          <a:lstStyle/>
          <a:p>
            <a:r>
              <a:rPr lang="en-US" sz="5400" dirty="0"/>
              <a:t>Acknowledgements …</a:t>
            </a:r>
          </a:p>
        </p:txBody>
      </p:sp>
      <p:pic>
        <p:nvPicPr>
          <p:cNvPr id="5" name="Picture 4" descr="Desk with stethoscope and computer keyboard">
            <a:extLst>
              <a:ext uri="{FF2B5EF4-FFF2-40B4-BE49-F238E27FC236}">
                <a16:creationId xmlns:a16="http://schemas.microsoft.com/office/drawing/2014/main" id="{20DF7019-CE37-5772-31AC-080626B82B25}"/>
              </a:ext>
            </a:extLst>
          </p:cNvPr>
          <p:cNvPicPr>
            <a:picLocks noChangeAspect="1"/>
          </p:cNvPicPr>
          <p:nvPr/>
        </p:nvPicPr>
        <p:blipFill rotWithShape="1">
          <a:blip r:embed="rId2"/>
          <a:srcRect l="5467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BEDA3F55-C4E4-CC95-35AD-50488D4E9F98}"/>
              </a:ext>
            </a:extLst>
          </p:cNvPr>
          <p:cNvSpPr>
            <a:spLocks noGrp="1"/>
          </p:cNvSpPr>
          <p:nvPr>
            <p:ph idx="1"/>
          </p:nvPr>
        </p:nvSpPr>
        <p:spPr>
          <a:xfrm>
            <a:off x="5297762" y="2706624"/>
            <a:ext cx="6251110" cy="3483864"/>
          </a:xfrm>
        </p:spPr>
        <p:txBody>
          <a:bodyPr>
            <a:normAutofit fontScale="92500" lnSpcReduction="20000"/>
          </a:bodyPr>
          <a:lstStyle/>
          <a:p>
            <a:pPr rtl="0" fontAlgn="base"/>
            <a:r>
              <a:rPr lang="en-US" sz="1900" b="0" i="0" u="none" strike="noStrike" dirty="0">
                <a:effectLst/>
                <a:latin typeface="Arial" panose="020B0604020202020204" pitchFamily="34" charset="0"/>
              </a:rPr>
              <a:t>These projects involved many people, staf</a:t>
            </a:r>
            <a:r>
              <a:rPr lang="en-US" sz="1900" dirty="0">
                <a:latin typeface="Arial" panose="020B0604020202020204" pitchFamily="34" charset="0"/>
              </a:rPr>
              <a:t>f, patients and </a:t>
            </a:r>
            <a:r>
              <a:rPr lang="en-US" sz="1900" dirty="0" err="1">
                <a:latin typeface="Arial" panose="020B0604020202020204" pitchFamily="34" charset="0"/>
              </a:rPr>
              <a:t>carers</a:t>
            </a:r>
            <a:r>
              <a:rPr lang="en-US" sz="1900" dirty="0">
                <a:latin typeface="Arial" panose="020B0604020202020204" pitchFamily="34" charset="0"/>
              </a:rPr>
              <a:t> to whom we are grateful</a:t>
            </a:r>
          </a:p>
          <a:p>
            <a:pPr rtl="0" fontAlgn="base"/>
            <a:r>
              <a:rPr lang="en-US" sz="1900" dirty="0">
                <a:latin typeface="Arial" panose="020B0604020202020204" pitchFamily="34" charset="0"/>
              </a:rPr>
              <a:t>These project were </a:t>
            </a:r>
            <a:r>
              <a:rPr lang="en-US" sz="1900" b="0" i="0" u="none" strike="noStrike" dirty="0">
                <a:effectLst/>
                <a:latin typeface="Arial" panose="020B0604020202020204" pitchFamily="34" charset="0"/>
              </a:rPr>
              <a:t>supported by the National Institute for Health Research (NIHR) Applied Research Collaboration South London (NIHR ARC South London) at King’s College Hospital NHS Foundation Trust, the NIHR Maudsley Biomedical Research Centre, the Maudsley Charity, The Mind &amp; Body </a:t>
            </a:r>
            <a:r>
              <a:rPr lang="en-US" sz="1900" b="0" i="0" u="none" strike="noStrike" dirty="0" err="1">
                <a:effectLst/>
                <a:latin typeface="Arial" panose="020B0604020202020204" pitchFamily="34" charset="0"/>
              </a:rPr>
              <a:t>Programme</a:t>
            </a:r>
            <a:r>
              <a:rPr lang="en-US" sz="1900" b="0" i="0" u="none" strike="noStrike" dirty="0">
                <a:effectLst/>
                <a:latin typeface="Arial" panose="020B0604020202020204" pitchFamily="34" charset="0"/>
              </a:rPr>
              <a:t> at King’s Health Partners and the South London and Maudsley NHS Foundation Trust ​</a:t>
            </a:r>
          </a:p>
          <a:p>
            <a:pPr rtl="0" fontAlgn="base"/>
            <a:r>
              <a:rPr lang="en-US" sz="1900" b="0" i="0" u="none" strike="noStrike" dirty="0">
                <a:effectLst/>
                <a:latin typeface="Arial" panose="020B0604020202020204" pitchFamily="34" charset="0"/>
              </a:rPr>
              <a:t>The views expressed are those of the presenter and not necessarily those of the funders, the NIHR or the Department of Health and Social Care</a:t>
            </a:r>
          </a:p>
          <a:p>
            <a:pPr rtl="0" fontAlgn="base"/>
            <a:r>
              <a:rPr lang="en-US" sz="1900" dirty="0">
                <a:latin typeface="Arial" panose="020B0604020202020204" pitchFamily="34" charset="0"/>
              </a:rPr>
              <a:t>And thanks to…</a:t>
            </a:r>
            <a:endParaRPr lang="en-US" sz="1900" b="0" i="0" u="none" strike="noStrike" dirty="0">
              <a:effectLst/>
              <a:latin typeface="Segoe UI" panose="020B0502040204020203" pitchFamily="34" charset="0"/>
            </a:endParaRPr>
          </a:p>
          <a:p>
            <a:endParaRPr lang="en-US" sz="1900" dirty="0"/>
          </a:p>
        </p:txBody>
      </p:sp>
    </p:spTree>
    <p:extLst>
      <p:ext uri="{BB962C8B-B14F-4D97-AF65-F5344CB8AC3E}">
        <p14:creationId xmlns:p14="http://schemas.microsoft.com/office/powerpoint/2010/main" val="2854809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3416-9CEA-6E15-3C3F-D70A0FBD6EA6}"/>
              </a:ext>
            </a:extLst>
          </p:cNvPr>
          <p:cNvSpPr>
            <a:spLocks noGrp="1"/>
          </p:cNvSpPr>
          <p:nvPr>
            <p:ph type="title"/>
          </p:nvPr>
        </p:nvSpPr>
        <p:spPr>
          <a:xfrm>
            <a:off x="1092977" y="181963"/>
            <a:ext cx="4502683" cy="1342037"/>
          </a:xfrm>
        </p:spPr>
        <p:txBody>
          <a:bodyPr vert="horz" lIns="91440" tIns="45720" rIns="91440" bIns="45720" rtlCol="0" anchor="t">
            <a:normAutofit fontScale="90000"/>
          </a:bodyPr>
          <a:lstStyle/>
          <a:p>
            <a:pPr algn="ctr"/>
            <a:r>
              <a:rPr lang="en-US" sz="4800" b="1" dirty="0">
                <a:solidFill>
                  <a:schemeClr val="accent6">
                    <a:lumMod val="75000"/>
                  </a:schemeClr>
                </a:solidFill>
              </a:rPr>
              <a:t>Thank you all, and thanks to:  </a:t>
            </a:r>
          </a:p>
        </p:txBody>
      </p:sp>
      <p:sp>
        <p:nvSpPr>
          <p:cNvPr id="3" name="Text Placeholder 2">
            <a:extLst>
              <a:ext uri="{FF2B5EF4-FFF2-40B4-BE49-F238E27FC236}">
                <a16:creationId xmlns:a16="http://schemas.microsoft.com/office/drawing/2014/main" id="{8CE6AF89-DE84-DB53-C69B-EBEC0E7FEA98}"/>
              </a:ext>
            </a:extLst>
          </p:cNvPr>
          <p:cNvSpPr>
            <a:spLocks noGrp="1"/>
          </p:cNvSpPr>
          <p:nvPr>
            <p:ph type="body" idx="1"/>
          </p:nvPr>
        </p:nvSpPr>
        <p:spPr>
          <a:xfrm>
            <a:off x="312362" y="1524000"/>
            <a:ext cx="6063915" cy="5152037"/>
          </a:xfrm>
        </p:spPr>
        <p:txBody>
          <a:bodyPr vert="horz" lIns="91440" tIns="45720" rIns="91440" bIns="45720" rtlCol="0" anchor="ctr">
            <a:normAutofit fontScale="92500" lnSpcReduction="10000"/>
          </a:bodyPr>
          <a:lstStyle/>
          <a:p>
            <a:pPr algn="ctr">
              <a:defRPr/>
            </a:pPr>
            <a:r>
              <a:rPr lang="en-US" sz="1800" b="1" u="sng">
                <a:solidFill>
                  <a:srgbClr val="00B050"/>
                </a:solidFill>
                <a:cs typeface="Arial"/>
              </a:rPr>
              <a:t>Graham Thornicroft, </a:t>
            </a:r>
            <a:r>
              <a:rPr lang="en-US" sz="1800">
                <a:solidFill>
                  <a:schemeClr val="tx1"/>
                </a:solidFill>
                <a:cs typeface="Arial"/>
              </a:rPr>
              <a:t>Dipen</a:t>
            </a:r>
            <a:r>
              <a:rPr lang="en-US" sz="1800" dirty="0">
                <a:solidFill>
                  <a:schemeClr val="tx1"/>
                </a:solidFill>
                <a:cs typeface="Arial"/>
              </a:rPr>
              <a:t> Patel, Rob Stewart, Richard Dobson, Dina </a:t>
            </a:r>
            <a:r>
              <a:rPr lang="en-US" sz="1800" dirty="0" err="1">
                <a:solidFill>
                  <a:schemeClr val="tx1"/>
                </a:solidFill>
                <a:cs typeface="Arial"/>
              </a:rPr>
              <a:t>Farran</a:t>
            </a:r>
            <a:r>
              <a:rPr lang="en-US" sz="1800" dirty="0">
                <a:solidFill>
                  <a:schemeClr val="tx1"/>
                </a:solidFill>
                <a:cs typeface="Arial"/>
              </a:rPr>
              <a:t>, Rebecca </a:t>
            </a:r>
            <a:r>
              <a:rPr lang="en-US" sz="1800" dirty="0" err="1">
                <a:solidFill>
                  <a:schemeClr val="tx1"/>
                </a:solidFill>
                <a:cs typeface="Arial"/>
              </a:rPr>
              <a:t>Martland</a:t>
            </a:r>
            <a:r>
              <a:rPr lang="en-US" sz="1800" dirty="0">
                <a:solidFill>
                  <a:schemeClr val="tx1"/>
                </a:solidFill>
                <a:cs typeface="Arial"/>
              </a:rPr>
              <a:t>, Brendon Stubbs, Juliana </a:t>
            </a:r>
            <a:r>
              <a:rPr lang="en-US" sz="1800" dirty="0" err="1">
                <a:solidFill>
                  <a:schemeClr val="tx1"/>
                </a:solidFill>
                <a:cs typeface="Arial"/>
              </a:rPr>
              <a:t>Onwumere</a:t>
            </a:r>
            <a:r>
              <a:rPr lang="en-US" sz="1800" dirty="0">
                <a:solidFill>
                  <a:schemeClr val="tx1"/>
                </a:solidFill>
                <a:cs typeface="Arial"/>
              </a:rPr>
              <a:t>, James </a:t>
            </a:r>
            <a:r>
              <a:rPr lang="en-US" sz="1800" dirty="0" err="1">
                <a:solidFill>
                  <a:schemeClr val="tx1"/>
                </a:solidFill>
                <a:cs typeface="Arial"/>
              </a:rPr>
              <a:t>MacCabe</a:t>
            </a:r>
            <a:r>
              <a:rPr lang="en-US" sz="1800" dirty="0">
                <a:solidFill>
                  <a:schemeClr val="tx1"/>
                </a:solidFill>
                <a:cs typeface="Arial"/>
              </a:rPr>
              <a:t>, Toby </a:t>
            </a:r>
            <a:r>
              <a:rPr lang="en-US" sz="1800" dirty="0" err="1">
                <a:solidFill>
                  <a:schemeClr val="tx1"/>
                </a:solidFill>
                <a:cs typeface="Arial"/>
              </a:rPr>
              <a:t>Pillinger</a:t>
            </a:r>
            <a:r>
              <a:rPr lang="en-US" sz="1800" dirty="0">
                <a:solidFill>
                  <a:schemeClr val="tx1"/>
                </a:solidFill>
                <a:cs typeface="Arial"/>
              </a:rPr>
              <a:t>, David Taylor, Siobhan Gee, </a:t>
            </a:r>
            <a:r>
              <a:rPr lang="en-US" sz="1800" dirty="0" err="1">
                <a:solidFill>
                  <a:schemeClr val="tx1"/>
                </a:solidFill>
                <a:cs typeface="Arial"/>
              </a:rPr>
              <a:t>Eromona</a:t>
            </a:r>
            <a:r>
              <a:rPr lang="en-US" sz="1800" dirty="0">
                <a:solidFill>
                  <a:schemeClr val="tx1"/>
                </a:solidFill>
                <a:cs typeface="Arial"/>
              </a:rPr>
              <a:t> Whiskey,  Robin Murray, </a:t>
            </a:r>
            <a:r>
              <a:rPr lang="en-US" sz="1800" dirty="0" err="1">
                <a:solidFill>
                  <a:schemeClr val="tx1"/>
                </a:solidFill>
                <a:cs typeface="Arial"/>
              </a:rPr>
              <a:t>Khalida</a:t>
            </a:r>
            <a:r>
              <a:rPr lang="en-US" sz="1800" dirty="0">
                <a:solidFill>
                  <a:schemeClr val="tx1"/>
                </a:solidFill>
                <a:cs typeface="Arial"/>
              </a:rPr>
              <a:t> Ismail, Lade Smith, </a:t>
            </a:r>
            <a:r>
              <a:rPr lang="en-US" sz="1800" dirty="0" err="1">
                <a:solidFill>
                  <a:schemeClr val="tx1"/>
                </a:solidFill>
                <a:cs typeface="Arial"/>
              </a:rPr>
              <a:t>Zerrin</a:t>
            </a:r>
            <a:r>
              <a:rPr lang="en-US" sz="1800" dirty="0">
                <a:solidFill>
                  <a:schemeClr val="tx1"/>
                </a:solidFill>
                <a:cs typeface="Arial"/>
              </a:rPr>
              <a:t> </a:t>
            </a:r>
            <a:r>
              <a:rPr lang="en-US" sz="1800" dirty="0" err="1">
                <a:solidFill>
                  <a:schemeClr val="tx1"/>
                </a:solidFill>
                <a:cs typeface="Arial"/>
              </a:rPr>
              <a:t>Atakan</a:t>
            </a:r>
            <a:r>
              <a:rPr lang="en-US" sz="1800" dirty="0">
                <a:solidFill>
                  <a:schemeClr val="tx1"/>
                </a:solidFill>
                <a:cs typeface="Arial"/>
              </a:rPr>
              <a:t>, Kathy Greenwood, Anita Patel, Daniel Stahl, Dominic Stringer, David Hopkins, Tony David, Maurice </a:t>
            </a:r>
            <a:r>
              <a:rPr lang="en-US" sz="1800" dirty="0" err="1">
                <a:solidFill>
                  <a:schemeClr val="tx1"/>
                </a:solidFill>
                <a:cs typeface="Arial"/>
              </a:rPr>
              <a:t>Arbuthnott</a:t>
            </a:r>
            <a:r>
              <a:rPr lang="en-US" sz="1800" dirty="0">
                <a:solidFill>
                  <a:schemeClr val="tx1"/>
                </a:solidFill>
                <a:cs typeface="Arial"/>
              </a:rPr>
              <a:t>, Bee Harries, Philippa Lowe, Poonam </a:t>
            </a:r>
            <a:r>
              <a:rPr lang="en-US" sz="1800" dirty="0" err="1">
                <a:solidFill>
                  <a:schemeClr val="tx1"/>
                </a:solidFill>
                <a:cs typeface="Arial"/>
              </a:rPr>
              <a:t>Sood</a:t>
            </a:r>
            <a:r>
              <a:rPr lang="en-US" sz="1800" dirty="0">
                <a:solidFill>
                  <a:schemeClr val="tx1"/>
                </a:solidFill>
                <a:cs typeface="Arial"/>
              </a:rPr>
              <a:t>, John </a:t>
            </a:r>
            <a:r>
              <a:rPr lang="en-US" sz="1800" dirty="0" err="1">
                <a:solidFill>
                  <a:schemeClr val="tx1"/>
                </a:solidFill>
                <a:cs typeface="Arial"/>
              </a:rPr>
              <a:t>Lally</a:t>
            </a:r>
            <a:r>
              <a:rPr lang="en-US" sz="1800" dirty="0">
                <a:solidFill>
                  <a:schemeClr val="tx1"/>
                </a:solidFill>
                <a:cs typeface="Arial"/>
              </a:rPr>
              <a:t>, Susan Moore, Brendon Stubbs, Stefania Bonaccorso, Anna </a:t>
            </a:r>
            <a:r>
              <a:rPr lang="en-US" sz="1800" dirty="0" err="1">
                <a:solidFill>
                  <a:schemeClr val="tx1"/>
                </a:solidFill>
                <a:cs typeface="Arial"/>
              </a:rPr>
              <a:t>Kolliakou</a:t>
            </a:r>
            <a:r>
              <a:rPr lang="en-US" sz="1800" dirty="0">
                <a:solidFill>
                  <a:schemeClr val="tx1"/>
                </a:solidFill>
                <a:cs typeface="Arial"/>
              </a:rPr>
              <a:t>, Conan O’Brien, Ali </a:t>
            </a:r>
            <a:r>
              <a:rPr lang="en-US" sz="1800" dirty="0" err="1">
                <a:solidFill>
                  <a:schemeClr val="tx1"/>
                </a:solidFill>
                <a:cs typeface="Arial"/>
              </a:rPr>
              <a:t>Featherman</a:t>
            </a:r>
            <a:r>
              <a:rPr lang="en-US" sz="1800" dirty="0">
                <a:solidFill>
                  <a:schemeClr val="tx1"/>
                </a:solidFill>
                <a:cs typeface="Arial"/>
              </a:rPr>
              <a:t>, Catherine Fung, Margaret </a:t>
            </a:r>
            <a:r>
              <a:rPr lang="en-US" sz="1800" dirty="0" err="1">
                <a:solidFill>
                  <a:schemeClr val="tx1"/>
                </a:solidFill>
                <a:cs typeface="Arial"/>
              </a:rPr>
              <a:t>Heslin</a:t>
            </a:r>
            <a:r>
              <a:rPr lang="en-US" sz="1800" dirty="0">
                <a:solidFill>
                  <a:schemeClr val="tx1"/>
                </a:solidFill>
                <a:cs typeface="Arial"/>
              </a:rPr>
              <a:t>, Gill Todd, </a:t>
            </a:r>
            <a:r>
              <a:rPr lang="en-US" sz="1800" dirty="0" err="1">
                <a:solidFill>
                  <a:schemeClr val="tx1"/>
                </a:solidFill>
                <a:cs typeface="Arial"/>
              </a:rPr>
              <a:t>Manyara</a:t>
            </a:r>
            <a:r>
              <a:rPr lang="en-US" sz="1800" dirty="0">
                <a:solidFill>
                  <a:schemeClr val="tx1"/>
                </a:solidFill>
                <a:cs typeface="Arial"/>
              </a:rPr>
              <a:t> </a:t>
            </a:r>
            <a:r>
              <a:rPr lang="en-US" sz="1800" dirty="0" err="1">
                <a:solidFill>
                  <a:schemeClr val="tx1"/>
                </a:solidFill>
                <a:cs typeface="Arial"/>
              </a:rPr>
              <a:t>Mushore</a:t>
            </a:r>
            <a:r>
              <a:rPr lang="en-US" sz="1800" dirty="0">
                <a:solidFill>
                  <a:schemeClr val="tx1"/>
                </a:solidFill>
                <a:cs typeface="Arial"/>
              </a:rPr>
              <a:t>, Diana Orr, Oliver Howes, Ruth </a:t>
            </a:r>
            <a:r>
              <a:rPr lang="en-US" sz="1800" dirty="0" err="1">
                <a:solidFill>
                  <a:schemeClr val="tx1"/>
                </a:solidFill>
                <a:cs typeface="Arial"/>
              </a:rPr>
              <a:t>Ohlsen</a:t>
            </a:r>
            <a:r>
              <a:rPr lang="en-US" sz="1800" dirty="0">
                <a:solidFill>
                  <a:schemeClr val="tx1"/>
                </a:solidFill>
                <a:cs typeface="Arial"/>
              </a:rPr>
              <a:t>, </a:t>
            </a:r>
            <a:r>
              <a:rPr lang="en-US" sz="1800" dirty="0" err="1">
                <a:solidFill>
                  <a:schemeClr val="tx1"/>
                </a:solidFill>
                <a:cs typeface="Arial"/>
              </a:rPr>
              <a:t>Evangelos</a:t>
            </a:r>
            <a:r>
              <a:rPr lang="en-US" sz="1800" dirty="0">
                <a:solidFill>
                  <a:schemeClr val="tx1"/>
                </a:solidFill>
                <a:cs typeface="Arial"/>
              </a:rPr>
              <a:t> </a:t>
            </a:r>
            <a:r>
              <a:rPr lang="en-US" sz="1800" dirty="0" err="1">
                <a:solidFill>
                  <a:schemeClr val="tx1"/>
                </a:solidFill>
                <a:cs typeface="Arial"/>
              </a:rPr>
              <a:t>Papanastasiou</a:t>
            </a:r>
            <a:r>
              <a:rPr lang="en-US" sz="1800" dirty="0">
                <a:solidFill>
                  <a:schemeClr val="tx1"/>
                </a:solidFill>
                <a:cs typeface="Arial"/>
              </a:rPr>
              <a:t>, </a:t>
            </a:r>
            <a:r>
              <a:rPr lang="en-US" sz="1800" dirty="0" err="1">
                <a:solidFill>
                  <a:schemeClr val="tx1"/>
                </a:solidFill>
                <a:cs typeface="Arial"/>
              </a:rPr>
              <a:t>Mudasir</a:t>
            </a:r>
            <a:r>
              <a:rPr lang="en-US" sz="1800" dirty="0">
                <a:solidFill>
                  <a:schemeClr val="tx1"/>
                </a:solidFill>
                <a:cs typeface="Arial"/>
              </a:rPr>
              <a:t> </a:t>
            </a:r>
            <a:r>
              <a:rPr lang="en-US" sz="1800" dirty="0" err="1">
                <a:solidFill>
                  <a:schemeClr val="tx1"/>
                </a:solidFill>
                <a:cs typeface="Arial"/>
              </a:rPr>
              <a:t>Firdosi</a:t>
            </a:r>
            <a:r>
              <a:rPr lang="en-US" sz="1800" dirty="0">
                <a:solidFill>
                  <a:schemeClr val="tx1"/>
                </a:solidFill>
                <a:cs typeface="Arial"/>
              </a:rPr>
              <a:t>, Jonas Eberhard, Alex </a:t>
            </a:r>
            <a:r>
              <a:rPr lang="en-US" sz="1800" dirty="0" err="1">
                <a:solidFill>
                  <a:schemeClr val="tx1"/>
                </a:solidFill>
                <a:cs typeface="Arial"/>
              </a:rPr>
              <a:t>Dregan</a:t>
            </a:r>
            <a:r>
              <a:rPr lang="en-US" sz="1800" dirty="0">
                <a:solidFill>
                  <a:schemeClr val="tx1"/>
                </a:solidFill>
                <a:cs typeface="Arial"/>
              </a:rPr>
              <a:t>, Ann McNeill, Debbie Robson, Marco Colizzi, Marta Di Forti, John McGrath, Gracie </a:t>
            </a:r>
            <a:r>
              <a:rPr lang="en-US" sz="1800" dirty="0" err="1">
                <a:solidFill>
                  <a:schemeClr val="tx1"/>
                </a:solidFill>
                <a:cs typeface="Arial"/>
              </a:rPr>
              <a:t>Tredget</a:t>
            </a:r>
            <a:r>
              <a:rPr lang="en-US" sz="1800" dirty="0">
                <a:solidFill>
                  <a:schemeClr val="tx1"/>
                </a:solidFill>
                <a:cs typeface="Arial"/>
              </a:rPr>
              <a:t>, Julie Williams, Nick </a:t>
            </a:r>
            <a:r>
              <a:rPr lang="en-US" sz="1800" dirty="0" err="1">
                <a:solidFill>
                  <a:schemeClr val="tx1"/>
                </a:solidFill>
                <a:cs typeface="Arial"/>
              </a:rPr>
              <a:t>Sevdalis</a:t>
            </a:r>
            <a:r>
              <a:rPr lang="en-US" sz="1800" dirty="0">
                <a:solidFill>
                  <a:schemeClr val="tx1"/>
                </a:solidFill>
                <a:cs typeface="Arial"/>
              </a:rPr>
              <a:t>, Ray McGrath, Eoin </a:t>
            </a:r>
            <a:r>
              <a:rPr lang="en-US" sz="1800" dirty="0" err="1">
                <a:solidFill>
                  <a:schemeClr val="tx1"/>
                </a:solidFill>
                <a:cs typeface="Arial"/>
              </a:rPr>
              <a:t>Gogarty</a:t>
            </a:r>
            <a:r>
              <a:rPr lang="en-US" sz="1800" dirty="0">
                <a:solidFill>
                  <a:schemeClr val="tx1"/>
                </a:solidFill>
                <a:cs typeface="Arial"/>
              </a:rPr>
              <a:t>, </a:t>
            </a:r>
            <a:r>
              <a:rPr lang="en-US" sz="1800" dirty="0" err="1">
                <a:solidFill>
                  <a:schemeClr val="tx1"/>
                </a:solidFill>
                <a:cs typeface="Arial"/>
              </a:rPr>
              <a:t>Nikeysha</a:t>
            </a:r>
            <a:r>
              <a:rPr lang="en-US" sz="1800" dirty="0">
                <a:solidFill>
                  <a:schemeClr val="tx1"/>
                </a:solidFill>
                <a:cs typeface="Arial"/>
              </a:rPr>
              <a:t> Bell, Gideon </a:t>
            </a:r>
            <a:r>
              <a:rPr lang="en-US" sz="1800" dirty="0" err="1">
                <a:solidFill>
                  <a:schemeClr val="tx1"/>
                </a:solidFill>
                <a:cs typeface="Arial"/>
              </a:rPr>
              <a:t>Tutaleni</a:t>
            </a:r>
            <a:r>
              <a:rPr lang="en-US" sz="1800" dirty="0">
                <a:solidFill>
                  <a:schemeClr val="tx1"/>
                </a:solidFill>
                <a:cs typeface="Arial"/>
              </a:rPr>
              <a:t>, Kevin </a:t>
            </a:r>
            <a:r>
              <a:rPr lang="en-US" sz="1800" dirty="0" err="1">
                <a:solidFill>
                  <a:schemeClr val="tx1"/>
                </a:solidFill>
                <a:cs typeface="Arial"/>
              </a:rPr>
              <a:t>O’Gallagher</a:t>
            </a:r>
            <a:r>
              <a:rPr lang="en-US" sz="1800" dirty="0">
                <a:solidFill>
                  <a:schemeClr val="tx1"/>
                </a:solidFill>
                <a:cs typeface="Arial"/>
              </a:rPr>
              <a:t>, </a:t>
            </a:r>
            <a:r>
              <a:rPr lang="en-US" sz="1800" dirty="0">
                <a:solidFill>
                  <a:schemeClr val="tx1"/>
                </a:solidFill>
              </a:rPr>
              <a:t>ARC Applied Informatics PPI group, </a:t>
            </a:r>
            <a:r>
              <a:rPr lang="en-US" sz="1800" dirty="0" err="1">
                <a:solidFill>
                  <a:schemeClr val="tx1"/>
                </a:solidFill>
              </a:rPr>
              <a:t>SLaM</a:t>
            </a:r>
            <a:r>
              <a:rPr lang="en-US" sz="1800" dirty="0">
                <a:solidFill>
                  <a:schemeClr val="tx1"/>
                </a:solidFill>
              </a:rPr>
              <a:t> Connect and many others</a:t>
            </a:r>
          </a:p>
          <a:p>
            <a:pPr marL="0" indent="0" algn="ctr">
              <a:buNone/>
              <a:defRPr/>
            </a:pPr>
            <a:r>
              <a:rPr lang="en-US" sz="1800" dirty="0">
                <a:solidFill>
                  <a:schemeClr val="tx1"/>
                </a:solidFill>
              </a:rPr>
              <a:t> </a:t>
            </a:r>
            <a:r>
              <a:rPr lang="en-US" sz="2000" dirty="0">
                <a:solidFill>
                  <a:schemeClr val="tx1"/>
                </a:solidFill>
                <a:cs typeface="Arial"/>
              </a:rPr>
              <a:t>Patients and Staff in participating NHS Trusts</a:t>
            </a:r>
            <a:endParaRPr lang="en-US" sz="1800" dirty="0">
              <a:solidFill>
                <a:schemeClr val="tx1"/>
              </a:solidFill>
              <a:cs typeface="Arial"/>
            </a:endParaRPr>
          </a:p>
          <a:p>
            <a:pPr algn="ctr"/>
            <a:r>
              <a:rPr lang="en-US" sz="1800" dirty="0">
                <a:solidFill>
                  <a:schemeClr val="tx1"/>
                </a:solidFill>
              </a:rPr>
              <a:t>Funders: NIHR Maudsley BRC; NIHR Applied Research Collaboration South London; Maudsley Charity </a:t>
            </a:r>
            <a:r>
              <a:rPr lang="en-GB" sz="1800" dirty="0">
                <a:solidFill>
                  <a:schemeClr val="tx1"/>
                </a:solidFill>
              </a:rPr>
              <a:t>The views expressed are those of the speaker and not necessarily those of the NIHR or the Department of Health and Social Care</a:t>
            </a:r>
            <a:endParaRPr lang="en-US" sz="1800" dirty="0">
              <a:solidFill>
                <a:schemeClr val="tx1"/>
              </a:solidFill>
            </a:endParaRPr>
          </a:p>
        </p:txBody>
      </p:sp>
      <p:pic>
        <p:nvPicPr>
          <p:cNvPr id="19" name="Picture 18">
            <a:extLst>
              <a:ext uri="{FF2B5EF4-FFF2-40B4-BE49-F238E27FC236}">
                <a16:creationId xmlns:a16="http://schemas.microsoft.com/office/drawing/2014/main" id="{BFE9E154-BC8F-549F-E284-44CFDAB603B4}"/>
              </a:ext>
            </a:extLst>
          </p:cNvPr>
          <p:cNvPicPr>
            <a:picLocks noChangeAspect="1"/>
          </p:cNvPicPr>
          <p:nvPr/>
        </p:nvPicPr>
        <p:blipFill rotWithShape="1">
          <a:blip r:embed="rId2"/>
          <a:srcRect l="23589" r="27330"/>
          <a:stretch/>
        </p:blipFill>
        <p:spPr>
          <a:xfrm>
            <a:off x="6712860" y="-27319"/>
            <a:ext cx="5385539" cy="6857990"/>
          </a:xfrm>
          <a:prstGeom prst="rect">
            <a:avLst/>
          </a:prstGeom>
        </p:spPr>
      </p:pic>
      <p:pic>
        <p:nvPicPr>
          <p:cNvPr id="10" name="Picture 9">
            <a:extLst>
              <a:ext uri="{FF2B5EF4-FFF2-40B4-BE49-F238E27FC236}">
                <a16:creationId xmlns:a16="http://schemas.microsoft.com/office/drawing/2014/main" id="{F714F118-C957-FD1D-7561-9E31DF279BF0}"/>
              </a:ext>
            </a:extLst>
          </p:cNvPr>
          <p:cNvPicPr>
            <a:picLocks noChangeAspect="1"/>
          </p:cNvPicPr>
          <p:nvPr/>
        </p:nvPicPr>
        <p:blipFill>
          <a:blip r:embed="rId3"/>
          <a:stretch>
            <a:fillRect/>
          </a:stretch>
        </p:blipFill>
        <p:spPr>
          <a:xfrm>
            <a:off x="8140700" y="6167000"/>
            <a:ext cx="4051300" cy="673100"/>
          </a:xfrm>
          <a:prstGeom prst="rect">
            <a:avLst/>
          </a:prstGeom>
        </p:spPr>
      </p:pic>
      <p:pic>
        <p:nvPicPr>
          <p:cNvPr id="11" name="Picture 10">
            <a:extLst>
              <a:ext uri="{FF2B5EF4-FFF2-40B4-BE49-F238E27FC236}">
                <a16:creationId xmlns:a16="http://schemas.microsoft.com/office/drawing/2014/main" id="{6C245E4A-EAB1-667C-4CF9-8DEF7D4662DF}"/>
              </a:ext>
            </a:extLst>
          </p:cNvPr>
          <p:cNvPicPr>
            <a:picLocks noChangeAspect="1"/>
          </p:cNvPicPr>
          <p:nvPr/>
        </p:nvPicPr>
        <p:blipFill>
          <a:blip r:embed="rId4"/>
          <a:stretch>
            <a:fillRect/>
          </a:stretch>
        </p:blipFill>
        <p:spPr>
          <a:xfrm>
            <a:off x="8572500" y="5411241"/>
            <a:ext cx="3619500" cy="647700"/>
          </a:xfrm>
          <a:prstGeom prst="rect">
            <a:avLst/>
          </a:prstGeom>
        </p:spPr>
      </p:pic>
      <p:pic>
        <p:nvPicPr>
          <p:cNvPr id="12" name="Picture 11">
            <a:extLst>
              <a:ext uri="{FF2B5EF4-FFF2-40B4-BE49-F238E27FC236}">
                <a16:creationId xmlns:a16="http://schemas.microsoft.com/office/drawing/2014/main" id="{70304870-1C2E-0F54-2992-B578E1098A9B}"/>
              </a:ext>
            </a:extLst>
          </p:cNvPr>
          <p:cNvPicPr>
            <a:picLocks noChangeAspect="1"/>
          </p:cNvPicPr>
          <p:nvPr/>
        </p:nvPicPr>
        <p:blipFill>
          <a:blip r:embed="rId5"/>
          <a:stretch>
            <a:fillRect/>
          </a:stretch>
        </p:blipFill>
        <p:spPr>
          <a:xfrm>
            <a:off x="10538416" y="4352797"/>
            <a:ext cx="1559983" cy="1039989"/>
          </a:xfrm>
          <a:prstGeom prst="rect">
            <a:avLst/>
          </a:prstGeom>
        </p:spPr>
      </p:pic>
      <p:pic>
        <p:nvPicPr>
          <p:cNvPr id="13" name="Picture 4" descr="Qr code&#10;&#10;Description automatically generated">
            <a:extLst>
              <a:ext uri="{FF2B5EF4-FFF2-40B4-BE49-F238E27FC236}">
                <a16:creationId xmlns:a16="http://schemas.microsoft.com/office/drawing/2014/main" id="{A1839B24-7266-B899-EDCD-E65B067D155A}"/>
              </a:ext>
            </a:extLst>
          </p:cNvPr>
          <p:cNvPicPr>
            <a:picLocks noChangeAspect="1"/>
          </p:cNvPicPr>
          <p:nvPr/>
        </p:nvPicPr>
        <p:blipFill>
          <a:blip r:embed="rId6"/>
          <a:stretch>
            <a:fillRect/>
          </a:stretch>
        </p:blipFill>
        <p:spPr>
          <a:xfrm>
            <a:off x="6712860" y="0"/>
            <a:ext cx="1859640" cy="1859640"/>
          </a:xfrm>
          <a:prstGeom prst="rect">
            <a:avLst/>
          </a:prstGeom>
        </p:spPr>
      </p:pic>
      <p:pic>
        <p:nvPicPr>
          <p:cNvPr id="14" name="Picture 13" descr="Graphical user interface, text, application, email&#10;&#10;Description automatically generated">
            <a:extLst>
              <a:ext uri="{FF2B5EF4-FFF2-40B4-BE49-F238E27FC236}">
                <a16:creationId xmlns:a16="http://schemas.microsoft.com/office/drawing/2014/main" id="{3B47FBA7-05AE-279E-8460-18EE82F47E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6800" y="-27319"/>
            <a:ext cx="2188400" cy="1242239"/>
          </a:xfrm>
          <a:prstGeom prst="rect">
            <a:avLst/>
          </a:prstGeom>
        </p:spPr>
      </p:pic>
      <p:pic>
        <p:nvPicPr>
          <p:cNvPr id="15" name="Picture 14">
            <a:extLst>
              <a:ext uri="{FF2B5EF4-FFF2-40B4-BE49-F238E27FC236}">
                <a16:creationId xmlns:a16="http://schemas.microsoft.com/office/drawing/2014/main" id="{C0B1D90C-8EF2-D45C-5E78-F09779C610EC}"/>
              </a:ext>
            </a:extLst>
          </p:cNvPr>
          <p:cNvPicPr>
            <a:picLocks noChangeAspect="1"/>
          </p:cNvPicPr>
          <p:nvPr/>
        </p:nvPicPr>
        <p:blipFill>
          <a:blip r:embed="rId8"/>
          <a:stretch>
            <a:fillRect/>
          </a:stretch>
        </p:blipFill>
        <p:spPr>
          <a:xfrm>
            <a:off x="10995304" y="3429000"/>
            <a:ext cx="1126495" cy="815738"/>
          </a:xfrm>
          <a:prstGeom prst="rect">
            <a:avLst/>
          </a:prstGeom>
        </p:spPr>
      </p:pic>
    </p:spTree>
    <p:extLst>
      <p:ext uri="{BB962C8B-B14F-4D97-AF65-F5344CB8AC3E}">
        <p14:creationId xmlns:p14="http://schemas.microsoft.com/office/powerpoint/2010/main" val="404969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B79F537-F367-4A42-836C-8AC0EEC4CC8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dirty="0">
                <a:solidFill>
                  <a:schemeClr val="tx1"/>
                </a:solidFill>
                <a:latin typeface="+mj-lt"/>
                <a:ea typeface="+mj-ea"/>
                <a:cs typeface="+mj-cs"/>
              </a:rPr>
              <a:t>Hey, I’m an applied health researcher!</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1FBEE-6104-00C0-9BA7-550FA41D9E97}"/>
              </a:ext>
            </a:extLst>
          </p:cNvPr>
          <p:cNvPicPr>
            <a:picLocks noChangeAspect="1"/>
          </p:cNvPicPr>
          <p:nvPr/>
        </p:nvPicPr>
        <p:blipFill>
          <a:blip r:embed="rId2"/>
          <a:stretch>
            <a:fillRect/>
          </a:stretch>
        </p:blipFill>
        <p:spPr>
          <a:xfrm>
            <a:off x="4737535" y="640080"/>
            <a:ext cx="7048137" cy="5550408"/>
          </a:xfrm>
          <a:prstGeom prst="rect">
            <a:avLst/>
          </a:prstGeom>
        </p:spPr>
      </p:pic>
    </p:spTree>
    <p:extLst>
      <p:ext uri="{BB962C8B-B14F-4D97-AF65-F5344CB8AC3E}">
        <p14:creationId xmlns:p14="http://schemas.microsoft.com/office/powerpoint/2010/main" val="4265488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4C5E0A5-CE06-91D7-F9C2-8110BB5759F7}"/>
              </a:ext>
            </a:extLst>
          </p:cNvPr>
          <p:cNvSpPr>
            <a:spLocks noGrp="1"/>
          </p:cNvSpPr>
          <p:nvPr>
            <p:ph type="body" sz="quarter" idx="11"/>
          </p:nvPr>
        </p:nvSpPr>
        <p:spPr>
          <a:xfrm>
            <a:off x="421900" y="1263797"/>
            <a:ext cx="8906256" cy="810701"/>
          </a:xfrm>
        </p:spPr>
        <p:txBody>
          <a:bodyPr>
            <a:normAutofit/>
          </a:bodyPr>
          <a:lstStyle/>
          <a:p>
            <a:r>
              <a:rPr lang="en-GB" sz="3600" dirty="0"/>
              <a:t>Download our Learning Report </a:t>
            </a:r>
          </a:p>
        </p:txBody>
      </p:sp>
      <p:pic>
        <p:nvPicPr>
          <p:cNvPr id="14" name="Picture 13" descr="Text&#10;&#10;Description automatically generated">
            <a:extLst>
              <a:ext uri="{FF2B5EF4-FFF2-40B4-BE49-F238E27FC236}">
                <a16:creationId xmlns:a16="http://schemas.microsoft.com/office/drawing/2014/main" id="{D8B0C241-D231-44D3-25A0-F9C28E8D6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3" y="5553620"/>
            <a:ext cx="2220432" cy="1221238"/>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69C3C2B8-6F3D-C275-BF5D-69AC56960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448" y="2118931"/>
            <a:ext cx="6122241" cy="3475272"/>
          </a:xfrm>
          <a:prstGeom prst="rect">
            <a:avLst/>
          </a:prstGeom>
        </p:spPr>
      </p:pic>
      <p:pic>
        <p:nvPicPr>
          <p:cNvPr id="2" name="Picture 4" descr="Qr code&#10;&#10;Description automatically generated">
            <a:extLst>
              <a:ext uri="{FF2B5EF4-FFF2-40B4-BE49-F238E27FC236}">
                <a16:creationId xmlns:a16="http://schemas.microsoft.com/office/drawing/2014/main" id="{22835E17-3F96-9B06-8FC7-A751FA639222}"/>
              </a:ext>
            </a:extLst>
          </p:cNvPr>
          <p:cNvPicPr>
            <a:picLocks noChangeAspect="1"/>
          </p:cNvPicPr>
          <p:nvPr/>
        </p:nvPicPr>
        <p:blipFill>
          <a:blip r:embed="rId5"/>
          <a:stretch>
            <a:fillRect/>
          </a:stretch>
        </p:blipFill>
        <p:spPr>
          <a:xfrm>
            <a:off x="8234219" y="2380673"/>
            <a:ext cx="2743200" cy="2743200"/>
          </a:xfrm>
          <a:prstGeom prst="rect">
            <a:avLst/>
          </a:prstGeom>
        </p:spPr>
      </p:pic>
    </p:spTree>
    <p:extLst>
      <p:ext uri="{BB962C8B-B14F-4D97-AF65-F5344CB8AC3E}">
        <p14:creationId xmlns:p14="http://schemas.microsoft.com/office/powerpoint/2010/main" val="1723913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63298-6542-CD5C-4093-8340FD6604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31941D-1629-01F0-3C95-E1AD1A22D296}"/>
              </a:ext>
            </a:extLst>
          </p:cNvPr>
          <p:cNvSpPr>
            <a:spLocks noGrp="1"/>
          </p:cNvSpPr>
          <p:nvPr>
            <p:ph sz="half" idx="1"/>
          </p:nvPr>
        </p:nvSpPr>
        <p:spPr/>
        <p:txBody>
          <a:bodyPr/>
          <a:lstStyle/>
          <a:p>
            <a:r>
              <a:rPr lang="en-US" dirty="0"/>
              <a:t>What is Research?</a:t>
            </a:r>
          </a:p>
          <a:p>
            <a:r>
              <a:rPr lang="en-US" dirty="0"/>
              <a:t>What is Applied Research?</a:t>
            </a:r>
          </a:p>
        </p:txBody>
      </p:sp>
      <p:sp>
        <p:nvSpPr>
          <p:cNvPr id="5" name="Content Placeholder 4">
            <a:extLst>
              <a:ext uri="{FF2B5EF4-FFF2-40B4-BE49-F238E27FC236}">
                <a16:creationId xmlns:a16="http://schemas.microsoft.com/office/drawing/2014/main" id="{25B8539A-AC40-3197-F2DB-1A9BD2D67BC0}"/>
              </a:ext>
            </a:extLst>
          </p:cNvPr>
          <p:cNvSpPr>
            <a:spLocks noGrp="1"/>
          </p:cNvSpPr>
          <p:nvPr>
            <p:ph sz="half" idx="2"/>
          </p:nvPr>
        </p:nvSpPr>
        <p:spPr/>
        <p:txBody>
          <a:bodyPr/>
          <a:lstStyle/>
          <a:p>
            <a:r>
              <a:rPr lang="en-US" dirty="0"/>
              <a:t>The NIHR Applied Research Collaborations</a:t>
            </a:r>
          </a:p>
          <a:p>
            <a:r>
              <a:rPr lang="en-US" dirty="0"/>
              <a:t>Map</a:t>
            </a:r>
          </a:p>
          <a:p>
            <a:r>
              <a:rPr lang="en-US" dirty="0"/>
              <a:t>Pop up headshot of Graham</a:t>
            </a:r>
          </a:p>
        </p:txBody>
      </p:sp>
    </p:spTree>
    <p:extLst>
      <p:ext uri="{BB962C8B-B14F-4D97-AF65-F5344CB8AC3E}">
        <p14:creationId xmlns:p14="http://schemas.microsoft.com/office/powerpoint/2010/main" val="1646550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A3342BF-C72C-3430-7C57-A0F48A6BE13D}"/>
              </a:ext>
            </a:extLst>
          </p:cNvPr>
          <p:cNvSpPr/>
          <p:nvPr/>
        </p:nvSpPr>
        <p:spPr>
          <a:xfrm>
            <a:off x="323558" y="1246164"/>
            <a:ext cx="5092503" cy="4656406"/>
          </a:xfrm>
          <a:prstGeom prst="ellipse">
            <a:avLst/>
          </a:prstGeom>
          <a:solidFill>
            <a:schemeClr val="accent2">
              <a:lumMod val="75000"/>
              <a:alpha val="2313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7030A0"/>
                </a:solidFill>
              </a:rPr>
              <a:t>Translational Science</a:t>
            </a:r>
          </a:p>
        </p:txBody>
      </p:sp>
      <p:sp>
        <p:nvSpPr>
          <p:cNvPr id="5" name="Oval 4">
            <a:extLst>
              <a:ext uri="{FF2B5EF4-FFF2-40B4-BE49-F238E27FC236}">
                <a16:creationId xmlns:a16="http://schemas.microsoft.com/office/drawing/2014/main" id="{68D5421B-FD33-0CF2-31EA-B1B070C0E1C1}"/>
              </a:ext>
            </a:extLst>
          </p:cNvPr>
          <p:cNvSpPr/>
          <p:nvPr/>
        </p:nvSpPr>
        <p:spPr>
          <a:xfrm>
            <a:off x="7099497" y="1246164"/>
            <a:ext cx="5092503" cy="4656406"/>
          </a:xfrm>
          <a:prstGeom prst="ellipse">
            <a:avLst/>
          </a:prstGeom>
          <a:solidFill>
            <a:srgbClr val="00B0F0">
              <a:alpha val="2313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7030A0"/>
                </a:solidFill>
              </a:rPr>
              <a:t>Clinical Practice</a:t>
            </a:r>
          </a:p>
          <a:p>
            <a:pPr algn="ctr"/>
            <a:endParaRPr lang="en-US" sz="4400" dirty="0">
              <a:solidFill>
                <a:srgbClr val="7030A0"/>
              </a:solidFill>
            </a:endParaRPr>
          </a:p>
        </p:txBody>
      </p:sp>
      <p:sp>
        <p:nvSpPr>
          <p:cNvPr id="6" name="Oval 5">
            <a:extLst>
              <a:ext uri="{FF2B5EF4-FFF2-40B4-BE49-F238E27FC236}">
                <a16:creationId xmlns:a16="http://schemas.microsoft.com/office/drawing/2014/main" id="{9DD0D183-2D7D-C308-65BF-BD0A4229BFD0}"/>
              </a:ext>
            </a:extLst>
          </p:cNvPr>
          <p:cNvSpPr/>
          <p:nvPr/>
        </p:nvSpPr>
        <p:spPr>
          <a:xfrm>
            <a:off x="3711528" y="1246164"/>
            <a:ext cx="5092503" cy="4656406"/>
          </a:xfrm>
          <a:prstGeom prst="ellipse">
            <a:avLst/>
          </a:prstGeom>
          <a:solidFill>
            <a:schemeClr val="accent6">
              <a:alpha val="2313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7030A0"/>
                </a:solidFill>
              </a:rPr>
              <a:t>Applied Research</a:t>
            </a:r>
          </a:p>
        </p:txBody>
      </p:sp>
    </p:spTree>
    <p:extLst>
      <p:ext uri="{BB962C8B-B14F-4D97-AF65-F5344CB8AC3E}">
        <p14:creationId xmlns:p14="http://schemas.microsoft.com/office/powerpoint/2010/main" val="1337121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44C6BED-F0D1-B4C2-C02A-1EB8409B09B0}"/>
              </a:ext>
            </a:extLst>
          </p:cNvPr>
          <p:cNvSpPr>
            <a:spLocks noGrp="1"/>
          </p:cNvSpPr>
          <p:nvPr>
            <p:ph type="title"/>
          </p:nvPr>
        </p:nvSpPr>
        <p:spPr>
          <a:xfrm>
            <a:off x="761803" y="350196"/>
            <a:ext cx="4646904" cy="1624520"/>
          </a:xfrm>
        </p:spPr>
        <p:txBody>
          <a:bodyPr anchor="ctr">
            <a:normAutofit/>
          </a:bodyPr>
          <a:lstStyle/>
          <a:p>
            <a:r>
              <a:rPr lang="en-US" sz="4000"/>
              <a:t>Some day-to-day questions:</a:t>
            </a:r>
          </a:p>
        </p:txBody>
      </p:sp>
      <p:sp>
        <p:nvSpPr>
          <p:cNvPr id="4" name="Content Placeholder 3">
            <a:extLst>
              <a:ext uri="{FF2B5EF4-FFF2-40B4-BE49-F238E27FC236}">
                <a16:creationId xmlns:a16="http://schemas.microsoft.com/office/drawing/2014/main" id="{73DE0954-5023-F730-E48B-CC3E478D24ED}"/>
              </a:ext>
            </a:extLst>
          </p:cNvPr>
          <p:cNvSpPr>
            <a:spLocks noGrp="1"/>
          </p:cNvSpPr>
          <p:nvPr>
            <p:ph idx="1"/>
          </p:nvPr>
        </p:nvSpPr>
        <p:spPr>
          <a:xfrm>
            <a:off x="761802" y="2743200"/>
            <a:ext cx="4646905" cy="3613149"/>
          </a:xfrm>
        </p:spPr>
        <p:txBody>
          <a:bodyPr anchor="ctr">
            <a:normAutofit/>
          </a:bodyPr>
          <a:lstStyle/>
          <a:p>
            <a:r>
              <a:rPr lang="en-US" sz="2000"/>
              <a:t>How do we best work with those living with a major mental illness to improve physical health and its management? </a:t>
            </a:r>
          </a:p>
          <a:p>
            <a:pPr lvl="1"/>
            <a:r>
              <a:rPr lang="en-US" sz="2000"/>
              <a:t>What makes for better experience, equity and outcomes? </a:t>
            </a:r>
          </a:p>
          <a:p>
            <a:r>
              <a:rPr lang="en-US" sz="2000"/>
              <a:t>Can informatics/digital help?</a:t>
            </a:r>
          </a:p>
          <a:p>
            <a:pPr lvl="1"/>
            <a:r>
              <a:rPr lang="en-US" sz="2000"/>
              <a:t>And will people use them?</a:t>
            </a:r>
          </a:p>
        </p:txBody>
      </p:sp>
      <p:pic>
        <p:nvPicPr>
          <p:cNvPr id="6" name="Picture 5" descr="Working space background">
            <a:extLst>
              <a:ext uri="{FF2B5EF4-FFF2-40B4-BE49-F238E27FC236}">
                <a16:creationId xmlns:a16="http://schemas.microsoft.com/office/drawing/2014/main" id="{3BB1A8DE-B724-D74B-D6A2-E010B0A76E4D}"/>
              </a:ext>
            </a:extLst>
          </p:cNvPr>
          <p:cNvPicPr>
            <a:picLocks noChangeAspect="1"/>
          </p:cNvPicPr>
          <p:nvPr/>
        </p:nvPicPr>
        <p:blipFill rotWithShape="1">
          <a:blip r:embed="rId2"/>
          <a:srcRect l="40601" r="-2" b="-2"/>
          <a:stretch/>
        </p:blipFill>
        <p:spPr>
          <a:xfrm>
            <a:off x="6096000" y="1"/>
            <a:ext cx="6102825" cy="6858000"/>
          </a:xfrm>
          <a:prstGeom prst="rect">
            <a:avLst/>
          </a:prstGeom>
        </p:spPr>
      </p:pic>
    </p:spTree>
    <p:extLst>
      <p:ext uri="{BB962C8B-B14F-4D97-AF65-F5344CB8AC3E}">
        <p14:creationId xmlns:p14="http://schemas.microsoft.com/office/powerpoint/2010/main" val="3572493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60C896-FD9E-BE18-B49B-2F7B339CA030}"/>
              </a:ext>
            </a:extLst>
          </p:cNvPr>
          <p:cNvPicPr>
            <a:picLocks noChangeAspect="1"/>
          </p:cNvPicPr>
          <p:nvPr/>
        </p:nvPicPr>
        <p:blipFill>
          <a:blip r:embed="rId2"/>
          <a:stretch>
            <a:fillRect/>
          </a:stretch>
        </p:blipFill>
        <p:spPr>
          <a:xfrm>
            <a:off x="321451" y="339366"/>
            <a:ext cx="11549098" cy="6360651"/>
          </a:xfrm>
          <a:prstGeom prst="rect">
            <a:avLst/>
          </a:prstGeom>
        </p:spPr>
      </p:pic>
      <p:sp>
        <p:nvSpPr>
          <p:cNvPr id="2" name="Bevel 1">
            <a:extLst>
              <a:ext uri="{FF2B5EF4-FFF2-40B4-BE49-F238E27FC236}">
                <a16:creationId xmlns:a16="http://schemas.microsoft.com/office/drawing/2014/main" id="{718ED2A2-892F-D967-4B8D-282B5B3F1BAA}"/>
              </a:ext>
            </a:extLst>
          </p:cNvPr>
          <p:cNvSpPr/>
          <p:nvPr/>
        </p:nvSpPr>
        <p:spPr>
          <a:xfrm>
            <a:off x="834887" y="2451652"/>
            <a:ext cx="7235687" cy="1948069"/>
          </a:xfrm>
          <a:prstGeom prst="beve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0" i="0" u="none" strike="noStrike" dirty="0">
                <a:solidFill>
                  <a:schemeClr val="bg1"/>
                </a:solidFill>
                <a:effectLst/>
                <a:latin typeface="Montserrat" pitchFamily="2" charset="77"/>
              </a:rPr>
              <a:t>“More than 26,000 adults with severe mental illness die prematurely each year from preventable physical illnesses, analysis by the Royal College of Psychiatrists suggests”. May 2023</a:t>
            </a:r>
            <a:endParaRPr lang="en-US" sz="2000" dirty="0">
              <a:solidFill>
                <a:schemeClr val="bg1"/>
              </a:solidFill>
            </a:endParaRPr>
          </a:p>
        </p:txBody>
      </p:sp>
      <p:pic>
        <p:nvPicPr>
          <p:cNvPr id="3" name="Picture 2">
            <a:extLst>
              <a:ext uri="{FF2B5EF4-FFF2-40B4-BE49-F238E27FC236}">
                <a16:creationId xmlns:a16="http://schemas.microsoft.com/office/drawing/2014/main" id="{B86B2C95-CB10-B56E-3030-008FE8A15F68}"/>
              </a:ext>
            </a:extLst>
          </p:cNvPr>
          <p:cNvPicPr>
            <a:picLocks noChangeAspect="1"/>
          </p:cNvPicPr>
          <p:nvPr/>
        </p:nvPicPr>
        <p:blipFill>
          <a:blip r:embed="rId3"/>
          <a:stretch>
            <a:fillRect/>
          </a:stretch>
        </p:blipFill>
        <p:spPr>
          <a:xfrm>
            <a:off x="8096922" y="0"/>
            <a:ext cx="4095078" cy="2580386"/>
          </a:xfrm>
          <a:prstGeom prst="rect">
            <a:avLst/>
          </a:prstGeom>
        </p:spPr>
      </p:pic>
    </p:spTree>
    <p:extLst>
      <p:ext uri="{BB962C8B-B14F-4D97-AF65-F5344CB8AC3E}">
        <p14:creationId xmlns:p14="http://schemas.microsoft.com/office/powerpoint/2010/main" val="42786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0566B-958F-A24B-9D20-602CD4698B04}"/>
              </a:ext>
            </a:extLst>
          </p:cNvPr>
          <p:cNvPicPr>
            <a:picLocks noChangeAspect="1"/>
          </p:cNvPicPr>
          <p:nvPr/>
        </p:nvPicPr>
        <p:blipFill>
          <a:blip r:embed="rId2"/>
          <a:stretch>
            <a:fillRect/>
          </a:stretch>
        </p:blipFill>
        <p:spPr>
          <a:xfrm>
            <a:off x="0" y="136525"/>
            <a:ext cx="12192000" cy="6858000"/>
          </a:xfrm>
          <a:prstGeom prst="rect">
            <a:avLst/>
          </a:prstGeom>
        </p:spPr>
      </p:pic>
      <p:pic>
        <p:nvPicPr>
          <p:cNvPr id="4" name="Picture 3">
            <a:extLst>
              <a:ext uri="{FF2B5EF4-FFF2-40B4-BE49-F238E27FC236}">
                <a16:creationId xmlns:a16="http://schemas.microsoft.com/office/drawing/2014/main" id="{0E23F769-59DB-064E-BB1D-2A68B367A14D}"/>
              </a:ext>
            </a:extLst>
          </p:cNvPr>
          <p:cNvPicPr>
            <a:picLocks noChangeAspect="1"/>
          </p:cNvPicPr>
          <p:nvPr/>
        </p:nvPicPr>
        <p:blipFill>
          <a:blip r:embed="rId3"/>
          <a:stretch>
            <a:fillRect/>
          </a:stretch>
        </p:blipFill>
        <p:spPr>
          <a:xfrm>
            <a:off x="1" y="5886263"/>
            <a:ext cx="2464706" cy="971738"/>
          </a:xfrm>
          <a:prstGeom prst="rect">
            <a:avLst/>
          </a:prstGeom>
        </p:spPr>
      </p:pic>
      <p:sp>
        <p:nvSpPr>
          <p:cNvPr id="2" name="Footer Placeholder 1">
            <a:extLst>
              <a:ext uri="{FF2B5EF4-FFF2-40B4-BE49-F238E27FC236}">
                <a16:creationId xmlns:a16="http://schemas.microsoft.com/office/drawing/2014/main" id="{D3F3131B-DEF2-A34A-BFE7-64D078FC17CD}"/>
              </a:ext>
            </a:extLst>
          </p:cNvPr>
          <p:cNvSpPr>
            <a:spLocks noGrp="1"/>
          </p:cNvSpPr>
          <p:nvPr>
            <p:ph type="ftr" sz="quarter" idx="11"/>
          </p:nvPr>
        </p:nvSpPr>
        <p:spPr/>
        <p:txBody>
          <a:bodyPr/>
          <a:lstStyle/>
          <a:p>
            <a:endParaRPr lang="en-GB"/>
          </a:p>
        </p:txBody>
      </p:sp>
      <p:sp>
        <p:nvSpPr>
          <p:cNvPr id="15" name="Frame 14">
            <a:extLst>
              <a:ext uri="{FF2B5EF4-FFF2-40B4-BE49-F238E27FC236}">
                <a16:creationId xmlns:a16="http://schemas.microsoft.com/office/drawing/2014/main" id="{E3476D43-9F69-725B-3407-1B46017032BC}"/>
              </a:ext>
            </a:extLst>
          </p:cNvPr>
          <p:cNvSpPr/>
          <p:nvPr/>
        </p:nvSpPr>
        <p:spPr>
          <a:xfrm>
            <a:off x="9741710" y="3277069"/>
            <a:ext cx="2151668" cy="91439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ame 15">
            <a:extLst>
              <a:ext uri="{FF2B5EF4-FFF2-40B4-BE49-F238E27FC236}">
                <a16:creationId xmlns:a16="http://schemas.microsoft.com/office/drawing/2014/main" id="{885E59F5-BA8A-B3A0-4951-5700BFFBDB22}"/>
              </a:ext>
            </a:extLst>
          </p:cNvPr>
          <p:cNvSpPr/>
          <p:nvPr/>
        </p:nvSpPr>
        <p:spPr>
          <a:xfrm>
            <a:off x="9544689" y="5227595"/>
            <a:ext cx="2748911" cy="91439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4161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A982-49E1-5C12-F2AB-ED62C5D54D1D}"/>
              </a:ext>
            </a:extLst>
          </p:cNvPr>
          <p:cNvSpPr>
            <a:spLocks noGrp="1"/>
          </p:cNvSpPr>
          <p:nvPr>
            <p:ph type="ctrTitle"/>
          </p:nvPr>
        </p:nvSpPr>
        <p:spPr>
          <a:xfrm>
            <a:off x="4875975" y="1080000"/>
            <a:ext cx="6307200" cy="2185200"/>
          </a:xfrm>
        </p:spPr>
        <p:txBody>
          <a:bodyPr>
            <a:normAutofit/>
          </a:bodyPr>
          <a:lstStyle/>
          <a:p>
            <a:r>
              <a:rPr lang="en-GB" sz="4400" dirty="0">
                <a:effectLst/>
                <a:latin typeface="Calibri" panose="020F0502020204030204" pitchFamily="34" charset="0"/>
                <a:ea typeface="DengXian" panose="02010600030101010101" pitchFamily="2" charset="-122"/>
                <a:cs typeface="Calibri" panose="020F0502020204030204" pitchFamily="34" charset="0"/>
              </a:rPr>
              <a:t>Applied informatics to support real-world care</a:t>
            </a:r>
            <a:br>
              <a:rPr lang="en-GB" sz="4400" dirty="0">
                <a:effectLst/>
                <a:latin typeface="Calibri" panose="020F0502020204030204" pitchFamily="34" charset="0"/>
                <a:ea typeface="DengXian" panose="02010600030101010101" pitchFamily="2" charset="-122"/>
                <a:cs typeface="Arial" panose="020B0604020202020204" pitchFamily="34" charset="0"/>
              </a:rPr>
            </a:br>
            <a:endParaRPr lang="en-US" sz="4400" dirty="0"/>
          </a:p>
        </p:txBody>
      </p:sp>
      <p:sp>
        <p:nvSpPr>
          <p:cNvPr id="3" name="Subtitle 2">
            <a:extLst>
              <a:ext uri="{FF2B5EF4-FFF2-40B4-BE49-F238E27FC236}">
                <a16:creationId xmlns:a16="http://schemas.microsoft.com/office/drawing/2014/main" id="{19DDCEF4-EFE2-0768-A0D5-E95E00F9A977}"/>
              </a:ext>
            </a:extLst>
          </p:cNvPr>
          <p:cNvSpPr>
            <a:spLocks noGrp="1"/>
          </p:cNvSpPr>
          <p:nvPr>
            <p:ph type="subTitle" idx="1"/>
          </p:nvPr>
        </p:nvSpPr>
        <p:spPr>
          <a:xfrm>
            <a:off x="4875975" y="3592801"/>
            <a:ext cx="6307200" cy="2185699"/>
          </a:xfrm>
        </p:spPr>
        <p:txBody>
          <a:bodyPr>
            <a:normAutofit/>
          </a:bodyPr>
          <a:lstStyle/>
          <a:p>
            <a:pPr>
              <a:lnSpc>
                <a:spcPct val="115000"/>
              </a:lnSpc>
            </a:pPr>
            <a:r>
              <a:rPr lang="en-US" sz="3600" dirty="0"/>
              <a:t>Lots of digital tools – but will they be used and do they help? </a:t>
            </a:r>
          </a:p>
          <a:p>
            <a:pPr>
              <a:lnSpc>
                <a:spcPct val="115000"/>
              </a:lnSpc>
            </a:pPr>
            <a:r>
              <a:rPr lang="en-GB" sz="1600" dirty="0">
                <a:latin typeface="Calibri" panose="020F0502020204030204" pitchFamily="34" charset="0"/>
                <a:ea typeface="DengXian" panose="02010600030101010101" pitchFamily="2" charset="-122"/>
                <a:cs typeface="Calibri" panose="020F0502020204030204" pitchFamily="34" charset="0"/>
              </a:rPr>
              <a:t>L</a:t>
            </a:r>
            <a:r>
              <a:rPr lang="en-GB" sz="1600" dirty="0">
                <a:effectLst/>
                <a:latin typeface="Calibri" panose="020F0502020204030204" pitchFamily="34" charset="0"/>
                <a:ea typeface="DengXian" panose="02010600030101010101" pitchFamily="2" charset="-122"/>
                <a:cs typeface="Calibri" panose="020F0502020204030204" pitchFamily="34" charset="0"/>
              </a:rPr>
              <a:t>imited evidence on implementation and integration of digital tools to support physical health in  mental health care.</a:t>
            </a:r>
          </a:p>
          <a:p>
            <a:pPr>
              <a:lnSpc>
                <a:spcPct val="115000"/>
              </a:lnSpc>
            </a:pPr>
            <a:endParaRPr lang="en-US" sz="1600" dirty="0"/>
          </a:p>
        </p:txBody>
      </p:sp>
      <p:pic>
        <p:nvPicPr>
          <p:cNvPr id="32" name="Picture 3">
            <a:extLst>
              <a:ext uri="{FF2B5EF4-FFF2-40B4-BE49-F238E27FC236}">
                <a16:creationId xmlns:a16="http://schemas.microsoft.com/office/drawing/2014/main" id="{63F69FFE-1E59-6A14-68CD-7C4B976A7298}"/>
              </a:ext>
            </a:extLst>
          </p:cNvPr>
          <p:cNvPicPr>
            <a:picLocks noChangeAspect="1"/>
          </p:cNvPicPr>
          <p:nvPr/>
        </p:nvPicPr>
        <p:blipFill rotWithShape="1">
          <a:blip r:embed="rId2"/>
          <a:srcRect l="55941" r="1803"/>
          <a:stretch/>
        </p:blipFill>
        <p:spPr>
          <a:xfrm>
            <a:off x="20" y="10"/>
            <a:ext cx="3863955" cy="6857989"/>
          </a:xfrm>
          <a:prstGeom prst="rect">
            <a:avLst/>
          </a:prstGeom>
        </p:spPr>
      </p:pic>
      <p:pic>
        <p:nvPicPr>
          <p:cNvPr id="4" name="Picture 3">
            <a:extLst>
              <a:ext uri="{FF2B5EF4-FFF2-40B4-BE49-F238E27FC236}">
                <a16:creationId xmlns:a16="http://schemas.microsoft.com/office/drawing/2014/main" id="{E51C2446-116F-6167-3380-F6E47F980239}"/>
              </a:ext>
            </a:extLst>
          </p:cNvPr>
          <p:cNvPicPr>
            <a:picLocks noChangeAspect="1"/>
          </p:cNvPicPr>
          <p:nvPr/>
        </p:nvPicPr>
        <p:blipFill>
          <a:blip r:embed="rId3"/>
          <a:stretch>
            <a:fillRect/>
          </a:stretch>
        </p:blipFill>
        <p:spPr>
          <a:xfrm>
            <a:off x="8104909" y="6138740"/>
            <a:ext cx="3078266" cy="511436"/>
          </a:xfrm>
          <a:prstGeom prst="rect">
            <a:avLst/>
          </a:prstGeom>
        </p:spPr>
      </p:pic>
    </p:spTree>
    <p:extLst>
      <p:ext uri="{BB962C8B-B14F-4D97-AF65-F5344CB8AC3E}">
        <p14:creationId xmlns:p14="http://schemas.microsoft.com/office/powerpoint/2010/main" val="896273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F018A-9ED4-2999-EF27-CF4707E45719}"/>
              </a:ext>
            </a:extLst>
          </p:cNvPr>
          <p:cNvSpPr>
            <a:spLocks noGrp="1"/>
          </p:cNvSpPr>
          <p:nvPr>
            <p:ph type="title"/>
          </p:nvPr>
        </p:nvSpPr>
        <p:spPr>
          <a:xfrm>
            <a:off x="4837471" y="365125"/>
            <a:ext cx="7005484" cy="1505874"/>
          </a:xfrm>
        </p:spPr>
        <p:txBody>
          <a:bodyPr>
            <a:normAutofit fontScale="90000"/>
          </a:bodyPr>
          <a:lstStyle/>
          <a:p>
            <a:r>
              <a:rPr lang="en-US" dirty="0"/>
              <a:t>How people with Serious mental Illnesses (SMI) use technology to manage their physical health </a:t>
            </a:r>
          </a:p>
        </p:txBody>
      </p:sp>
      <p:sp>
        <p:nvSpPr>
          <p:cNvPr id="2" name="Text Placeholder 1">
            <a:extLst>
              <a:ext uri="{FF2B5EF4-FFF2-40B4-BE49-F238E27FC236}">
                <a16:creationId xmlns:a16="http://schemas.microsoft.com/office/drawing/2014/main" id="{A7BB6249-B522-4B6A-B767-B14091FFE0C8}"/>
              </a:ext>
            </a:extLst>
          </p:cNvPr>
          <p:cNvSpPr>
            <a:spLocks noGrp="1"/>
          </p:cNvSpPr>
          <p:nvPr>
            <p:ph sz="half" idx="1"/>
          </p:nvPr>
        </p:nvSpPr>
        <p:spPr/>
        <p:txBody>
          <a:bodyPr>
            <a:normAutofit lnSpcReduction="10000"/>
          </a:bodyPr>
          <a:lstStyle/>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1200" dirty="0"/>
          </a:p>
          <a:p>
            <a:pPr marL="0" indent="0">
              <a:buNone/>
            </a:pPr>
            <a:endParaRPr lang="en-GB" sz="1200" dirty="0"/>
          </a:p>
          <a:p>
            <a:pPr marL="0" indent="0">
              <a:buNone/>
            </a:pPr>
            <a:endParaRPr lang="en-GB" sz="2000" dirty="0"/>
          </a:p>
        </p:txBody>
      </p:sp>
      <p:sp>
        <p:nvSpPr>
          <p:cNvPr id="3" name="Text Placeholder 2">
            <a:extLst>
              <a:ext uri="{FF2B5EF4-FFF2-40B4-BE49-F238E27FC236}">
                <a16:creationId xmlns:a16="http://schemas.microsoft.com/office/drawing/2014/main" id="{4A7FD963-F4DA-406A-A5C7-24E7D91D0F5D}"/>
              </a:ext>
            </a:extLst>
          </p:cNvPr>
          <p:cNvSpPr>
            <a:spLocks noGrp="1"/>
          </p:cNvSpPr>
          <p:nvPr>
            <p:ph sz="half" idx="2"/>
          </p:nvPr>
        </p:nvSpPr>
        <p:spPr>
          <a:xfrm>
            <a:off x="6019800" y="2458461"/>
            <a:ext cx="5334000" cy="3388448"/>
          </a:xfrm>
        </p:spPr>
        <p:txBody>
          <a:bodyPr>
            <a:normAutofit lnSpcReduction="10000"/>
          </a:bodyPr>
          <a:lstStyle/>
          <a:p>
            <a:r>
              <a:rPr lang="en-GB" dirty="0">
                <a:latin typeface="FrutigerLT"/>
              </a:rPr>
              <a:t>D</a:t>
            </a:r>
            <a:r>
              <a:rPr lang="en-GB" dirty="0">
                <a:effectLst/>
                <a:latin typeface="FrutigerLT"/>
              </a:rPr>
              <a:t>igital health interventions (DHIs); apps, websites, wearables</a:t>
            </a:r>
            <a:endParaRPr lang="en-GB" dirty="0">
              <a:latin typeface="FrutigerLT"/>
            </a:endParaRPr>
          </a:p>
          <a:p>
            <a:r>
              <a:rPr lang="en-GB" dirty="0">
                <a:effectLst/>
                <a:latin typeface="FrutigerLT"/>
              </a:rPr>
              <a:t>Mixed methods</a:t>
            </a:r>
          </a:p>
          <a:p>
            <a:pPr lvl="1"/>
            <a:r>
              <a:rPr lang="en-GB" dirty="0">
                <a:effectLst/>
                <a:latin typeface="FrutigerLT"/>
              </a:rPr>
              <a:t>survey, interviews , workshops:</a:t>
            </a:r>
          </a:p>
          <a:p>
            <a:pPr lvl="2"/>
            <a:r>
              <a:rPr lang="en-GB" dirty="0">
                <a:latin typeface="FrutigerLT"/>
              </a:rPr>
              <a:t>W</a:t>
            </a:r>
            <a:r>
              <a:rPr lang="en-GB" dirty="0">
                <a:effectLst/>
                <a:latin typeface="FrutigerLT"/>
              </a:rPr>
              <a:t>hich DHIs people are using</a:t>
            </a:r>
          </a:p>
          <a:p>
            <a:pPr lvl="2"/>
            <a:r>
              <a:rPr lang="en-GB" dirty="0">
                <a:effectLst/>
                <a:latin typeface="FrutigerLT"/>
              </a:rPr>
              <a:t>Do these meet their needs?</a:t>
            </a:r>
          </a:p>
          <a:p>
            <a:pPr lvl="2"/>
            <a:r>
              <a:rPr lang="en-GB" dirty="0">
                <a:latin typeface="FrutigerLT"/>
              </a:rPr>
              <a:t>B</a:t>
            </a:r>
            <a:r>
              <a:rPr lang="en-GB" dirty="0">
                <a:effectLst/>
                <a:latin typeface="FrutigerLT"/>
              </a:rPr>
              <a:t>arriers and facilitators</a:t>
            </a:r>
          </a:p>
          <a:p>
            <a:pPr lvl="2"/>
            <a:r>
              <a:rPr lang="en-GB" dirty="0">
                <a:latin typeface="FrutigerLT"/>
              </a:rPr>
              <a:t>P</a:t>
            </a:r>
            <a:r>
              <a:rPr lang="en-GB" dirty="0">
                <a:effectLst/>
                <a:latin typeface="FrutigerLT"/>
              </a:rPr>
              <a:t>erceived impact on physical health &amp; health service use. </a:t>
            </a:r>
            <a:endParaRPr lang="en-GB" sz="650" dirty="0"/>
          </a:p>
          <a:p>
            <a:pPr lvl="1"/>
            <a:endParaRPr lang="en-GB" sz="1050" dirty="0"/>
          </a:p>
          <a:p>
            <a:endParaRPr lang="en-GB" sz="4000" b="0" dirty="0">
              <a:effectLst/>
              <a:ea typeface="Calibri" panose="020F0502020204030204" pitchFamily="34" charset="0"/>
              <a:cs typeface="Times New Roman" panose="02020603050405020304" pitchFamily="18" charset="0"/>
            </a:endParaRPr>
          </a:p>
        </p:txBody>
      </p:sp>
      <p:pic>
        <p:nvPicPr>
          <p:cNvPr id="4" name="Picture 3" descr="Text&#10;&#10;Description automatically generated">
            <a:extLst>
              <a:ext uri="{FF2B5EF4-FFF2-40B4-BE49-F238E27FC236}">
                <a16:creationId xmlns:a16="http://schemas.microsoft.com/office/drawing/2014/main" id="{633CACE0-326C-806A-1A4D-0DC28511DF62}"/>
              </a:ext>
            </a:extLst>
          </p:cNvPr>
          <p:cNvPicPr>
            <a:picLocks noChangeAspect="1"/>
          </p:cNvPicPr>
          <p:nvPr/>
        </p:nvPicPr>
        <p:blipFill rotWithShape="1">
          <a:blip r:embed="rId3">
            <a:extLst>
              <a:ext uri="{28A0092B-C50C-407E-A947-70E740481C1C}">
                <a14:useLocalDpi xmlns:a14="http://schemas.microsoft.com/office/drawing/2010/main" val="0"/>
              </a:ext>
            </a:extLst>
          </a:blip>
          <a:srcRect t="7848"/>
          <a:stretch/>
        </p:blipFill>
        <p:spPr>
          <a:xfrm>
            <a:off x="86833" y="5942541"/>
            <a:ext cx="1816395" cy="867258"/>
          </a:xfrm>
          <a:prstGeom prst="rect">
            <a:avLst/>
          </a:prstGeom>
        </p:spPr>
      </p:pic>
      <p:pic>
        <p:nvPicPr>
          <p:cNvPr id="7" name="Picture 2" descr="See the source image">
            <a:extLst>
              <a:ext uri="{FF2B5EF4-FFF2-40B4-BE49-F238E27FC236}">
                <a16:creationId xmlns:a16="http://schemas.microsoft.com/office/drawing/2014/main" id="{54500C62-464F-0A0B-14CA-A141B59D8F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636" y="6027640"/>
            <a:ext cx="943733" cy="6134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e the source image">
            <a:extLst>
              <a:ext uri="{FF2B5EF4-FFF2-40B4-BE49-F238E27FC236}">
                <a16:creationId xmlns:a16="http://schemas.microsoft.com/office/drawing/2014/main" id="{4B7E7D1D-2000-8E9B-C32C-F9B40FE1B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2409" y="6038274"/>
            <a:ext cx="922261" cy="613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lated image">
            <a:extLst>
              <a:ext uri="{FF2B5EF4-FFF2-40B4-BE49-F238E27FC236}">
                <a16:creationId xmlns:a16="http://schemas.microsoft.com/office/drawing/2014/main" id="{AADA867E-0A18-40F9-93EF-A2C7D66353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19" y="2353552"/>
            <a:ext cx="5591633" cy="31993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DE86C34-7E8C-6E30-76DB-1B0D250C298B}"/>
              </a:ext>
            </a:extLst>
          </p:cNvPr>
          <p:cNvPicPr>
            <a:picLocks noChangeAspect="1"/>
          </p:cNvPicPr>
          <p:nvPr/>
        </p:nvPicPr>
        <p:blipFill>
          <a:blip r:embed="rId7"/>
          <a:stretch>
            <a:fillRect/>
          </a:stretch>
        </p:blipFill>
        <p:spPr>
          <a:xfrm>
            <a:off x="6172200" y="6027253"/>
            <a:ext cx="5329853" cy="635482"/>
          </a:xfrm>
          <a:prstGeom prst="rect">
            <a:avLst/>
          </a:prstGeom>
        </p:spPr>
      </p:pic>
      <p:sp>
        <p:nvSpPr>
          <p:cNvPr id="10" name="TextBox 9">
            <a:extLst>
              <a:ext uri="{FF2B5EF4-FFF2-40B4-BE49-F238E27FC236}">
                <a16:creationId xmlns:a16="http://schemas.microsoft.com/office/drawing/2014/main" id="{9CF9962E-7B81-4BC6-CD27-FB7D02C9624A}"/>
              </a:ext>
            </a:extLst>
          </p:cNvPr>
          <p:cNvSpPr txBox="1"/>
          <p:nvPr/>
        </p:nvSpPr>
        <p:spPr>
          <a:xfrm>
            <a:off x="58329" y="1590581"/>
            <a:ext cx="4470419" cy="646331"/>
          </a:xfrm>
          <a:prstGeom prst="rect">
            <a:avLst/>
          </a:prstGeom>
          <a:noFill/>
        </p:spPr>
        <p:txBody>
          <a:bodyPr wrap="square" rtlCol="0">
            <a:spAutoFit/>
          </a:bodyPr>
          <a:lstStyle/>
          <a:p>
            <a:r>
              <a:rPr lang="en-US" b="1" dirty="0">
                <a:solidFill>
                  <a:schemeClr val="accent2"/>
                </a:solidFill>
              </a:rPr>
              <a:t>Cathy Gillis, Julie Williams, Gracie </a:t>
            </a:r>
            <a:r>
              <a:rPr lang="en-US" b="1" dirty="0" err="1">
                <a:solidFill>
                  <a:schemeClr val="accent2"/>
                </a:solidFill>
              </a:rPr>
              <a:t>Tredget</a:t>
            </a:r>
            <a:r>
              <a:rPr lang="en-US" b="1" dirty="0">
                <a:solidFill>
                  <a:schemeClr val="accent2"/>
                </a:solidFill>
              </a:rPr>
              <a:t>, and all the IMPHS TEAM</a:t>
            </a:r>
          </a:p>
        </p:txBody>
      </p:sp>
      <p:pic>
        <p:nvPicPr>
          <p:cNvPr id="11" name="Picture 10">
            <a:extLst>
              <a:ext uri="{FF2B5EF4-FFF2-40B4-BE49-F238E27FC236}">
                <a16:creationId xmlns:a16="http://schemas.microsoft.com/office/drawing/2014/main" id="{621DB88C-286B-8A99-9D78-1F63F8F154AA}"/>
              </a:ext>
            </a:extLst>
          </p:cNvPr>
          <p:cNvPicPr>
            <a:picLocks noChangeAspect="1"/>
          </p:cNvPicPr>
          <p:nvPr/>
        </p:nvPicPr>
        <p:blipFill>
          <a:blip r:embed="rId8"/>
          <a:stretch>
            <a:fillRect/>
          </a:stretch>
        </p:blipFill>
        <p:spPr>
          <a:xfrm flipH="1">
            <a:off x="1649455" y="-11027"/>
            <a:ext cx="1001285" cy="1506450"/>
          </a:xfrm>
          <a:prstGeom prst="rect">
            <a:avLst/>
          </a:prstGeom>
        </p:spPr>
      </p:pic>
      <p:pic>
        <p:nvPicPr>
          <p:cNvPr id="12" name="Picture 11">
            <a:extLst>
              <a:ext uri="{FF2B5EF4-FFF2-40B4-BE49-F238E27FC236}">
                <a16:creationId xmlns:a16="http://schemas.microsoft.com/office/drawing/2014/main" id="{6E76C900-2153-3981-CF85-DA653A764BF0}"/>
              </a:ext>
            </a:extLst>
          </p:cNvPr>
          <p:cNvPicPr>
            <a:picLocks noChangeAspect="1"/>
          </p:cNvPicPr>
          <p:nvPr/>
        </p:nvPicPr>
        <p:blipFill>
          <a:blip r:embed="rId9"/>
          <a:stretch>
            <a:fillRect/>
          </a:stretch>
        </p:blipFill>
        <p:spPr>
          <a:xfrm>
            <a:off x="-60967" y="7850"/>
            <a:ext cx="1651000" cy="1498600"/>
          </a:xfrm>
          <a:prstGeom prst="rect">
            <a:avLst/>
          </a:prstGeom>
        </p:spPr>
      </p:pic>
      <p:pic>
        <p:nvPicPr>
          <p:cNvPr id="13" name="Picture 12">
            <a:extLst>
              <a:ext uri="{FF2B5EF4-FFF2-40B4-BE49-F238E27FC236}">
                <a16:creationId xmlns:a16="http://schemas.microsoft.com/office/drawing/2014/main" id="{60A356A5-ED7D-757D-D4AC-377372F65F48}"/>
              </a:ext>
            </a:extLst>
          </p:cNvPr>
          <p:cNvPicPr>
            <a:picLocks noChangeAspect="1"/>
          </p:cNvPicPr>
          <p:nvPr/>
        </p:nvPicPr>
        <p:blipFill rotWithShape="1">
          <a:blip r:embed="rId10"/>
          <a:srcRect t="7563" r="2" b="22172"/>
          <a:stretch/>
        </p:blipFill>
        <p:spPr>
          <a:xfrm>
            <a:off x="2650740" y="-11026"/>
            <a:ext cx="1649455" cy="1505874"/>
          </a:xfrm>
          <a:prstGeom prst="rect">
            <a:avLst/>
          </a:prstGeom>
        </p:spPr>
      </p:pic>
      <p:sp>
        <p:nvSpPr>
          <p:cNvPr id="15" name="TextBox 14">
            <a:extLst>
              <a:ext uri="{FF2B5EF4-FFF2-40B4-BE49-F238E27FC236}">
                <a16:creationId xmlns:a16="http://schemas.microsoft.com/office/drawing/2014/main" id="{27AA1F77-336E-2D2F-421B-65D9D63BE1E1}"/>
              </a:ext>
            </a:extLst>
          </p:cNvPr>
          <p:cNvSpPr txBox="1"/>
          <p:nvPr/>
        </p:nvSpPr>
        <p:spPr>
          <a:xfrm>
            <a:off x="4303781" y="6335558"/>
            <a:ext cx="1671035" cy="369332"/>
          </a:xfrm>
          <a:prstGeom prst="rect">
            <a:avLst/>
          </a:prstGeom>
          <a:noFill/>
        </p:spPr>
        <p:txBody>
          <a:bodyPr wrap="none" rtlCol="0">
            <a:spAutoFit/>
          </a:bodyPr>
          <a:lstStyle/>
          <a:p>
            <a:r>
              <a:rPr lang="en-US" dirty="0"/>
              <a:t>Gillis et al, 2024</a:t>
            </a:r>
          </a:p>
        </p:txBody>
      </p:sp>
    </p:spTree>
    <p:extLst>
      <p:ext uri="{BB962C8B-B14F-4D97-AF65-F5344CB8AC3E}">
        <p14:creationId xmlns:p14="http://schemas.microsoft.com/office/powerpoint/2010/main" val="3362603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2C01F69-DCC0-509B-6CC7-3E8F10C593DC}"/>
              </a:ext>
            </a:extLst>
          </p:cNvPr>
          <p:cNvSpPr>
            <a:spLocks noGrp="1"/>
          </p:cNvSpPr>
          <p:nvPr>
            <p:ph type="title"/>
          </p:nvPr>
        </p:nvSpPr>
        <p:spPr/>
        <p:txBody>
          <a:bodyPr/>
          <a:lstStyle/>
          <a:p>
            <a:r>
              <a:rPr lang="en-GB" dirty="0"/>
              <a:t>What did people think?</a:t>
            </a:r>
            <a:endParaRPr lang="en-US" dirty="0"/>
          </a:p>
        </p:txBody>
      </p:sp>
      <p:sp>
        <p:nvSpPr>
          <p:cNvPr id="8" name="Text Placeholder 7">
            <a:extLst>
              <a:ext uri="{FF2B5EF4-FFF2-40B4-BE49-F238E27FC236}">
                <a16:creationId xmlns:a16="http://schemas.microsoft.com/office/drawing/2014/main" id="{845F5984-2356-82C7-9886-DACC9BA5C2AC}"/>
              </a:ext>
            </a:extLst>
          </p:cNvPr>
          <p:cNvSpPr>
            <a:spLocks noGrp="1"/>
          </p:cNvSpPr>
          <p:nvPr>
            <p:ph type="body" sz="half" idx="2"/>
          </p:nvPr>
        </p:nvSpPr>
        <p:spPr/>
        <p:txBody>
          <a:bodyPr>
            <a:normAutofit fontScale="70000" lnSpcReduction="20000"/>
          </a:bodyPr>
          <a:lstStyle/>
          <a:p>
            <a:pPr marL="285750" indent="-285750">
              <a:lnSpc>
                <a:spcPct val="150000"/>
              </a:lnSpc>
              <a:buFont typeface="Arial" panose="020B0604020202020204" pitchFamily="34" charset="0"/>
              <a:buChar char="•"/>
            </a:pPr>
            <a:r>
              <a:rPr lang="en-GB" sz="2800" dirty="0"/>
              <a:t>Real appetite for information on DHIs : realistic and scalable addition to augment clinical care - </a:t>
            </a:r>
            <a:r>
              <a:rPr lang="en-GB" sz="2800" u="sng" dirty="0"/>
              <a:t>for some</a:t>
            </a:r>
          </a:p>
          <a:p>
            <a:pPr marL="285750" indent="-285750">
              <a:lnSpc>
                <a:spcPct val="150000"/>
              </a:lnSpc>
              <a:buFont typeface="Arial" panose="020B0604020202020204" pitchFamily="34" charset="0"/>
              <a:buChar char="•"/>
            </a:pPr>
            <a:r>
              <a:rPr lang="en-GB" sz="2800" dirty="0"/>
              <a:t>Want to know more about available DHIs, &amp; perhaps DHIs developed with consideration to needs and preferences of people living with SMI</a:t>
            </a:r>
            <a:endParaRPr lang="en-US" dirty="0"/>
          </a:p>
          <a:p>
            <a:endParaRPr lang="en-US" dirty="0"/>
          </a:p>
        </p:txBody>
      </p:sp>
      <p:sp>
        <p:nvSpPr>
          <p:cNvPr id="10" name="TextBox 9">
            <a:extLst>
              <a:ext uri="{FF2B5EF4-FFF2-40B4-BE49-F238E27FC236}">
                <a16:creationId xmlns:a16="http://schemas.microsoft.com/office/drawing/2014/main" id="{EAC6EC1C-609C-77E2-8BB2-5F93DBA04075}"/>
              </a:ext>
            </a:extLst>
          </p:cNvPr>
          <p:cNvSpPr txBox="1"/>
          <p:nvPr/>
        </p:nvSpPr>
        <p:spPr>
          <a:xfrm>
            <a:off x="5600592" y="2532033"/>
            <a:ext cx="2641600" cy="2862322"/>
          </a:xfrm>
          <a:prstGeom prst="rect">
            <a:avLst/>
          </a:prstGeom>
          <a:solidFill>
            <a:schemeClr val="accent1">
              <a:lumMod val="20000"/>
              <a:lumOff val="80000"/>
            </a:schemeClr>
          </a:solidFill>
        </p:spPr>
        <p:txBody>
          <a:bodyPr wrap="square" rtlCol="0">
            <a:spAutoFit/>
          </a:bodyPr>
          <a:lstStyle/>
          <a:p>
            <a:pPr algn="ctr"/>
            <a:r>
              <a:rPr lang="en-GB" b="0" i="1" dirty="0">
                <a:solidFill>
                  <a:srgbClr val="000000"/>
                </a:solidFill>
                <a:effectLst/>
                <a:latin typeface="Calibri" panose="020F0502020204030204" pitchFamily="34" charset="0"/>
              </a:rPr>
              <a:t>"I love monitoring myself.  I feel good when I’m doing it.  But I feel like I’ve got some control and I can feel like I can see where problems are starting to come up or what I’ve done in the past where I could actually do better.  “- </a:t>
            </a:r>
            <a:r>
              <a:rPr lang="en-GB" b="0" dirty="0">
                <a:solidFill>
                  <a:srgbClr val="000000"/>
                </a:solidFill>
                <a:effectLst/>
                <a:latin typeface="Calibri" panose="020F0502020204030204" pitchFamily="34" charset="0"/>
              </a:rPr>
              <a:t>Julia, F</a:t>
            </a:r>
            <a:endParaRPr lang="en-GB" dirty="0"/>
          </a:p>
        </p:txBody>
      </p:sp>
      <p:sp>
        <p:nvSpPr>
          <p:cNvPr id="11" name="TextBox 10">
            <a:extLst>
              <a:ext uri="{FF2B5EF4-FFF2-40B4-BE49-F238E27FC236}">
                <a16:creationId xmlns:a16="http://schemas.microsoft.com/office/drawing/2014/main" id="{758A204E-098D-6DE6-CF48-135228180117}"/>
              </a:ext>
            </a:extLst>
          </p:cNvPr>
          <p:cNvSpPr txBox="1"/>
          <p:nvPr/>
        </p:nvSpPr>
        <p:spPr>
          <a:xfrm>
            <a:off x="7147086" y="518636"/>
            <a:ext cx="3213100" cy="1477328"/>
          </a:xfrm>
          <a:prstGeom prst="rect">
            <a:avLst/>
          </a:prstGeom>
          <a:solidFill>
            <a:schemeClr val="accent6">
              <a:lumMod val="20000"/>
              <a:lumOff val="80000"/>
            </a:schemeClr>
          </a:solidFill>
        </p:spPr>
        <p:txBody>
          <a:bodyPr wrap="square" rtlCol="0">
            <a:spAutoFit/>
          </a:bodyPr>
          <a:lstStyle/>
          <a:p>
            <a:pPr algn="ctr"/>
            <a:r>
              <a:rPr lang="en-GB" b="0" i="1" dirty="0">
                <a:solidFill>
                  <a:srgbClr val="000000"/>
                </a:solidFill>
                <a:effectLst/>
                <a:latin typeface="Calibri" panose="020F0502020204030204" pitchFamily="34" charset="0"/>
              </a:rPr>
              <a:t>"And I think that’s what it’s all about.  It’s seeing that you’ve achieved something.  No matter what it is, you’ve done something.“ </a:t>
            </a:r>
            <a:r>
              <a:rPr lang="en-GB" b="0" i="0" dirty="0">
                <a:solidFill>
                  <a:srgbClr val="000000"/>
                </a:solidFill>
                <a:effectLst/>
                <a:latin typeface="Calibri" panose="020F0502020204030204" pitchFamily="34" charset="0"/>
              </a:rPr>
              <a:t>– Jeff, M</a:t>
            </a:r>
            <a:endParaRPr lang="en-GB" dirty="0"/>
          </a:p>
        </p:txBody>
      </p:sp>
      <p:sp>
        <p:nvSpPr>
          <p:cNvPr id="12" name="TextBox 11">
            <a:extLst>
              <a:ext uri="{FF2B5EF4-FFF2-40B4-BE49-F238E27FC236}">
                <a16:creationId xmlns:a16="http://schemas.microsoft.com/office/drawing/2014/main" id="{51FA6A81-8AD8-8802-59F7-EC4A013F840F}"/>
              </a:ext>
            </a:extLst>
          </p:cNvPr>
          <p:cNvSpPr txBox="1"/>
          <p:nvPr/>
        </p:nvSpPr>
        <p:spPr>
          <a:xfrm>
            <a:off x="8547104" y="2199735"/>
            <a:ext cx="3301040" cy="4228273"/>
          </a:xfrm>
          <a:prstGeom prst="rect">
            <a:avLst/>
          </a:prstGeom>
          <a:solidFill>
            <a:schemeClr val="accent4">
              <a:lumMod val="20000"/>
              <a:lumOff val="80000"/>
            </a:schemeClr>
          </a:solidFill>
        </p:spPr>
        <p:txBody>
          <a:bodyPr wrap="square">
            <a:spAutoFit/>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i="1" dirty="0">
                <a:effectLst/>
                <a:latin typeface="Calibri" panose="020F0502020204030204" pitchFamily="34" charset="0"/>
                <a:ea typeface="Calibri" panose="020F0502020204030204" pitchFamily="34" charset="0"/>
                <a:cs typeface="Calibri" panose="020F0502020204030204" pitchFamily="34" charset="0"/>
              </a:rPr>
              <a:t>I’ve been psychotic and hospitalised, and I’m recovering, it’s gone from zero ..and then you have to reinvent your life again and focus on social stuff, voluntary work, I guess, or dealing with other people, educational stuff.  Just a range of things…When you can quantify things, and I’ve shared that information with services to say, ‘I’m on track.  I am seriously trying to keep abreast of where I’m at with this</a:t>
            </a:r>
            <a:r>
              <a:rPr lang="en-GB" sz="1800" dirty="0">
                <a:effectLst/>
                <a:latin typeface="Calibri" panose="020F0502020204030204" pitchFamily="34" charset="0"/>
                <a:ea typeface="Calibri" panose="020F0502020204030204" pitchFamily="34" charset="0"/>
                <a:cs typeface="Calibri" panose="020F0502020204030204" pitchFamily="34" charset="0"/>
              </a:rPr>
              <a:t>”- Carl, 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Text&#10;&#10;Description automatically generated">
            <a:extLst>
              <a:ext uri="{FF2B5EF4-FFF2-40B4-BE49-F238E27FC236}">
                <a16:creationId xmlns:a16="http://schemas.microsoft.com/office/drawing/2014/main" id="{2F90A89A-F6D1-BAA8-EDC8-2C6D82CA0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1" y="5868988"/>
            <a:ext cx="1798203" cy="989012"/>
          </a:xfrm>
          <a:prstGeom prst="rect">
            <a:avLst/>
          </a:prstGeom>
        </p:spPr>
      </p:pic>
      <p:sp>
        <p:nvSpPr>
          <p:cNvPr id="2" name="TextBox 1">
            <a:extLst>
              <a:ext uri="{FF2B5EF4-FFF2-40B4-BE49-F238E27FC236}">
                <a16:creationId xmlns:a16="http://schemas.microsoft.com/office/drawing/2014/main" id="{18677C65-8575-FC10-8DFB-B1622F287F78}"/>
              </a:ext>
            </a:extLst>
          </p:cNvPr>
          <p:cNvSpPr txBox="1"/>
          <p:nvPr/>
        </p:nvSpPr>
        <p:spPr>
          <a:xfrm>
            <a:off x="4303781" y="6335558"/>
            <a:ext cx="1671035" cy="369332"/>
          </a:xfrm>
          <a:prstGeom prst="rect">
            <a:avLst/>
          </a:prstGeom>
          <a:noFill/>
        </p:spPr>
        <p:txBody>
          <a:bodyPr wrap="none" rtlCol="0">
            <a:spAutoFit/>
          </a:bodyPr>
          <a:lstStyle/>
          <a:p>
            <a:r>
              <a:rPr lang="en-US" dirty="0"/>
              <a:t>Gillis et al, 2024</a:t>
            </a:r>
          </a:p>
        </p:txBody>
      </p:sp>
      <p:pic>
        <p:nvPicPr>
          <p:cNvPr id="4" name="Picture 3">
            <a:extLst>
              <a:ext uri="{FF2B5EF4-FFF2-40B4-BE49-F238E27FC236}">
                <a16:creationId xmlns:a16="http://schemas.microsoft.com/office/drawing/2014/main" id="{31AA116B-9933-EF0B-906A-91C24AEBB498}"/>
              </a:ext>
            </a:extLst>
          </p:cNvPr>
          <p:cNvPicPr>
            <a:picLocks noChangeAspect="1"/>
          </p:cNvPicPr>
          <p:nvPr/>
        </p:nvPicPr>
        <p:blipFill>
          <a:blip r:embed="rId3"/>
          <a:stretch>
            <a:fillRect/>
          </a:stretch>
        </p:blipFill>
        <p:spPr>
          <a:xfrm>
            <a:off x="1731493" y="6335558"/>
            <a:ext cx="2549714" cy="423620"/>
          </a:xfrm>
          <a:prstGeom prst="rect">
            <a:avLst/>
          </a:prstGeom>
        </p:spPr>
      </p:pic>
    </p:spTree>
    <p:extLst>
      <p:ext uri="{BB962C8B-B14F-4D97-AF65-F5344CB8AC3E}">
        <p14:creationId xmlns:p14="http://schemas.microsoft.com/office/powerpoint/2010/main" val="243063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349AB501BF574C83206C844DBEF306" ma:contentTypeVersion="18" ma:contentTypeDescription="Create a new document." ma:contentTypeScope="" ma:versionID="62b6d3a3da94fe51f635f718d017e4b7">
  <xsd:schema xmlns:xsd="http://www.w3.org/2001/XMLSchema" xmlns:xs="http://www.w3.org/2001/XMLSchema" xmlns:p="http://schemas.microsoft.com/office/2006/metadata/properties" xmlns:ns2="81b5ceff-6b46-4494-accf-a4e91dbe538f" xmlns:ns3="69bc440e-748c-4cb8-8c36-21f20ee8bdd0" xmlns:ns4="4aaf35b1-80a8-48e7-9d03-c612add1997b" targetNamespace="http://schemas.microsoft.com/office/2006/metadata/properties" ma:root="true" ma:fieldsID="e923d9ad325a386bc81019f5f919a48a" ns2:_="" ns3:_="" ns4:_="">
    <xsd:import namespace="81b5ceff-6b46-4494-accf-a4e91dbe538f"/>
    <xsd:import namespace="69bc440e-748c-4cb8-8c36-21f20ee8bdd0"/>
    <xsd:import namespace="4aaf35b1-80a8-48e7-9d03-c612add199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5ceff-6b46-4494-accf-a4e91dbe53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31d7151-b795-48f9-9207-6285658e2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bc440e-748c-4cb8-8c36-21f20ee8bdd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f35b1-80a8-48e7-9d03-c612add1997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b50359a-c019-4b75-8061-1f5738031845}" ma:internalName="TaxCatchAll" ma:showField="CatchAllData" ma:web="69bc440e-748c-4cb8-8c36-21f20ee8bd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4E0E01-0D16-4CBC-8DE3-45A3283119B4}"/>
</file>

<file path=customXml/itemProps2.xml><?xml version="1.0" encoding="utf-8"?>
<ds:datastoreItem xmlns:ds="http://schemas.openxmlformats.org/officeDocument/2006/customXml" ds:itemID="{3C2E56CD-8DFA-4B2D-ADE2-7E25AB450906}"/>
</file>

<file path=docProps/app.xml><?xml version="1.0" encoding="utf-8"?>
<Properties xmlns="http://schemas.openxmlformats.org/officeDocument/2006/extended-properties" xmlns:vt="http://schemas.openxmlformats.org/officeDocument/2006/docPropsVTypes">
  <TotalTime>362</TotalTime>
  <Words>1700</Words>
  <Application>Microsoft Macintosh PowerPoint</Application>
  <PresentationFormat>Widescreen</PresentationFormat>
  <Paragraphs>134</Paragraphs>
  <Slides>21</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Calibri Light</vt:lpstr>
      <vt:lpstr>Euphemia</vt:lpstr>
      <vt:lpstr>FrutigerLT</vt:lpstr>
      <vt:lpstr>Georgia</vt:lpstr>
      <vt:lpstr>Montserrat</vt:lpstr>
      <vt:lpstr>Segoe UI</vt:lpstr>
      <vt:lpstr>Times New Roman</vt:lpstr>
      <vt:lpstr>Office Theme</vt:lpstr>
      <vt:lpstr>Applied Research-  science in real life</vt:lpstr>
      <vt:lpstr>Hey, I’m an applied health researcher!</vt:lpstr>
      <vt:lpstr>PowerPoint Presentation</vt:lpstr>
      <vt:lpstr>Some day-to-day questions:</vt:lpstr>
      <vt:lpstr>PowerPoint Presentation</vt:lpstr>
      <vt:lpstr>PowerPoint Presentation</vt:lpstr>
      <vt:lpstr>Applied informatics to support real-world care </vt:lpstr>
      <vt:lpstr>How people with Serious mental Illnesses (SMI) use technology to manage their physical health </vt:lpstr>
      <vt:lpstr>What did people think?</vt:lpstr>
      <vt:lpstr>PowerPoint Presentation</vt:lpstr>
      <vt:lpstr>PowerPoint Presentation</vt:lpstr>
      <vt:lpstr>PowerPoint Presentation</vt:lpstr>
      <vt:lpstr>PowerPoint Presentation</vt:lpstr>
      <vt:lpstr>Stroke prevention in people with Atrial Fibrillation &amp; Mental Health Co-morbidity</vt:lpstr>
      <vt:lpstr>Stroke prevention in people with Atrial Fibrillation &amp; Mental Health Co-morbidity</vt:lpstr>
      <vt:lpstr>PowerPoint Presentation</vt:lpstr>
      <vt:lpstr>Applied Informatics Hub https://www.arc-sl.nihr.ac.uk/research-and-implementation/our-research-methods/applied-informatics/applied-informatics-hub</vt:lpstr>
      <vt:lpstr>Acknowledgements …</vt:lpstr>
      <vt:lpstr>Thank you all, and thanks to: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Gaughran</dc:creator>
  <cp:lastModifiedBy>Fiona Gaughran</cp:lastModifiedBy>
  <cp:revision>42</cp:revision>
  <dcterms:created xsi:type="dcterms:W3CDTF">2024-02-01T15:47:06Z</dcterms:created>
  <dcterms:modified xsi:type="dcterms:W3CDTF">2024-03-08T10:31:59Z</dcterms:modified>
</cp:coreProperties>
</file>