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24"/>
  </p:notesMasterIdLst>
  <p:handoutMasterIdLst>
    <p:handoutMasterId r:id="rId25"/>
  </p:handoutMasterIdLst>
  <p:sldIdLst>
    <p:sldId id="2234" r:id="rId5"/>
    <p:sldId id="1011" r:id="rId6"/>
    <p:sldId id="1560" r:id="rId7"/>
    <p:sldId id="2379" r:id="rId8"/>
    <p:sldId id="2687" r:id="rId9"/>
    <p:sldId id="1582" r:id="rId10"/>
    <p:sldId id="2690" r:id="rId11"/>
    <p:sldId id="2384" r:id="rId12"/>
    <p:sldId id="2385" r:id="rId13"/>
    <p:sldId id="2387" r:id="rId14"/>
    <p:sldId id="2490" r:id="rId15"/>
    <p:sldId id="2689" r:id="rId16"/>
    <p:sldId id="2503" r:id="rId17"/>
    <p:sldId id="2513" r:id="rId18"/>
    <p:sldId id="2508" r:id="rId19"/>
    <p:sldId id="2532" r:id="rId20"/>
    <p:sldId id="2486" r:id="rId21"/>
    <p:sldId id="1712" r:id="rId22"/>
    <p:sldId id="2489" r:id="rId23"/>
  </p:sldIdLst>
  <p:sldSz cx="9144000" cy="6858000" type="screen4x3"/>
  <p:notesSz cx="6808788" cy="99409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4" userDrawn="1">
          <p15:clr>
            <a:srgbClr val="A4A3A4"/>
          </p15:clr>
        </p15:guide>
        <p15:guide id="2" pos="2058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F06B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4B15-46F1-4D93-A39C-03EEB9BBA40D}" v="33" dt="2024-03-08T09:46:10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7" d="100"/>
          <a:sy n="27" d="100"/>
        </p:scale>
        <p:origin x="31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3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044"/>
        <p:guide pos="2058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216" cy="497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2" y="1"/>
            <a:ext cx="2951216" cy="497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323"/>
            <a:ext cx="2951216" cy="497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2" y="9443323"/>
            <a:ext cx="2951216" cy="497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accent1"/>
                </a:solidFill>
              </a:defRPr>
            </a:lvl1pPr>
          </a:lstStyle>
          <a:p>
            <a:fld id="{33919756-776B-4521-B3F0-757A0FEAF7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7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2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2" y="1"/>
            <a:ext cx="29512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6" y="4721663"/>
            <a:ext cx="4992899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3"/>
            <a:ext cx="29512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2" y="9443323"/>
            <a:ext cx="29512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A0F08B05-B4FA-4DF8-9A07-6A3D54ABD5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4B287-1F28-410D-9752-3B8E1590267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57238"/>
            <a:ext cx="5045075" cy="37846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D3A63-C07B-46AB-91BB-2761E4C3AC7A}" type="slidenum">
              <a:rPr lang="en-GB"/>
              <a:pPr/>
              <a:t>13</a:t>
            </a:fld>
            <a:endParaRPr lang="en-GB"/>
          </a:p>
        </p:txBody>
      </p:sp>
      <p:sp>
        <p:nvSpPr>
          <p:cNvPr id="2062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1550" y="758825"/>
            <a:ext cx="5073650" cy="3806825"/>
          </a:xfrm>
          <a:ln/>
        </p:spPr>
      </p:sp>
      <p:sp>
        <p:nvSpPr>
          <p:cNvPr id="2062339" name="Rectangle 3"/>
          <p:cNvSpPr>
            <a:spLocks noGrp="1"/>
          </p:cNvSpPr>
          <p:nvPr>
            <p:ph type="body" idx="1"/>
          </p:nvPr>
        </p:nvSpPr>
        <p:spPr>
          <a:xfrm>
            <a:off x="701589" y="4819987"/>
            <a:ext cx="5612700" cy="45663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7A56B-2BD5-46A1-B39E-129A541934E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60413"/>
            <a:ext cx="5075238" cy="38068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72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970A8-FAD6-430F-B115-E361745DE034}" type="slidenum">
              <a:rPr lang="en-GB"/>
              <a:pPr/>
              <a:t>15</a:t>
            </a:fld>
            <a:endParaRPr lang="en-GB"/>
          </a:p>
        </p:txBody>
      </p:sp>
      <p:sp>
        <p:nvSpPr>
          <p:cNvPr id="201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52475"/>
            <a:ext cx="5030788" cy="3773488"/>
          </a:xfrm>
          <a:ln/>
        </p:spPr>
      </p:sp>
      <p:sp>
        <p:nvSpPr>
          <p:cNvPr id="201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1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D3A63-C07B-46AB-91BB-2761E4C3AC7A}" type="slidenum">
              <a:rPr lang="en-GB"/>
              <a:pPr/>
              <a:t>18</a:t>
            </a:fld>
            <a:endParaRPr lang="en-GB"/>
          </a:p>
        </p:txBody>
      </p:sp>
      <p:sp>
        <p:nvSpPr>
          <p:cNvPr id="2062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38188"/>
            <a:ext cx="4926013" cy="3695700"/>
          </a:xfrm>
          <a:ln/>
        </p:spPr>
      </p:sp>
      <p:sp>
        <p:nvSpPr>
          <p:cNvPr id="2062339" name="Rectangle 3"/>
          <p:cNvSpPr>
            <a:spLocks noGrp="1"/>
          </p:cNvSpPr>
          <p:nvPr>
            <p:ph type="body" idx="1"/>
          </p:nvPr>
        </p:nvSpPr>
        <p:spPr>
          <a:xfrm>
            <a:off x="671780" y="4680029"/>
            <a:ext cx="5374236" cy="44337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4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ABF2B-BA7F-4E1D-9989-06B2676FBBD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2050" cy="37306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58EC7-F804-4B98-8D24-65341D5FE04A}" type="slidenum">
              <a:rPr lang="en-GB"/>
              <a:pPr/>
              <a:t>3</a:t>
            </a:fld>
            <a:endParaRPr lang="en-GB"/>
          </a:p>
        </p:txBody>
      </p:sp>
      <p:sp>
        <p:nvSpPr>
          <p:cNvPr id="186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97 papers included (5,208 papers identified 366 reviewed): 13 Characteristics of the Recovery Journey; 4 Recovery Processes (shown); Recovery Stage descriptions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D3A63-C07B-46AB-91BB-2761E4C3AC7A}" type="slidenum">
              <a:rPr lang="en-GB"/>
              <a:pPr/>
              <a:t>4</a:t>
            </a:fld>
            <a:endParaRPr lang="en-GB"/>
          </a:p>
        </p:txBody>
      </p:sp>
      <p:sp>
        <p:nvSpPr>
          <p:cNvPr id="2062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39775"/>
            <a:ext cx="4932363" cy="3700463"/>
          </a:xfrm>
          <a:ln/>
        </p:spPr>
      </p:sp>
      <p:sp>
        <p:nvSpPr>
          <p:cNvPr id="2062339" name="Rectangle 3"/>
          <p:cNvSpPr>
            <a:spLocks noGrp="1"/>
          </p:cNvSpPr>
          <p:nvPr>
            <p:ph type="body" idx="1"/>
          </p:nvPr>
        </p:nvSpPr>
        <p:spPr>
          <a:xfrm>
            <a:off x="673035" y="4687514"/>
            <a:ext cx="5384277" cy="4440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EF2FC-3681-49B0-9D7C-8C5DD59B65E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39775"/>
            <a:ext cx="4932363" cy="3700463"/>
          </a:xfrm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672721" y="4687237"/>
            <a:ext cx="5384905" cy="4441036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C9C7F-C528-4A46-A402-E0ABAA6092A9}" type="slidenum">
              <a:rPr lang="en-GB"/>
              <a:pPr/>
              <a:t>6</a:t>
            </a:fld>
            <a:endParaRPr lang="en-GB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B32B4-82C5-4697-A82A-867495CF6D5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33950" cy="37004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63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B32B4-82C5-4697-A82A-867495CF6D5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9775"/>
            <a:ext cx="4933950" cy="37004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D3A63-C07B-46AB-91BB-2761E4C3AC7A}" type="slidenum">
              <a:rPr lang="en-GB"/>
              <a:pPr/>
              <a:t>11</a:t>
            </a:fld>
            <a:endParaRPr lang="en-GB"/>
          </a:p>
        </p:txBody>
      </p:sp>
      <p:sp>
        <p:nvSpPr>
          <p:cNvPr id="2062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39775"/>
            <a:ext cx="4932363" cy="3700463"/>
          </a:xfrm>
          <a:ln/>
        </p:spPr>
      </p:sp>
      <p:sp>
        <p:nvSpPr>
          <p:cNvPr id="2062339" name="Rectangle 3"/>
          <p:cNvSpPr>
            <a:spLocks noGrp="1"/>
          </p:cNvSpPr>
          <p:nvPr>
            <p:ph type="body" idx="1"/>
          </p:nvPr>
        </p:nvSpPr>
        <p:spPr>
          <a:xfrm>
            <a:off x="673035" y="4687513"/>
            <a:ext cx="5384277" cy="4440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D3A63-C07B-46AB-91BB-2761E4C3AC7A}" type="slidenum">
              <a:rPr lang="en-GB"/>
              <a:pPr/>
              <a:t>12</a:t>
            </a:fld>
            <a:endParaRPr lang="en-GB"/>
          </a:p>
        </p:txBody>
      </p:sp>
      <p:sp>
        <p:nvSpPr>
          <p:cNvPr id="2062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39775"/>
            <a:ext cx="4932363" cy="3700463"/>
          </a:xfrm>
          <a:ln/>
        </p:spPr>
      </p:sp>
      <p:sp>
        <p:nvSpPr>
          <p:cNvPr id="2062339" name="Rectangle 3"/>
          <p:cNvSpPr>
            <a:spLocks noGrp="1"/>
          </p:cNvSpPr>
          <p:nvPr>
            <p:ph type="body" idx="1"/>
          </p:nvPr>
        </p:nvSpPr>
        <p:spPr>
          <a:xfrm>
            <a:off x="673035" y="4687513"/>
            <a:ext cx="5384277" cy="444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CC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275" name="Freeform 1027"/>
          <p:cNvSpPr>
            <a:spLocks/>
          </p:cNvSpPr>
          <p:nvPr/>
        </p:nvSpPr>
        <p:spPr bwMode="auto">
          <a:xfrm>
            <a:off x="207963" y="534988"/>
            <a:ext cx="77787" cy="5865812"/>
          </a:xfrm>
          <a:custGeom>
            <a:avLst/>
            <a:gdLst/>
            <a:ahLst/>
            <a:cxnLst>
              <a:cxn ang="0">
                <a:pos x="0" y="3694"/>
              </a:cxn>
              <a:cxn ang="0">
                <a:pos x="0" y="0"/>
              </a:cxn>
              <a:cxn ang="0">
                <a:pos x="56" y="0"/>
              </a:cxn>
              <a:cxn ang="0">
                <a:pos x="56" y="3694"/>
              </a:cxn>
              <a:cxn ang="0">
                <a:pos x="0" y="3694"/>
              </a:cxn>
            </a:cxnLst>
            <a:rect l="0" t="0" r="r" b="b"/>
            <a:pathLst>
              <a:path w="57" h="3695">
                <a:moveTo>
                  <a:pt x="0" y="3694"/>
                </a:moveTo>
                <a:lnTo>
                  <a:pt x="0" y="0"/>
                </a:lnTo>
                <a:lnTo>
                  <a:pt x="56" y="0"/>
                </a:lnTo>
                <a:lnTo>
                  <a:pt x="56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76" name="Freeform 1028"/>
          <p:cNvSpPr>
            <a:spLocks/>
          </p:cNvSpPr>
          <p:nvPr/>
        </p:nvSpPr>
        <p:spPr bwMode="auto">
          <a:xfrm>
            <a:off x="8851900" y="534988"/>
            <a:ext cx="80963" cy="5865812"/>
          </a:xfrm>
          <a:custGeom>
            <a:avLst/>
            <a:gdLst/>
            <a:ahLst/>
            <a:cxnLst>
              <a:cxn ang="0">
                <a:pos x="0" y="3694"/>
              </a:cxn>
              <a:cxn ang="0">
                <a:pos x="0" y="0"/>
              </a:cxn>
              <a:cxn ang="0">
                <a:pos x="55" y="0"/>
              </a:cxn>
              <a:cxn ang="0">
                <a:pos x="55" y="3694"/>
              </a:cxn>
              <a:cxn ang="0">
                <a:pos x="0" y="3694"/>
              </a:cxn>
            </a:cxnLst>
            <a:rect l="0" t="0" r="r" b="b"/>
            <a:pathLst>
              <a:path w="56" h="3695">
                <a:moveTo>
                  <a:pt x="0" y="3694"/>
                </a:moveTo>
                <a:lnTo>
                  <a:pt x="0" y="0"/>
                </a:lnTo>
                <a:lnTo>
                  <a:pt x="55" y="0"/>
                </a:lnTo>
                <a:lnTo>
                  <a:pt x="55" y="3694"/>
                </a:lnTo>
                <a:lnTo>
                  <a:pt x="0" y="3694"/>
                </a:lnTo>
              </a:path>
            </a:pathLst>
          </a:custGeom>
          <a:gradFill rotWithShape="0">
            <a:gsLst>
              <a:gs pos="0">
                <a:srgbClr val="FFCC00">
                  <a:gamma/>
                  <a:shade val="0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9144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care can support </a:t>
            </a:r>
            <a:br>
              <a:rPr lang="en-GB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recovery</a:t>
            </a:r>
            <a:endParaRPr lang="en-GB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97969"/>
            <a:ext cx="8534400" cy="23032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Mike Slade</a:t>
            </a:r>
          </a:p>
          <a:p>
            <a:pPr>
              <a:lnSpc>
                <a:spcPct val="90000"/>
              </a:lnSpc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School of Health Sciences, Institute of Mental Health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University of Nottingham</a:t>
            </a:r>
          </a:p>
          <a:p>
            <a:pPr>
              <a:lnSpc>
                <a:spcPct val="90000"/>
              </a:lnSpc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 March 2024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0" y="1643"/>
            <a:ext cx="9150440" cy="6402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9632" y="620046"/>
            <a:ext cx="1768426" cy="143302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043653" y="3569799"/>
            <a:ext cx="1625138" cy="16292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06520" y="692696"/>
            <a:ext cx="997528" cy="10723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076056" y="1700808"/>
            <a:ext cx="296861" cy="338051"/>
          </a:xfrm>
          <a:prstGeom prst="ellipse">
            <a:avLst/>
          </a:prstGeom>
          <a:noFill/>
          <a:ln w="127000">
            <a:solidFill>
              <a:srgbClr val="0F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39556" y="3348484"/>
            <a:ext cx="286790" cy="360040"/>
          </a:xfrm>
          <a:prstGeom prst="ellipse">
            <a:avLst/>
          </a:prstGeom>
          <a:noFill/>
          <a:ln w="127000">
            <a:solidFill>
              <a:srgbClr val="0F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74432" y="1916832"/>
            <a:ext cx="685800" cy="955963"/>
          </a:xfrm>
          <a:prstGeom prst="ellipse">
            <a:avLst/>
          </a:prstGeom>
          <a:noFill/>
          <a:ln w="127000">
            <a:solidFill>
              <a:srgbClr val="0F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9552" y="6321817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UPSIDES Study – upsides.org</a:t>
            </a:r>
          </a:p>
        </p:txBody>
      </p:sp>
      <p:sp>
        <p:nvSpPr>
          <p:cNvPr id="10" name="Oval 9"/>
          <p:cNvSpPr/>
          <p:nvPr/>
        </p:nvSpPr>
        <p:spPr>
          <a:xfrm>
            <a:off x="5067773" y="2924944"/>
            <a:ext cx="286790" cy="360040"/>
          </a:xfrm>
          <a:prstGeom prst="ellipse">
            <a:avLst/>
          </a:prstGeom>
          <a:noFill/>
          <a:ln w="127000">
            <a:solidFill>
              <a:srgbClr val="0F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2256021">
            <a:off x="7304430" y="1333412"/>
            <a:ext cx="432048" cy="13399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75834" y="980728"/>
            <a:ext cx="286790" cy="360040"/>
          </a:xfrm>
          <a:prstGeom prst="ellipse">
            <a:avLst/>
          </a:prstGeom>
          <a:noFill/>
          <a:ln w="127000">
            <a:solidFill>
              <a:srgbClr val="0F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98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6" name="TextBox 5"/>
          <p:cNvSpPr txBox="1">
            <a:spLocks noChangeArrowheads="1"/>
          </p:cNvSpPr>
          <p:nvPr/>
        </p:nvSpPr>
        <p:spPr bwMode="auto">
          <a:xfrm>
            <a:off x="1857641" y="6309320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11557" cy="41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60032" y="621814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https://www.upsides.org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800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38161" y="4221088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6" name="TextBox 5"/>
          <p:cNvSpPr txBox="1">
            <a:spLocks noChangeArrowheads="1"/>
          </p:cNvSpPr>
          <p:nvPr/>
        </p:nvSpPr>
        <p:spPr bwMode="auto">
          <a:xfrm>
            <a:off x="7164288" y="3789040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140349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5203825" algn="l"/>
              </a:tabLst>
            </a:pPr>
            <a:r>
              <a:rPr lang="en-GB" sz="2800" i="0" dirty="0">
                <a:solidFill>
                  <a:schemeClr val="tx1"/>
                </a:solidFill>
                <a:latin typeface="HelveticaNeueLTStd-Cn"/>
              </a:rPr>
              <a:t>Community and staff attitudes	Role definition</a:t>
            </a:r>
          </a:p>
          <a:p>
            <a:pPr algn="l">
              <a:tabLst>
                <a:tab pos="5203825" algn="l"/>
              </a:tabLst>
            </a:pPr>
            <a:r>
              <a:rPr lang="en-GB" sz="2800" i="0" dirty="0">
                <a:solidFill>
                  <a:schemeClr val="tx1"/>
                </a:solidFill>
                <a:latin typeface="HelveticaNeueLTStd-Cn"/>
              </a:rPr>
              <a:t>Organisational culture	Resource availability</a:t>
            </a:r>
          </a:p>
          <a:p>
            <a:pPr algn="l">
              <a:tabLst>
                <a:tab pos="5203825" algn="l"/>
              </a:tabLst>
            </a:pPr>
            <a:r>
              <a:rPr lang="en-GB" sz="2800" i="0" dirty="0">
                <a:solidFill>
                  <a:schemeClr val="tx1"/>
                </a:solidFill>
                <a:latin typeface="HelveticaNeueLTStd-Cn"/>
              </a:rPr>
              <a:t>Peer support network	Training and support</a:t>
            </a:r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FB719-D75B-44C6-9244-422877D3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2454"/>
            <a:ext cx="7009849" cy="51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311745"/>
            <a:ext cx="8534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3600" b="0" i="0" kern="0" dirty="0">
                <a:latin typeface="Arial" panose="020B0604020202020204" pitchFamily="34" charset="0"/>
                <a:cs typeface="Arial" panose="020B0604020202020204" pitchFamily="34" charset="0"/>
              </a:rPr>
              <a:t>What is a recovery narrative?</a:t>
            </a:r>
            <a:endParaRPr lang="en-GB" sz="3600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1406381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First-person</a:t>
            </a:r>
            <a:r>
              <a:rPr lang="en-GB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lived experience accounts, include elements of both </a:t>
            </a:r>
            <a:r>
              <a:rPr lang="en-GB" sz="2400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adversity / struggle </a:t>
            </a:r>
            <a:r>
              <a:rPr lang="en-GB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</a:t>
            </a:r>
            <a:r>
              <a:rPr lang="en-GB" sz="2400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/ success / survival</a:t>
            </a:r>
            <a:r>
              <a:rPr lang="en-GB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related at least in part to </a:t>
            </a:r>
            <a:r>
              <a:rPr lang="en-GB" sz="2400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problems</a:t>
            </a:r>
            <a:r>
              <a:rPr lang="en-GB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which refer to events or actions </a:t>
            </a:r>
            <a:r>
              <a:rPr lang="en-GB" sz="2400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period of time</a:t>
            </a:r>
            <a:r>
              <a:rPr lang="en-GB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Llewellyn-Beardsley J et al (2019)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mental health recovery narratives: systematic review and narrative synthesis</a:t>
            </a: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PLOS ONE, </a:t>
            </a:r>
            <a:r>
              <a:rPr lang="en-GB" sz="18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e0214678.</a:t>
            </a:r>
          </a:p>
        </p:txBody>
      </p:sp>
    </p:spTree>
    <p:extLst>
      <p:ext uri="{BB962C8B-B14F-4D97-AF65-F5344CB8AC3E}">
        <p14:creationId xmlns:p14="http://schemas.microsoft.com/office/powerpoint/2010/main" val="15136462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98376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Narrative Experiences Online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772816"/>
            <a:ext cx="8458200" cy="2971800"/>
          </a:xfrm>
        </p:spPr>
        <p:txBody>
          <a:bodyPr/>
          <a:lstStyle/>
          <a:p>
            <a:pPr marL="514350" indent="-514350" algn="just">
              <a:spcBef>
                <a:spcPct val="0"/>
              </a:spcBef>
              <a:tabLst>
                <a:tab pos="2238375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ct val="0"/>
              </a:spcBef>
              <a:buFont typeface="+mj-lt"/>
              <a:buAutoNum type="arabicPeriod"/>
              <a:tabLst>
                <a:tab pos="22383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world’s largest repository of recorded mental health recovery narratives</a:t>
            </a:r>
          </a:p>
          <a:p>
            <a:pPr marL="514350" indent="-514350" algn="l">
              <a:spcBef>
                <a:spcPct val="0"/>
              </a:spcBef>
              <a:buFont typeface="+mj-lt"/>
              <a:buAutoNum type="arabicPeriod"/>
              <a:tabLst>
                <a:tab pos="2238375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ct val="0"/>
              </a:spcBef>
              <a:buFont typeface="+mj-lt"/>
              <a:buAutoNum type="arabicPeriod"/>
              <a:tabLst>
                <a:tab pos="22383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an interface using machine learning to match people to stories</a:t>
            </a:r>
          </a:p>
          <a:p>
            <a:pPr marL="514350" indent="-514350" algn="l">
              <a:spcBef>
                <a:spcPct val="0"/>
              </a:spcBef>
              <a:buFont typeface="+mj-lt"/>
              <a:buAutoNum type="arabicPeriod"/>
              <a:tabLst>
                <a:tab pos="2238375" algn="l"/>
              </a:tabLs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ct val="0"/>
              </a:spcBef>
              <a:buFont typeface="+mj-lt"/>
              <a:buAutoNum type="arabicPeriod"/>
              <a:tabLst>
                <a:tab pos="2238375" algn="l"/>
              </a:tabLs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Conduct randomised controlled trials</a:t>
            </a:r>
          </a:p>
        </p:txBody>
      </p:sp>
    </p:spTree>
    <p:extLst>
      <p:ext uri="{BB962C8B-B14F-4D97-AF65-F5344CB8AC3E}">
        <p14:creationId xmlns:p14="http://schemas.microsoft.com/office/powerpoint/2010/main" val="6500354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6" name="Rectangle 2"/>
          <p:cNvSpPr>
            <a:spLocks noChangeArrowheads="1"/>
          </p:cNvSpPr>
          <p:nvPr/>
        </p:nvSpPr>
        <p:spPr bwMode="auto">
          <a:xfrm>
            <a:off x="1885950" y="15954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3999" cy="50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627970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‘</a:t>
            </a:r>
            <a:r>
              <a:rPr kumimoji="0" lang="en-GB" sz="1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Riding</a:t>
            </a:r>
            <a:r>
              <a:rPr kumimoji="0" lang="en-GB" sz="1800" b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Storms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 collection, edited by Emily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Davey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Published by Recovery Devon</a:t>
            </a:r>
          </a:p>
        </p:txBody>
      </p:sp>
    </p:spTree>
    <p:extLst>
      <p:ext uri="{BB962C8B-B14F-4D97-AF65-F5344CB8AC3E}">
        <p14:creationId xmlns:p14="http://schemas.microsoft.com/office/powerpoint/2010/main" val="31710179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5576" y="6237312"/>
            <a:ext cx="8028384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>
              <a:spcBef>
                <a:spcPct val="20000"/>
              </a:spcBef>
              <a:buSzPct val="100000"/>
            </a:pPr>
            <a:r>
              <a:rPr lang="en-GB" sz="2800" i="0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https://www.recoverystories.uk/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25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C83BA4-104E-47EF-9200-0F1D2B5028C0}"/>
              </a:ext>
            </a:extLst>
          </p:cNvPr>
          <p:cNvSpPr/>
          <p:nvPr/>
        </p:nvSpPr>
        <p:spPr bwMode="auto">
          <a:xfrm>
            <a:off x="1475656" y="2420888"/>
            <a:ext cx="36004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11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" y="0"/>
            <a:ext cx="9143340" cy="68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5363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3D0F240-9760-4AB0-8A60-E85604B3AF2C}"/>
              </a:ext>
            </a:extLst>
          </p:cNvPr>
          <p:cNvGrpSpPr/>
          <p:nvPr/>
        </p:nvGrpSpPr>
        <p:grpSpPr>
          <a:xfrm>
            <a:off x="0" y="0"/>
            <a:ext cx="6156176" cy="4221088"/>
            <a:chOff x="0" y="0"/>
            <a:chExt cx="9145176" cy="65446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341776-CB34-48AC-AB1B-32802360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226511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126020-6C95-4A8E-ACC4-DEC99701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6" y="2265112"/>
              <a:ext cx="9144000" cy="427957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16731C-ED7A-4D8E-AE73-166AB95D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697868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ABBFF2E-C3EE-4193-89D1-BA448A1C0D8D}"/>
              </a:ext>
            </a:extLst>
          </p:cNvPr>
          <p:cNvSpPr txBox="1">
            <a:spLocks noChangeArrowheads="1"/>
          </p:cNvSpPr>
          <p:nvPr/>
        </p:nvSpPr>
        <p:spPr>
          <a:xfrm>
            <a:off x="-36512" y="4293096"/>
            <a:ext cx="9144000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dirty="0"/>
              <a:t>The NEON Intervention is a low-intensity self-management intervention which has demonstrated effectiveness and cost-effectiveness for people with non-psychotic mental health problems in an England-wide trial </a:t>
            </a:r>
            <a:endParaRPr lang="en-US" sz="1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0B5F1-B9FA-45FB-9FD2-43953C493B87}"/>
              </a:ext>
            </a:extLst>
          </p:cNvPr>
          <p:cNvSpPr/>
          <p:nvPr/>
        </p:nvSpPr>
        <p:spPr bwMode="auto">
          <a:xfrm>
            <a:off x="3347864" y="908720"/>
            <a:ext cx="1224136" cy="2880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0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288" y="4797425"/>
            <a:ext cx="8458200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" y="1052363"/>
            <a:ext cx="9144000" cy="3960813"/>
          </a:xfrm>
          <a:noFill/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E: m.slade@nottingham.ac.uk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W: researchintorecovery.com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6632"/>
            <a:ext cx="8534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0">
                <a:latin typeface="Arial" panose="020B0604020202020204" pitchFamily="34" charset="0"/>
                <a:cs typeface="Arial" panose="020B0604020202020204" pitchFamily="34" charset="0"/>
              </a:rPr>
              <a:t>Personal recovery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34207"/>
            <a:ext cx="8458200" cy="2971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deeply personal, unique process of changing one’s attitudes, values, feelings, goals, skills and roles. It is a way of living a satisfying, hopeful and contributing life even with limitations caused by the illness. </a:t>
            </a:r>
          </a:p>
          <a:p>
            <a:pPr algn="just">
              <a:lnSpc>
                <a:spcPct val="9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Anthony WA (1993) Recovery from mental illness: </a:t>
            </a:r>
          </a:p>
          <a:p>
            <a:pPr algn="r"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guiding vision of the mental health service system in the 1990s, </a:t>
            </a:r>
          </a:p>
          <a:p>
            <a:pPr algn="r">
              <a:lnSpc>
                <a:spcPct val="90000"/>
              </a:lnSpc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Psychosocial Rehabilitation Journal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11-23.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32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b="0" dirty="0">
                <a:latin typeface="Arial" panose="020B0604020202020204" pitchFamily="34" charset="0"/>
                <a:cs typeface="Arial" panose="020B0604020202020204" pitchFamily="34" charset="0"/>
              </a:rPr>
              <a:t>Recovery processes: CHIME framework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59" name="Rectangle 3"/>
          <p:cNvSpPr>
            <a:spLocks noChangeArrowheads="1"/>
          </p:cNvSpPr>
          <p:nvPr/>
        </p:nvSpPr>
        <p:spPr bwMode="auto">
          <a:xfrm>
            <a:off x="251520" y="6237114"/>
            <a:ext cx="845820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>
              <a:spcBef>
                <a:spcPct val="20000"/>
              </a:spcBef>
              <a:buSzPct val="100000"/>
            </a:pPr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Leamy M, Bird V, Le Boutillier C, Williams J, Slade M  (2011)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conceptual framework for personal recovery…systematic review and narrative synthesis</a:t>
            </a:r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British Journal of Psychiatry, </a:t>
            </a:r>
            <a:r>
              <a:rPr lang="en-GB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en-GB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445-452.</a:t>
            </a:r>
          </a:p>
        </p:txBody>
      </p:sp>
      <p:sp>
        <p:nvSpPr>
          <p:cNvPr id="1862660" name="Oval 4"/>
          <p:cNvSpPr>
            <a:spLocks noChangeArrowheads="1"/>
          </p:cNvSpPr>
          <p:nvPr/>
        </p:nvSpPr>
        <p:spPr bwMode="auto">
          <a:xfrm>
            <a:off x="3419475" y="981075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61" name="Text Box 5"/>
          <p:cNvSpPr txBox="1">
            <a:spLocks noChangeArrowheads="1"/>
          </p:cNvSpPr>
          <p:nvPr/>
        </p:nvSpPr>
        <p:spPr bwMode="auto">
          <a:xfrm>
            <a:off x="3563938" y="3255963"/>
            <a:ext cx="19431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i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r>
              <a:rPr lang="en-GB" sz="2800" b="1" i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sp>
        <p:nvSpPr>
          <p:cNvPr id="1862662" name="Text Box 6"/>
          <p:cNvSpPr txBox="1">
            <a:spLocks noChangeArrowheads="1"/>
          </p:cNvSpPr>
          <p:nvPr/>
        </p:nvSpPr>
        <p:spPr bwMode="auto">
          <a:xfrm>
            <a:off x="3433936" y="152717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Connectedness</a:t>
            </a:r>
          </a:p>
        </p:txBody>
      </p:sp>
      <p:sp>
        <p:nvSpPr>
          <p:cNvPr id="1862663" name="Oval 7"/>
          <p:cNvSpPr>
            <a:spLocks noChangeArrowheads="1"/>
          </p:cNvSpPr>
          <p:nvPr/>
        </p:nvSpPr>
        <p:spPr bwMode="auto">
          <a:xfrm>
            <a:off x="539750" y="1917700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64" name="Text Box 8"/>
          <p:cNvSpPr txBox="1">
            <a:spLocks noChangeArrowheads="1"/>
          </p:cNvSpPr>
          <p:nvPr/>
        </p:nvSpPr>
        <p:spPr bwMode="auto">
          <a:xfrm>
            <a:off x="626517" y="2309971"/>
            <a:ext cx="2073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Hope and optimism</a:t>
            </a:r>
          </a:p>
        </p:txBody>
      </p:sp>
      <p:sp>
        <p:nvSpPr>
          <p:cNvPr id="1862665" name="Oval 9"/>
          <p:cNvSpPr>
            <a:spLocks noChangeArrowheads="1"/>
          </p:cNvSpPr>
          <p:nvPr/>
        </p:nvSpPr>
        <p:spPr bwMode="auto">
          <a:xfrm>
            <a:off x="6156325" y="1989138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66" name="Text Box 10"/>
          <p:cNvSpPr txBox="1">
            <a:spLocks noChangeArrowheads="1"/>
          </p:cNvSpPr>
          <p:nvPr/>
        </p:nvSpPr>
        <p:spPr bwMode="auto">
          <a:xfrm>
            <a:off x="6315075" y="2482850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</a:p>
        </p:txBody>
      </p:sp>
      <p:sp>
        <p:nvSpPr>
          <p:cNvPr id="1862667" name="Oval 11"/>
          <p:cNvSpPr>
            <a:spLocks noChangeArrowheads="1"/>
          </p:cNvSpPr>
          <p:nvPr/>
        </p:nvSpPr>
        <p:spPr bwMode="auto">
          <a:xfrm>
            <a:off x="5940425" y="4294188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68" name="Text Box 12"/>
          <p:cNvSpPr txBox="1">
            <a:spLocks noChangeArrowheads="1"/>
          </p:cNvSpPr>
          <p:nvPr/>
        </p:nvSpPr>
        <p:spPr bwMode="auto">
          <a:xfrm>
            <a:off x="6012160" y="4839543"/>
            <a:ext cx="2217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</p:txBody>
      </p:sp>
      <p:sp>
        <p:nvSpPr>
          <p:cNvPr id="1862669" name="Oval 13"/>
          <p:cNvSpPr>
            <a:spLocks noChangeArrowheads="1"/>
          </p:cNvSpPr>
          <p:nvPr/>
        </p:nvSpPr>
        <p:spPr bwMode="auto">
          <a:xfrm>
            <a:off x="755650" y="4365625"/>
            <a:ext cx="23764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70" name="Text Box 14"/>
          <p:cNvSpPr txBox="1">
            <a:spLocks noChangeArrowheads="1"/>
          </p:cNvSpPr>
          <p:nvPr/>
        </p:nvSpPr>
        <p:spPr bwMode="auto">
          <a:xfrm>
            <a:off x="914400" y="4758243"/>
            <a:ext cx="2073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Meaning and purpose</a:t>
            </a:r>
          </a:p>
        </p:txBody>
      </p:sp>
      <p:sp>
        <p:nvSpPr>
          <p:cNvPr id="1862671" name="AutoShape 15"/>
          <p:cNvSpPr>
            <a:spLocks noChangeArrowheads="1"/>
          </p:cNvSpPr>
          <p:nvPr/>
        </p:nvSpPr>
        <p:spPr bwMode="auto">
          <a:xfrm rot="16200000">
            <a:off x="4284663" y="2744788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72" name="AutoShape 16"/>
          <p:cNvSpPr>
            <a:spLocks noChangeArrowheads="1"/>
          </p:cNvSpPr>
          <p:nvPr/>
        </p:nvSpPr>
        <p:spPr bwMode="auto">
          <a:xfrm rot="8775212">
            <a:off x="2916238" y="42211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73" name="AutoShape 17"/>
          <p:cNvSpPr>
            <a:spLocks noChangeArrowheads="1"/>
          </p:cNvSpPr>
          <p:nvPr/>
        </p:nvSpPr>
        <p:spPr bwMode="auto">
          <a:xfrm rot="12927194">
            <a:off x="2916238" y="29257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74" name="AutoShape 18"/>
          <p:cNvSpPr>
            <a:spLocks noChangeArrowheads="1"/>
          </p:cNvSpPr>
          <p:nvPr/>
        </p:nvSpPr>
        <p:spPr bwMode="auto">
          <a:xfrm rot="2139314">
            <a:off x="5580063" y="422116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675" name="AutoShape 19"/>
          <p:cNvSpPr>
            <a:spLocks noChangeArrowheads="1"/>
          </p:cNvSpPr>
          <p:nvPr/>
        </p:nvSpPr>
        <p:spPr bwMode="auto">
          <a:xfrm rot="-1198547">
            <a:off x="5580063" y="2997200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024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6" name="TextBox 5"/>
          <p:cNvSpPr txBox="1">
            <a:spLocks noChangeArrowheads="1"/>
          </p:cNvSpPr>
          <p:nvPr/>
        </p:nvSpPr>
        <p:spPr bwMode="auto">
          <a:xfrm>
            <a:off x="1444447" y="2039739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756" y="273348"/>
            <a:ext cx="1198457" cy="17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67969" y="2035448"/>
            <a:ext cx="1083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500" y="267972"/>
            <a:ext cx="1315312" cy="17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725711" y="1963440"/>
            <a:ext cx="7986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</a:t>
            </a:r>
          </a:p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956" y="260648"/>
            <a:ext cx="1214001" cy="17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11760" y="5445224"/>
            <a:ext cx="1568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8059" y="3569249"/>
            <a:ext cx="1221391" cy="17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444208" y="5445224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5648"/>
            <a:ext cx="1235652" cy="17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krammerbuch.at/img/katalog/amering_schmolke_recove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9768" y="267973"/>
            <a:ext cx="1169069" cy="1706670"/>
          </a:xfrm>
          <a:prstGeom prst="rect">
            <a:avLst/>
          </a:prstGeom>
          <a:noFill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245472" y="2029286"/>
            <a:ext cx="123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www.raffaellocortina.it/image/cache/data/copertine/NEU%20-%20Neuroscienze/NEU-56-Maone-S-800x800.jpg"/>
          <p:cNvPicPr>
            <a:picLocks noChangeAspect="1" noChangeArrowheads="1"/>
          </p:cNvPicPr>
          <p:nvPr/>
        </p:nvPicPr>
        <p:blipFill>
          <a:blip r:embed="rId9" cstate="print"/>
          <a:srcRect l="17210" r="17640"/>
          <a:stretch>
            <a:fillRect/>
          </a:stretch>
        </p:blipFill>
        <p:spPr bwMode="auto">
          <a:xfrm>
            <a:off x="7792231" y="267973"/>
            <a:ext cx="1111901" cy="1706670"/>
          </a:xfrm>
          <a:prstGeom prst="rect">
            <a:avLst/>
          </a:prstGeom>
          <a:noFill/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936980" y="2035448"/>
            <a:ext cx="95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75" y="3569248"/>
            <a:ext cx="1221487" cy="17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774288" y="5445224"/>
            <a:ext cx="1517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Palestine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29" y="3569248"/>
            <a:ext cx="1217216" cy="17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807122" y="5301208"/>
            <a:ext cx="11573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43" y="3569247"/>
            <a:ext cx="1222085" cy="17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331911" y="5445224"/>
            <a:ext cx="824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Qatar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" y="278291"/>
            <a:ext cx="1312440" cy="16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9158" y="2035448"/>
            <a:ext cx="1099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Anguilla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84" y="278291"/>
            <a:ext cx="1178412" cy="16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067944" y="2035448"/>
            <a:ext cx="1112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03" y="3569249"/>
            <a:ext cx="1208784" cy="17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331640" y="5445224"/>
            <a:ext cx="1197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69249"/>
            <a:ext cx="1214919" cy="17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69158" y="5445224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907704" y="6381750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charset="0"/>
              </a:rPr>
              <a:t>2021</a:t>
            </a:r>
            <a:endParaRPr lang="en-US" sz="28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008" y="683979"/>
            <a:ext cx="4355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…are able to exercise the full range of human rights and to access </a:t>
            </a:r>
            <a:r>
              <a:rPr lang="en-GB" sz="28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r>
              <a:rPr lang="en-GB" sz="28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culturally-appropriate health and social care </a:t>
            </a:r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timely way to promote recovery, in order to attain the highest</a:t>
            </a:r>
          </a:p>
          <a:p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level of health and participate fully in society and at work, </a:t>
            </a:r>
            <a:r>
              <a:rPr lang="en-GB" sz="280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from stigmatization and discrimination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2EC41-D473-460D-AFF0-B4B944C9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" y="0"/>
            <a:ext cx="4529993" cy="63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8913"/>
            <a:ext cx="8534400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</p:txBody>
      </p:sp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468313" y="1339850"/>
            <a:ext cx="8280400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32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“credible role model”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SzPct val="100000"/>
            </a:pPr>
            <a:endParaRPr lang="en-GB" sz="100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Davidson L, </a:t>
            </a:r>
            <a:r>
              <a:rPr lang="en-GB" sz="1800" i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Rakfeldt</a:t>
            </a:r>
            <a:r>
              <a:rPr lang="en-GB" sz="1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Strauss J (2010)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roots of the recovery movement in psychiatry</a:t>
            </a:r>
            <a:r>
              <a:rPr lang="en-GB" sz="1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8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Chichester: Wiley-Blackwell</a:t>
            </a:r>
          </a:p>
          <a:p>
            <a:pPr algn="just">
              <a:spcBef>
                <a:spcPct val="20000"/>
              </a:spcBef>
              <a:buSzPct val="100000"/>
            </a:pP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SzPct val="100000"/>
            </a:pP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mental health services will be expected to recruit and train service users as part of the workforce</a:t>
            </a:r>
            <a:endParaRPr lang="en-GB" sz="3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20000"/>
              </a:spcBef>
              <a:buSzPct val="100000"/>
            </a:pP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(2001)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Journey to Recovery – </a:t>
            </a:r>
          </a:p>
          <a:p>
            <a:pPr algn="r">
              <a:spcBef>
                <a:spcPct val="20000"/>
              </a:spcBef>
              <a:buSzPct val="100000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Government’s vision for mental health care</a:t>
            </a:r>
            <a:r>
              <a:rPr lang="en-GB" sz="1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London: Department of Health.</a:t>
            </a:r>
          </a:p>
        </p:txBody>
      </p:sp>
    </p:spTree>
    <p:extLst>
      <p:ext uri="{BB962C8B-B14F-4D97-AF65-F5344CB8AC3E}">
        <p14:creationId xmlns:p14="http://schemas.microsoft.com/office/powerpoint/2010/main" val="2570064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5229200"/>
            <a:ext cx="9144000" cy="1296144"/>
          </a:xfrm>
        </p:spPr>
        <p:txBody>
          <a:bodyPr/>
          <a:lstStyle/>
          <a:p>
            <a:r>
              <a:rPr lang="en-GB" sz="2800" i="1" dirty="0">
                <a:latin typeface="Arial" pitchFamily="34" charset="0"/>
                <a:cs typeface="Arial" pitchFamily="34" charset="0"/>
              </a:rPr>
              <a:t>The NHS long-term plan…envisages numbers of peer</a:t>
            </a:r>
          </a:p>
          <a:p>
            <a:r>
              <a:rPr lang="en-GB" sz="2800" i="1" dirty="0">
                <a:latin typeface="Arial" pitchFamily="34" charset="0"/>
                <a:cs typeface="Arial" pitchFamily="34" charset="0"/>
              </a:rPr>
              <a:t>support workers growing to 2,780 new peer workers employed in mental health services in 2023/4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08104" y="4293096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627DB-AE35-49C0-8AF5-42A51315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0" y="0"/>
            <a:ext cx="516711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7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5445224"/>
            <a:ext cx="9144000" cy="1296144"/>
          </a:xfrm>
        </p:spPr>
        <p:txBody>
          <a:bodyPr/>
          <a:lstStyle/>
          <a:p>
            <a:r>
              <a:rPr lang="en-GB" sz="2800" i="1" dirty="0">
                <a:latin typeface="Arial" pitchFamily="34" charset="0"/>
                <a:cs typeface="Arial" pitchFamily="34" charset="0"/>
              </a:rPr>
              <a:t>More consistent evidence was found indicating peer</a:t>
            </a:r>
          </a:p>
          <a:p>
            <a:r>
              <a:rPr lang="en-GB" sz="2800" i="1" dirty="0">
                <a:latin typeface="Arial" pitchFamily="34" charset="0"/>
                <a:cs typeface="Arial" pitchFamily="34" charset="0"/>
              </a:rPr>
              <a:t>support improves recovery outcomes.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248" y="1761778"/>
            <a:ext cx="190468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reviews</a:t>
            </a:r>
          </a:p>
          <a:p>
            <a:pPr algn="l" eaLnBrk="1" hangingPunct="1"/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en-GB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GB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61A6C-85EC-4F85-A3A7-C5581859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" y="0"/>
            <a:ext cx="6577271" cy="51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35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0" y="1643"/>
            <a:ext cx="9150440" cy="6402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9632" y="620046"/>
            <a:ext cx="1768426" cy="143302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043653" y="3569799"/>
            <a:ext cx="1625138" cy="162929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06520" y="692696"/>
            <a:ext cx="997528" cy="10723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2256021">
            <a:off x="7304430" y="1333412"/>
            <a:ext cx="432048" cy="13399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589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ueyellow">
  <a:themeElements>
    <a:clrScheme name="Custom 2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FFCC00"/>
      </a:hlink>
      <a:folHlink>
        <a:srgbClr val="FFFFFF"/>
      </a:folHlink>
    </a:clrScheme>
    <a:fontScheme name="Blueyell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yello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yello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D3FAF181-FA4B-4F66-BCCE-3AF81181B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133B9-C071-45CE-A664-182E2F1E802A}"/>
</file>

<file path=customXml/itemProps3.xml><?xml version="1.0" encoding="utf-8"?>
<ds:datastoreItem xmlns:ds="http://schemas.openxmlformats.org/officeDocument/2006/customXml" ds:itemID="{A7058352-6007-43E5-8F29-B05DE7ACE884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b4dd34b-89a6-49f6-93df-11a4fb14fd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12699</TotalTime>
  <Words>589</Words>
  <Application>Microsoft Office PowerPoint</Application>
  <PresentationFormat>On-screen Show (4:3)</PresentationFormat>
  <Paragraphs>123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HelveticaNeueLTStd-Cn</vt:lpstr>
      <vt:lpstr>Times New Roman</vt:lpstr>
      <vt:lpstr>Blueyellow</vt:lpstr>
      <vt:lpstr>Community care can support  personal recovery</vt:lpstr>
      <vt:lpstr>Personal recovery</vt:lpstr>
      <vt:lpstr>Recovery processes: CHIME framework</vt:lpstr>
      <vt:lpstr>PowerPoint Presentation</vt:lpstr>
      <vt:lpstr>PowerPoint Presentation</vt:lpstr>
      <vt:lpstr>Peer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Narrative Experiences Online NEON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Recovery: what, why and how?</dc:title>
  <dc:creator>Slade Mike</dc:creator>
  <cp:lastModifiedBy>Nick Sarson</cp:lastModifiedBy>
  <cp:revision>1241</cp:revision>
  <cp:lastPrinted>2023-03-14T10:40:29Z</cp:lastPrinted>
  <dcterms:created xsi:type="dcterms:W3CDTF">2001-09-25T13:34:04Z</dcterms:created>
  <dcterms:modified xsi:type="dcterms:W3CDTF">2024-03-08T10:08:58Z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0x01010064349AB501BF574C83206C844DBEF306</vt:lpwstr>
  </property>
</Properties>
</file>