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36" r:id="rId2"/>
    <p:sldId id="299" r:id="rId3"/>
    <p:sldId id="2071" r:id="rId4"/>
    <p:sldId id="2073" r:id="rId5"/>
    <p:sldId id="2072" r:id="rId6"/>
    <p:sldId id="2063" r:id="rId7"/>
    <p:sldId id="1907" r:id="rId8"/>
    <p:sldId id="1162" r:id="rId9"/>
    <p:sldId id="2048" r:id="rId10"/>
    <p:sldId id="1903" r:id="rId11"/>
    <p:sldId id="2075" r:id="rId12"/>
    <p:sldId id="2061" r:id="rId13"/>
    <p:sldId id="2077" r:id="rId14"/>
    <p:sldId id="2074" r:id="rId15"/>
    <p:sldId id="2079" r:id="rId16"/>
    <p:sldId id="2064" r:id="rId17"/>
    <p:sldId id="2065" r:id="rId18"/>
    <p:sldId id="2066" r:id="rId19"/>
    <p:sldId id="2067" r:id="rId20"/>
    <p:sldId id="2078" r:id="rId21"/>
    <p:sldId id="2069" r:id="rId22"/>
    <p:sldId id="2070" r:id="rId23"/>
    <p:sldId id="199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6E9F"/>
    <a:srgbClr val="3F8AB1"/>
    <a:srgbClr val="F0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5033" autoAdjust="0"/>
  </p:normalViewPr>
  <p:slideViewPr>
    <p:cSldViewPr snapToGrid="0">
      <p:cViewPr>
        <p:scale>
          <a:sx n="66" d="100"/>
          <a:sy n="66" d="100"/>
        </p:scale>
        <p:origin x="1253" y="3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D08C1-C7E3-4FC0-9C38-DF1308B546B6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639F1-83A2-4315-8EA6-4FBCD21B0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52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ADD24A-0CA8-4C5E-96ED-42449883F37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05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BD9CB-93DE-4D37-B373-145AC6CC1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ABD2AB-CE68-D240-B242-379CAD729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4363D-291B-38CE-B9C0-3E59385B7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56C6E-B723-21D2-C3EA-2F47533B2E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E59AE-DD33-5C48-95C7-D1EAE6B765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69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39F1-83A2-4315-8EA6-4FBCD21B008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132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58ED7-5663-616F-AB5C-708FB1343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FA8B2-CF82-056E-8046-6D3C6F9CA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A9F8C9-1BAD-3B4B-6A13-2965208B7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E491F-89E1-2858-E57A-AA0FD8749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39F1-83A2-4315-8EA6-4FBCD21B008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290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639F1-83A2-4315-8EA6-4FBCD21B008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700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E59AE-DD33-5C48-95C7-D1EAE6B765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4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41094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E59AE-DD33-5C48-95C7-D1EAE6B765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31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FC8A5-F490-6A40-0B11-0279E4FEE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061527-BBE9-4651-C564-6CB2E8DAA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3260F1-1F0B-1EE7-0E23-0E2B8AF4B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B8057-CF4A-3310-A400-DD4D39340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E59AE-DD33-5C48-95C7-D1EAE6B765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FEDF1-F637-8C45-8FB1-9183BB34A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945BA-DF00-0921-18E3-D25CBC69C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6BDCBD-80C7-83F0-6FA0-8122E5C9D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512F1-7232-AFA4-8B56-477118499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E59AE-DD33-5C48-95C7-D1EAE6B765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4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AA4F6-DAA6-A664-7066-A9F7F453C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4112A-E3E5-409F-1293-D8629D9FB8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9C8223-F35D-9563-54E7-C7EB289B4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30490-17AE-36A4-78BB-EF7EE6E7F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E59AE-DD33-5C48-95C7-D1EAE6B765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47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E59AE-DD33-5C48-95C7-D1EAE6B765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54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E59AE-DD33-5C48-95C7-D1EAE6B765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8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7E59AE-DD33-5C48-95C7-D1EAE6B765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1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DAE2E6-4FB4-499D-9338-6F105536AE7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0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E5000-0C09-5AFC-400C-FCB6547D5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73879-7B29-BE11-0062-979E2DA8A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E1E71-59CA-2A97-F507-F237C841F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3FE71-83A7-1513-94BE-177A2A53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C43B3-52BE-B777-03FA-F046031A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73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5BEF-6AD5-3C2C-A1B1-6146712BC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0013E-757B-CAF2-CC57-B00BF9D78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250D1-015F-7EC7-4684-5E7664DE7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DF42C-74BC-BFFB-F653-89B03C6D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BBBD6-A6DC-601E-E43B-A8C8696EA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93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1F3EC5-C648-E032-6F48-B94EAA7A4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3D01E-9B10-20D3-C259-9C0772198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474F5-9416-12DB-746D-E5A8E0C6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993AE-DDE2-1101-5E9B-FD8603F55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22E41-99CD-9A9A-C96A-E091B50E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01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B7C31-C35D-694B-9678-865F000ED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DDC31-5332-6149-9212-9D852738ADD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981C6-1C86-884F-B17D-0A39D7544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86F12-4E46-F146-B397-0E64229AE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DD658-FB20-1A4C-A71D-8E09B3455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4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D2252-5A99-0A45-ECC4-C5A46C1BF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B1EF5-CBAB-2C43-D12C-F7B6FC3A0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98BE5-ADE1-4966-9237-FEC60E766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CF24F-E021-2EC5-6258-180EDD280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4D32A-CF5A-DC11-78B3-37C8E8B76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29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6242A-3F06-331F-5B5E-749977F3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86297-9BEC-C747-9DA1-14B34E9EA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9EB58-0BC9-1503-91E3-1BAC09C4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4004D-7152-60E3-A940-B5DB0611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B692D-394C-9991-2F5D-E8894A6D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632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91838-ACDA-0DA5-A0B5-653EB8C9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1B832-E93C-DCC4-B755-7BA9B7EC1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2BE1C-8610-25A1-1FB7-854D33FEF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F871C-26DA-8D2D-50C5-5377E7FD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1638D-5102-B2D3-4A51-03FD49DA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7062F-0B4F-93F7-40A3-2C5BB9BE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58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976F-EAB9-5B65-5C33-AF2077A6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C32FE-DEBB-637F-3D72-7FB78444E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E4C404-2873-0DF0-CFB8-FC6FF568E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F40D9-3F36-56E7-586A-4AA38C3138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C6EB0-05BF-A999-8198-2B87A860A0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1A0DA2-6E80-1CBB-4429-2D26B7F76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44DAFA-DFAF-61DD-ECE3-CE69EF3CC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D5EA67-211E-21AB-EF70-67BDC293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91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3492-06B1-78BA-5523-C4D66987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79E265-60C9-8DEF-BF5F-4E25D55F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D7CE93-A8FB-EDD6-C175-E61E2269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F847A-D40A-B1A0-B056-42D90FF7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84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14203C-4F26-75E5-01DC-D4035BF4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0B2E4C-4790-33EF-1370-2B288205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15274-4BAF-01DB-692A-BC5A9F59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68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128D-E8FD-1C3A-A4E9-6E6E2068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8DF9D-C030-A725-FA94-5CED8B9FD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ADCDF-79E4-3C40-B18A-1F24AA275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617421-BEF7-B216-2393-97038B00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347EA-3EEF-DA70-84F0-AD2224AF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FC928-832E-A495-FB4D-CC9268DB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46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5E938-C8AE-D773-217E-C0F056ECF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08EEB-EFC4-B7DD-746B-E05A9A070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4446E-0883-12ED-6ED8-ED05962F2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090AF-1DDF-EEE6-0FB8-90C179D3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2DFB1-9754-90B4-371B-9D809100F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30938-44A2-7116-77B5-C51B0955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910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40ACC8-39D1-3CF6-3A51-08564BC5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A309E-E53A-F1E9-FEBA-3BB688F4F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A1769-D7AA-122E-4444-EC68B4F4A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F95658-CD22-4872-BF54-7E5C221BD59A}" type="datetimeFigureOut">
              <a:rPr lang="en-GB" smtClean="0"/>
              <a:t>11/03/2024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FE234-CBE5-780C-2FC9-AAEECEDFE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C1F4A-E241-3A06-09E8-C52B662DC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EA83C8-20F7-469D-9C58-566DC98DB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71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5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indigo-group.org/new-guide-to-scale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indigo-group.org/new-guide-to-scale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changingmindsglobally.com/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hinnovation.net/resources/global-anti-stigma-toolkit-conversations-change-lives" TargetMode="Externa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go-group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18" Type="http://schemas.openxmlformats.org/officeDocument/2006/relationships/image" Target="../media/image2.gif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2.jpg"/><Relationship Id="rId1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10" Type="http://schemas.openxmlformats.org/officeDocument/2006/relationships/image" Target="../media/image20.jpg"/><Relationship Id="rId19" Type="http://schemas.openxmlformats.org/officeDocument/2006/relationships/image" Target="../media/image27.jpg"/><Relationship Id="rId4" Type="http://schemas.openxmlformats.org/officeDocument/2006/relationships/image" Target="../media/image15.jpg"/><Relationship Id="rId9" Type="http://schemas.openxmlformats.org/officeDocument/2006/relationships/image" Target="../media/image19.jp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41D924-5333-97DB-423A-82E495C8675D}"/>
              </a:ext>
            </a:extLst>
          </p:cNvPr>
          <p:cNvSpPr/>
          <p:nvPr/>
        </p:nvSpPr>
        <p:spPr>
          <a:xfrm>
            <a:off x="977" y="1125496"/>
            <a:ext cx="12192000" cy="25763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highlight>
                <a:srgbClr val="FFCC66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78338-C32D-2437-CBDE-771E2CF59BDF}"/>
              </a:ext>
            </a:extLst>
          </p:cNvPr>
          <p:cNvSpPr txBox="1">
            <a:spLocks/>
          </p:cNvSpPr>
          <p:nvPr/>
        </p:nvSpPr>
        <p:spPr>
          <a:xfrm>
            <a:off x="2002896" y="1415473"/>
            <a:ext cx="6540366" cy="13144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100" baseline="30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E9DC32-8113-4757-5253-AB967C342A71}"/>
              </a:ext>
            </a:extLst>
          </p:cNvPr>
          <p:cNvSpPr txBox="1">
            <a:spLocks/>
          </p:cNvSpPr>
          <p:nvPr/>
        </p:nvSpPr>
        <p:spPr>
          <a:xfrm>
            <a:off x="0" y="1326145"/>
            <a:ext cx="12192000" cy="224873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4500" b="1" dirty="0">
                <a:latin typeface="+mn-lt"/>
              </a:rPr>
              <a:t>INDIGO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3500" b="1" dirty="0">
                <a:latin typeface="+mn-lt"/>
              </a:rPr>
              <a:t>International Study of Discrimination and </a:t>
            </a:r>
            <a:br>
              <a:rPr lang="en-US" sz="3500" b="1" dirty="0">
                <a:latin typeface="+mn-lt"/>
              </a:rPr>
            </a:br>
            <a:r>
              <a:rPr lang="en-US" sz="3500" b="1" dirty="0">
                <a:latin typeface="+mn-lt"/>
              </a:rPr>
              <a:t>Stigma Outcomes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19690EE-3751-272C-FF35-34412DB571BD}"/>
              </a:ext>
            </a:extLst>
          </p:cNvPr>
          <p:cNvSpPr txBox="1">
            <a:spLocks/>
          </p:cNvSpPr>
          <p:nvPr/>
        </p:nvSpPr>
        <p:spPr>
          <a:xfrm>
            <a:off x="6802916" y="5387372"/>
            <a:ext cx="5124732" cy="12898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GB" sz="2000" dirty="0">
                <a:solidFill>
                  <a:srgbClr val="3F8AB1"/>
                </a:solidFill>
              </a:rPr>
              <a:t>Institute of Psychiatry, Psychology &amp; Neuroscience; King’s College London, UK</a:t>
            </a:r>
          </a:p>
          <a:p>
            <a:pPr marL="0" indent="0" algn="r">
              <a:spcBef>
                <a:spcPts val="225"/>
              </a:spcBef>
              <a:buNone/>
            </a:pPr>
            <a:r>
              <a:rPr lang="en-GB" sz="2000" b="1" dirty="0">
                <a:solidFill>
                  <a:srgbClr val="126E9F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petra.gronholm@kcl.ac.uk</a:t>
            </a:r>
            <a:r>
              <a:rPr lang="en-GB" sz="2000" dirty="0">
                <a:solidFill>
                  <a:srgbClr val="126E9F"/>
                </a:solidFill>
              </a:rPr>
              <a:t>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EF9AD77-14BB-DD52-37B0-29254CE284AC}"/>
              </a:ext>
            </a:extLst>
          </p:cNvPr>
          <p:cNvSpPr txBox="1">
            <a:spLocks/>
          </p:cNvSpPr>
          <p:nvPr/>
        </p:nvSpPr>
        <p:spPr>
          <a:xfrm>
            <a:off x="6919243" y="119325"/>
            <a:ext cx="5138057" cy="86715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None/>
            </a:pPr>
            <a:endParaRPr lang="en-US" sz="23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418EE7B-C6EC-5324-636D-D9F3A050E643}"/>
              </a:ext>
            </a:extLst>
          </p:cNvPr>
          <p:cNvSpPr txBox="1">
            <a:spLocks/>
          </p:cNvSpPr>
          <p:nvPr/>
        </p:nvSpPr>
        <p:spPr>
          <a:xfrm>
            <a:off x="0" y="3963553"/>
            <a:ext cx="12192000" cy="7220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3500" dirty="0"/>
              <a:t>Petra Gronholm, PhD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EC947CE-8988-65A2-CA93-27B38E453366}"/>
              </a:ext>
            </a:extLst>
          </p:cNvPr>
          <p:cNvSpPr txBox="1">
            <a:spLocks/>
          </p:cNvSpPr>
          <p:nvPr/>
        </p:nvSpPr>
        <p:spPr>
          <a:xfrm>
            <a:off x="9561121" y="6369684"/>
            <a:ext cx="2384798" cy="5148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225"/>
              </a:spcBef>
              <a:buNone/>
            </a:pPr>
            <a:r>
              <a:rPr lang="en-GB" sz="2000" b="1" dirty="0">
                <a:solidFill>
                  <a:srgbClr val="3F8AB1"/>
                </a:solidFill>
              </a:rPr>
              <a:t>@</a:t>
            </a:r>
            <a:r>
              <a:rPr lang="en-GB" sz="2000" b="1" dirty="0" err="1">
                <a:solidFill>
                  <a:srgbClr val="3F8AB1"/>
                </a:solidFill>
              </a:rPr>
              <a:t>gronholmpetra</a:t>
            </a:r>
            <a:endParaRPr lang="en-GB" sz="2000" b="1" dirty="0">
              <a:solidFill>
                <a:srgbClr val="3F8AB1"/>
              </a:solidFill>
            </a:endParaRPr>
          </a:p>
        </p:txBody>
      </p:sp>
      <p:pic>
        <p:nvPicPr>
          <p:cNvPr id="10" name="Picture 9" descr="A picture containing food, clock&#10;&#10;Description automatically generated">
            <a:extLst>
              <a:ext uri="{FF2B5EF4-FFF2-40B4-BE49-F238E27FC236}">
                <a16:creationId xmlns:a16="http://schemas.microsoft.com/office/drawing/2014/main" id="{29693A87-3DC6-A059-AD71-82B344BAE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634" y="5386451"/>
            <a:ext cx="4056801" cy="1175368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1A18A52-1548-2B92-81EB-852B3BB31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81" y="5323808"/>
            <a:ext cx="1693293" cy="128985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AEE1E458-50C7-90D6-C962-D6249CA20CAE}"/>
              </a:ext>
            </a:extLst>
          </p:cNvPr>
          <p:cNvSpPr txBox="1">
            <a:spLocks/>
          </p:cNvSpPr>
          <p:nvPr/>
        </p:nvSpPr>
        <p:spPr>
          <a:xfrm>
            <a:off x="134700" y="160296"/>
            <a:ext cx="1637613" cy="4429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GB" sz="2000" dirty="0">
                <a:solidFill>
                  <a:srgbClr val="3F8AB1"/>
                </a:solidFill>
              </a:rPr>
              <a:t>12/03/24</a:t>
            </a:r>
            <a:endParaRPr lang="en-US" sz="2000" dirty="0">
              <a:solidFill>
                <a:srgbClr val="3F8AB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99A6A5A-B44D-E344-230C-73C6F4978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984" y="6399628"/>
            <a:ext cx="324382" cy="32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C57A2E8D-E760-759E-A5C0-54AAAE4076D7}"/>
              </a:ext>
            </a:extLst>
          </p:cNvPr>
          <p:cNvSpPr txBox="1">
            <a:spLocks/>
          </p:cNvSpPr>
          <p:nvPr/>
        </p:nvSpPr>
        <p:spPr>
          <a:xfrm>
            <a:off x="4328160" y="84739"/>
            <a:ext cx="7774860" cy="44290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buNone/>
            </a:pPr>
            <a:r>
              <a:rPr lang="en-US" sz="2000" dirty="0">
                <a:solidFill>
                  <a:srgbClr val="3F8AB1"/>
                </a:solidFill>
              </a:rPr>
              <a:t>Festschrift Conference for Professor Sir Graham Thornicroft</a:t>
            </a:r>
          </a:p>
          <a:p>
            <a:pPr marL="0" indent="0" algn="r">
              <a:spcBef>
                <a:spcPts val="600"/>
              </a:spcBef>
              <a:buNone/>
            </a:pPr>
            <a:r>
              <a:rPr lang="en-US" sz="2000" dirty="0">
                <a:solidFill>
                  <a:srgbClr val="3F8AB1"/>
                </a:solidFill>
              </a:rPr>
              <a:t>Local and Global Mental Health: So Near and So Far</a:t>
            </a:r>
          </a:p>
        </p:txBody>
      </p:sp>
    </p:spTree>
    <p:extLst>
      <p:ext uri="{BB962C8B-B14F-4D97-AF65-F5344CB8AC3E}">
        <p14:creationId xmlns:p14="http://schemas.microsoft.com/office/powerpoint/2010/main" val="1147703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F5BDE-45CB-4018-8DDE-3029E904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79" y="466789"/>
            <a:ext cx="10515600" cy="1325563"/>
          </a:xfrm>
        </p:spPr>
        <p:txBody>
          <a:bodyPr/>
          <a:lstStyle/>
          <a:p>
            <a:r>
              <a:rPr lang="en-GB" dirty="0"/>
              <a:t>Collaboration, </a:t>
            </a:r>
            <a:br>
              <a:rPr lang="en-GB" dirty="0"/>
            </a:br>
            <a:r>
              <a:rPr lang="en-GB" dirty="0"/>
              <a:t>capacity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4D3C4-740D-43BC-90C9-D287FF5AC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247" y="209675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dirty="0"/>
              <a:t>Cross-project leadership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dirty="0"/>
              <a:t>Satisfaction survey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dirty="0"/>
              <a:t>ECR training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dirty="0"/>
              <a:t>Mentoring scheme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dirty="0"/>
              <a:t>Publication agreement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dirty="0"/>
              <a:t>MSc, PhD students</a:t>
            </a:r>
          </a:p>
          <a:p>
            <a:endParaRPr lang="en-GB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E7D51EA-2853-426E-9C71-E9DA36BE0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7834" r="9779"/>
          <a:stretch/>
        </p:blipFill>
        <p:spPr bwMode="auto">
          <a:xfrm>
            <a:off x="5539186" y="301229"/>
            <a:ext cx="3071962" cy="263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1DFCCB60-B811-4879-8158-8812B29CE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8" r="18254"/>
          <a:stretch/>
        </p:blipFill>
        <p:spPr bwMode="auto">
          <a:xfrm>
            <a:off x="8414506" y="638910"/>
            <a:ext cx="3344296" cy="263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0DF39BE-DD2A-4954-854E-379EFD6B2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3920" r="6267"/>
          <a:stretch/>
        </p:blipFill>
        <p:spPr bwMode="auto">
          <a:xfrm>
            <a:off x="9370991" y="2940950"/>
            <a:ext cx="2564299" cy="217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giving a presentation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6946D5C1-448C-4E89-A3D1-83AF76E7F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10"/>
          <a:stretch/>
        </p:blipFill>
        <p:spPr>
          <a:xfrm>
            <a:off x="4949888" y="3068387"/>
            <a:ext cx="4250558" cy="2408071"/>
          </a:xfrm>
          <a:prstGeom prst="rect">
            <a:avLst/>
          </a:prstGeom>
        </p:spPr>
      </p:pic>
      <p:pic>
        <p:nvPicPr>
          <p:cNvPr id="13" name="Picture 12" descr="A group of people in a car&#10;&#10;Description automatically generated">
            <a:extLst>
              <a:ext uri="{FF2B5EF4-FFF2-40B4-BE49-F238E27FC236}">
                <a16:creationId xmlns:a16="http://schemas.microsoft.com/office/drawing/2014/main" id="{13329BB8-7A1D-4742-9D28-649FADD72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553" y="4572000"/>
            <a:ext cx="3744667" cy="21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BABD5-3B5A-71C3-5171-58BB62BED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and person on a motorcycle&#10;&#10;Description automatically generated">
            <a:extLst>
              <a:ext uri="{FF2B5EF4-FFF2-40B4-BE49-F238E27FC236}">
                <a16:creationId xmlns:a16="http://schemas.microsoft.com/office/drawing/2014/main" id="{7A894F91-2D4F-81FD-A900-CE3F9CB3A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32" y="1955786"/>
            <a:ext cx="5150916" cy="2897390"/>
          </a:xfrm>
          <a:prstGeom prst="rect">
            <a:avLst/>
          </a:prstGeom>
          <a:effectLst>
            <a:glow rad="419100">
              <a:schemeClr val="bg1">
                <a:alpha val="20000"/>
              </a:schemeClr>
            </a:glow>
            <a:outerShdw blurRad="50800" dist="177800" dir="5400000" sx="22000" sy="22000" algn="ctr" rotWithShape="0">
              <a:schemeClr val="bg1"/>
            </a:outerShdw>
          </a:effectLst>
        </p:spPr>
      </p:pic>
      <p:pic>
        <p:nvPicPr>
          <p:cNvPr id="8" name="Picture 7" descr="A group of people standing in a alley&#10;&#10;Description automatically generated">
            <a:extLst>
              <a:ext uri="{FF2B5EF4-FFF2-40B4-BE49-F238E27FC236}">
                <a16:creationId xmlns:a16="http://schemas.microsoft.com/office/drawing/2014/main" id="{15D0651C-B595-BE24-7427-02B090869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8" t="20017"/>
          <a:stretch/>
        </p:blipFill>
        <p:spPr>
          <a:xfrm>
            <a:off x="5362940" y="-396240"/>
            <a:ext cx="6829059" cy="4522007"/>
          </a:xfrm>
          <a:prstGeom prst="rect">
            <a:avLst/>
          </a:prstGeom>
          <a:effectLst>
            <a:glow rad="419100">
              <a:schemeClr val="bg1">
                <a:alpha val="20000"/>
              </a:schemeClr>
            </a:glow>
            <a:outerShdw blurRad="50800" dist="177800" dir="5400000" sx="22000" sy="22000" algn="ctr" rotWithShape="0">
              <a:schemeClr val="bg1"/>
            </a:outerShdw>
          </a:effectLst>
        </p:spPr>
      </p:pic>
      <p:pic>
        <p:nvPicPr>
          <p:cNvPr id="4" name="Picture 3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7C9537C9-CB44-81BA-CE18-57F2D99B3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28" y="3832274"/>
            <a:ext cx="4079571" cy="3059678"/>
          </a:xfrm>
          <a:prstGeom prst="rect">
            <a:avLst/>
          </a:prstGeom>
          <a:effectLst>
            <a:glow rad="419100">
              <a:schemeClr val="bg1">
                <a:alpha val="20000"/>
              </a:schemeClr>
            </a:glow>
            <a:outerShdw blurRad="50800" dist="177800" dir="5400000" sx="22000" sy="22000" algn="ctr" rotWithShape="0">
              <a:schemeClr val="bg1"/>
            </a:outerShdw>
          </a:effectLst>
        </p:spPr>
      </p:pic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D193964-F7C5-B60C-378D-6E0018A6AB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123"/>
            <a:ext cx="5377215" cy="4032911"/>
          </a:xfrm>
          <a:prstGeom prst="rect">
            <a:avLst/>
          </a:prstGeom>
          <a:effectLst>
            <a:glow rad="419100">
              <a:schemeClr val="bg1">
                <a:alpha val="20000"/>
              </a:schemeClr>
            </a:glow>
            <a:outerShdw blurRad="50800" dist="177800" dir="5400000" sx="22000" sy="22000" algn="ctr" rotWithShape="0">
              <a:schemeClr val="bg1"/>
            </a:outerShdw>
          </a:effectLst>
        </p:spPr>
      </p:pic>
      <p:pic>
        <p:nvPicPr>
          <p:cNvPr id="24" name="Picture 23" descr="A group of people standing in front of a large poster&#10;&#10;Description automatically generated">
            <a:extLst>
              <a:ext uri="{FF2B5EF4-FFF2-40B4-BE49-F238E27FC236}">
                <a16:creationId xmlns:a16="http://schemas.microsoft.com/office/drawing/2014/main" id="{074B3F67-3223-4FF4-B8B4-DFE64569B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08" y="4001325"/>
            <a:ext cx="3885431" cy="2914073"/>
          </a:xfrm>
          <a:prstGeom prst="rect">
            <a:avLst/>
          </a:prstGeom>
          <a:effectLst>
            <a:glow rad="419100">
              <a:schemeClr val="bg1">
                <a:alpha val="20000"/>
              </a:schemeClr>
            </a:glow>
            <a:outerShdw blurRad="50800" dist="177800" dir="5400000" sx="22000" sy="22000" algn="ctr" rotWithShape="0">
              <a:schemeClr val="bg1"/>
            </a:outerShdw>
          </a:effectLst>
        </p:spPr>
      </p:pic>
      <p:pic>
        <p:nvPicPr>
          <p:cNvPr id="26" name="Picture 25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197EDBF-A25A-32D8-BA94-761D737869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32" y="3429001"/>
            <a:ext cx="4564117" cy="3429000"/>
          </a:xfrm>
          <a:prstGeom prst="rect">
            <a:avLst/>
          </a:prstGeom>
          <a:effectLst>
            <a:glow rad="419100">
              <a:schemeClr val="bg1">
                <a:alpha val="20000"/>
              </a:schemeClr>
            </a:glow>
            <a:outerShdw blurRad="50800" dist="177800" dir="5400000" sx="22000" sy="22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081004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document&#10;&#10;Description automatically generated">
            <a:extLst>
              <a:ext uri="{FF2B5EF4-FFF2-40B4-BE49-F238E27FC236}">
                <a16:creationId xmlns:a16="http://schemas.microsoft.com/office/drawing/2014/main" id="{2AE8A690-77B4-1F6D-D60D-0CF7B8DB8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9" y="421904"/>
            <a:ext cx="2428193" cy="2848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50E5C69C-BB77-4AB4-1143-F562AC477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587" y="421903"/>
            <a:ext cx="2287506" cy="2848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A6ABCC6D-92C3-690A-CB39-3DC448B94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350" y="441616"/>
            <a:ext cx="2287506" cy="2839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website&#10;&#10;Description automatically generated">
            <a:extLst>
              <a:ext uri="{FF2B5EF4-FFF2-40B4-BE49-F238E27FC236}">
                <a16:creationId xmlns:a16="http://schemas.microsoft.com/office/drawing/2014/main" id="{0E865523-30C1-07B5-EE1B-AA6BAF4B7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653" y="453550"/>
            <a:ext cx="2177342" cy="2840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document&#10;&#10;Description automatically generated">
            <a:extLst>
              <a:ext uri="{FF2B5EF4-FFF2-40B4-BE49-F238E27FC236}">
                <a16:creationId xmlns:a16="http://schemas.microsoft.com/office/drawing/2014/main" id="{F2B40320-9DD4-734D-0370-39158E455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9305" y="453550"/>
            <a:ext cx="2287506" cy="28644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document&#10;&#10;Description automatically generated">
            <a:extLst>
              <a:ext uri="{FF2B5EF4-FFF2-40B4-BE49-F238E27FC236}">
                <a16:creationId xmlns:a16="http://schemas.microsoft.com/office/drawing/2014/main" id="{CE31E2D5-2436-8B97-A310-6F3464AF2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087" y="3587676"/>
            <a:ext cx="2349230" cy="28484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medical website&#10;&#10;Description automatically generated">
            <a:extLst>
              <a:ext uri="{FF2B5EF4-FFF2-40B4-BE49-F238E27FC236}">
                <a16:creationId xmlns:a16="http://schemas.microsoft.com/office/drawing/2014/main" id="{DD90F126-8CD8-0B15-DCDF-02680FE2A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0962" y="3614373"/>
            <a:ext cx="2502309" cy="28434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screenshot of a document&#10;&#10;Description automatically generated">
            <a:extLst>
              <a:ext uri="{FF2B5EF4-FFF2-40B4-BE49-F238E27FC236}">
                <a16:creationId xmlns:a16="http://schemas.microsoft.com/office/drawing/2014/main" id="{3B77A908-65A6-7843-7795-C8CE8CD441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3916" y="3614372"/>
            <a:ext cx="2197762" cy="28987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screenshot of a website&#10;&#10;Description automatically generated">
            <a:extLst>
              <a:ext uri="{FF2B5EF4-FFF2-40B4-BE49-F238E27FC236}">
                <a16:creationId xmlns:a16="http://schemas.microsoft.com/office/drawing/2014/main" id="{16B48964-EAC2-EDF1-AD64-187091F060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2323" y="3614372"/>
            <a:ext cx="2123107" cy="28987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medical research report&#10;&#10;Description automatically generated">
            <a:extLst>
              <a:ext uri="{FF2B5EF4-FFF2-40B4-BE49-F238E27FC236}">
                <a16:creationId xmlns:a16="http://schemas.microsoft.com/office/drawing/2014/main" id="{4D4F2800-AF6B-6C9B-FA9E-59BEB23C58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4682" y="3614372"/>
            <a:ext cx="2166807" cy="28987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769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DD085-E6AB-247A-75D1-88B0DA3E5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document&#10;&#10;Description automatically generated">
            <a:extLst>
              <a:ext uri="{FF2B5EF4-FFF2-40B4-BE49-F238E27FC236}">
                <a16:creationId xmlns:a16="http://schemas.microsoft.com/office/drawing/2014/main" id="{2C9E5FA9-46E5-F404-8121-C9F64225C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9" y="421904"/>
            <a:ext cx="2428193" cy="2848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3847091B-55C6-68E4-6E61-EB9C1079A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587" y="421903"/>
            <a:ext cx="2287506" cy="28484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A screenshot of a computer&#10;&#10;Description automatically generated">
            <a:extLst>
              <a:ext uri="{FF2B5EF4-FFF2-40B4-BE49-F238E27FC236}">
                <a16:creationId xmlns:a16="http://schemas.microsoft.com/office/drawing/2014/main" id="{DA0C5B1D-B26E-A53F-E5E0-0AA77DE58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350" y="441616"/>
            <a:ext cx="2287506" cy="2839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website&#10;&#10;Description automatically generated">
            <a:extLst>
              <a:ext uri="{FF2B5EF4-FFF2-40B4-BE49-F238E27FC236}">
                <a16:creationId xmlns:a16="http://schemas.microsoft.com/office/drawing/2014/main" id="{98CF0B90-FCD6-0DA4-2CFF-C6F501E04A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653" y="453550"/>
            <a:ext cx="2177342" cy="28405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document&#10;&#10;Description automatically generated">
            <a:extLst>
              <a:ext uri="{FF2B5EF4-FFF2-40B4-BE49-F238E27FC236}">
                <a16:creationId xmlns:a16="http://schemas.microsoft.com/office/drawing/2014/main" id="{5D9BD18B-B82C-36B5-BE10-935F55F14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9305" y="453550"/>
            <a:ext cx="2287506" cy="28644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document&#10;&#10;Description automatically generated">
            <a:extLst>
              <a:ext uri="{FF2B5EF4-FFF2-40B4-BE49-F238E27FC236}">
                <a16:creationId xmlns:a16="http://schemas.microsoft.com/office/drawing/2014/main" id="{07F213A4-E510-6F06-F4D1-CA58B4BD95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087" y="3587676"/>
            <a:ext cx="2349230" cy="28484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screenshot of a medical website&#10;&#10;Description automatically generated">
            <a:extLst>
              <a:ext uri="{FF2B5EF4-FFF2-40B4-BE49-F238E27FC236}">
                <a16:creationId xmlns:a16="http://schemas.microsoft.com/office/drawing/2014/main" id="{E60F591A-3518-2195-826A-95A104FF6C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0962" y="3614373"/>
            <a:ext cx="2502309" cy="28434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screenshot of a document&#10;&#10;Description automatically generated">
            <a:extLst>
              <a:ext uri="{FF2B5EF4-FFF2-40B4-BE49-F238E27FC236}">
                <a16:creationId xmlns:a16="http://schemas.microsoft.com/office/drawing/2014/main" id="{7525B1B0-83AA-D225-7CA1-0C6A1FD7BB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3916" y="3614372"/>
            <a:ext cx="2197762" cy="28987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screenshot of a website&#10;&#10;Description automatically generated">
            <a:extLst>
              <a:ext uri="{FF2B5EF4-FFF2-40B4-BE49-F238E27FC236}">
                <a16:creationId xmlns:a16="http://schemas.microsoft.com/office/drawing/2014/main" id="{44818573-E141-FAF0-0C07-4C459695D9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2323" y="3614372"/>
            <a:ext cx="2123107" cy="28987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screenshot of a medical research report&#10;&#10;Description automatically generated">
            <a:extLst>
              <a:ext uri="{FF2B5EF4-FFF2-40B4-BE49-F238E27FC236}">
                <a16:creationId xmlns:a16="http://schemas.microsoft.com/office/drawing/2014/main" id="{2CF34D11-D320-D159-F3D8-1E4391FA24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14682" y="3614372"/>
            <a:ext cx="2166807" cy="28987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69B0838-B7BC-60A9-22EE-AEFBF4B5DDD8}"/>
              </a:ext>
            </a:extLst>
          </p:cNvPr>
          <p:cNvGrpSpPr/>
          <p:nvPr/>
        </p:nvGrpSpPr>
        <p:grpSpPr>
          <a:xfrm>
            <a:off x="623527" y="2763913"/>
            <a:ext cx="11257962" cy="1219364"/>
            <a:chOff x="623527" y="2763913"/>
            <a:chExt cx="11257962" cy="12193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45CC8D-3D06-FB07-7C0C-24C8B631104A}"/>
                </a:ext>
              </a:extLst>
            </p:cNvPr>
            <p:cNvSpPr txBox="1"/>
            <p:nvPr/>
          </p:nvSpPr>
          <p:spPr>
            <a:xfrm>
              <a:off x="623527" y="2763913"/>
              <a:ext cx="1094494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500" dirty="0">
                  <a:solidFill>
                    <a:schemeClr val="bg1"/>
                  </a:solidFill>
                  <a:effectLst>
                    <a:glow rad="1676400">
                      <a:schemeClr val="bg1"/>
                    </a:glow>
                  </a:effectLst>
                  <a:ea typeface="Calibri" panose="020F0502020204030204" pitchFamily="34" charset="0"/>
                </a:rPr>
                <a:t>20+ directly related publications, 50+ indirectly related</a:t>
              </a:r>
            </a:p>
            <a:p>
              <a:pPr algn="ctr"/>
              <a:r>
                <a:rPr lang="en-GB" sz="3500" dirty="0">
                  <a:solidFill>
                    <a:schemeClr val="bg1"/>
                  </a:solidFill>
                  <a:effectLst>
                    <a:glow rad="1676400">
                      <a:schemeClr val="bg1"/>
                    </a:glow>
                  </a:effectLst>
                  <a:ea typeface="Calibri" panose="020F0502020204030204" pitchFamily="34" charset="0"/>
                </a:rPr>
                <a:t>… and counting!</a:t>
              </a:r>
              <a:endParaRPr lang="en-GB" sz="3500" dirty="0">
                <a:solidFill>
                  <a:schemeClr val="bg1"/>
                </a:solidFill>
                <a:effectLst>
                  <a:glow rad="1676400">
                    <a:schemeClr val="bg1"/>
                  </a:glow>
                </a:effectLst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59BEDF-61F2-4C4D-0EA9-8BF7E4D7E98B}"/>
                </a:ext>
              </a:extLst>
            </p:cNvPr>
            <p:cNvSpPr txBox="1"/>
            <p:nvPr/>
          </p:nvSpPr>
          <p:spPr>
            <a:xfrm>
              <a:off x="936543" y="2813726"/>
              <a:ext cx="1094494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500" dirty="0">
                  <a:effectLst>
                    <a:glow rad="342900">
                      <a:schemeClr val="tx2">
                        <a:lumMod val="10000"/>
                        <a:lumOff val="90000"/>
                      </a:schemeClr>
                    </a:glow>
                  </a:effectLst>
                  <a:ea typeface="Calibri" panose="020F0502020204030204" pitchFamily="34" charset="0"/>
                </a:rPr>
                <a:t>20+ directly related publications, 50+ indirectly related</a:t>
              </a:r>
            </a:p>
            <a:p>
              <a:pPr algn="ctr"/>
              <a:r>
                <a:rPr lang="en-GB" sz="3500" dirty="0">
                  <a:effectLst>
                    <a:glow rad="342900">
                      <a:schemeClr val="tx2">
                        <a:lumMod val="10000"/>
                        <a:lumOff val="90000"/>
                      </a:schemeClr>
                    </a:glow>
                  </a:effectLst>
                  <a:ea typeface="Calibri" panose="020F0502020204030204" pitchFamily="34" charset="0"/>
                </a:rPr>
                <a:t>… and counting!</a:t>
              </a:r>
              <a:endParaRPr lang="en-GB" sz="3500" dirty="0">
                <a:effectLst>
                  <a:glow rad="342900">
                    <a:schemeClr val="tx2">
                      <a:lumMod val="10000"/>
                      <a:lumOff val="9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857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97C82-EE29-8837-EEE5-5A8DFFAC0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95C7BD-7D69-57FF-81B3-D267FA51B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042"/>
            <a:ext cx="12192000" cy="61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2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bstract green and blue painting">
            <a:extLst>
              <a:ext uri="{FF2B5EF4-FFF2-40B4-BE49-F238E27FC236}">
                <a16:creationId xmlns:a16="http://schemas.microsoft.com/office/drawing/2014/main" id="{6F42C245-E208-D100-8145-BC60FE3B2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3" b="4238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1AC79-87BD-986C-3996-78739A5428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Recapping key resources</a:t>
            </a:r>
          </a:p>
        </p:txBody>
      </p:sp>
    </p:spTree>
    <p:extLst>
      <p:ext uri="{BB962C8B-B14F-4D97-AF65-F5344CB8AC3E}">
        <p14:creationId xmlns:p14="http://schemas.microsoft.com/office/powerpoint/2010/main" val="1010587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790C22-239C-CD04-C514-8BDAEF3B7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216" y="249659"/>
            <a:ext cx="6198066" cy="6608341"/>
          </a:xfrm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F0E4EC-7130-6398-844A-2E2F0D80DA2A}"/>
              </a:ext>
            </a:extLst>
          </p:cNvPr>
          <p:cNvSpPr txBox="1">
            <a:spLocks/>
          </p:cNvSpPr>
          <p:nvPr/>
        </p:nvSpPr>
        <p:spPr>
          <a:xfrm>
            <a:off x="7680960" y="249659"/>
            <a:ext cx="3770376" cy="4067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Thornicroft et al.,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662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E6152-3E34-BBE4-7FD1-192A4A756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052AEC-D63E-AE82-69A7-2EB0BCBD4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216" y="249659"/>
            <a:ext cx="6198066" cy="6608341"/>
          </a:xfrm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72BC0-C183-AB57-1F60-424EDC9A1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357" y="1189255"/>
            <a:ext cx="9114310" cy="523539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28600">
              <a:schemeClr val="bg1">
                <a:alpha val="73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191EF9-0EFE-4DE2-D40B-A9AAEA943318}"/>
              </a:ext>
            </a:extLst>
          </p:cNvPr>
          <p:cNvSpPr txBox="1">
            <a:spLocks/>
          </p:cNvSpPr>
          <p:nvPr/>
        </p:nvSpPr>
        <p:spPr>
          <a:xfrm>
            <a:off x="7680960" y="249659"/>
            <a:ext cx="3770376" cy="4067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Thornicroft et al.,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87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mputer on a table&#10;&#10;Description automatically generated">
            <a:extLst>
              <a:ext uri="{FF2B5EF4-FFF2-40B4-BE49-F238E27FC236}">
                <a16:creationId xmlns:a16="http://schemas.microsoft.com/office/drawing/2014/main" id="{499963A7-8795-F661-821F-676918B9B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4" y="2087604"/>
            <a:ext cx="3713313" cy="2784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2B23A2-BB31-F6D4-0AB3-5F0DA8B7E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167" y="335732"/>
            <a:ext cx="11302833" cy="1325563"/>
          </a:xfrm>
        </p:spPr>
        <p:txBody>
          <a:bodyPr/>
          <a:lstStyle/>
          <a:p>
            <a:r>
              <a:rPr lang="en-US" dirty="0"/>
              <a:t>The WHO Toolkit to Reduce Stigma and Discrimination in Mental Health</a:t>
            </a:r>
            <a:endParaRPr lang="en-GB" dirty="0"/>
          </a:p>
        </p:txBody>
      </p:sp>
      <p:pic>
        <p:nvPicPr>
          <p:cNvPr id="9" name="Picture 8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E17DC378-16D5-36DA-CE70-DD21A4E8D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20253"/>
          <a:stretch/>
        </p:blipFill>
        <p:spPr>
          <a:xfrm>
            <a:off x="8229601" y="2077252"/>
            <a:ext cx="3713312" cy="2795336"/>
          </a:xfrm>
          <a:prstGeom prst="rect">
            <a:avLst/>
          </a:prstGeom>
        </p:spPr>
      </p:pic>
      <p:pic>
        <p:nvPicPr>
          <p:cNvPr id="5" name="Content Placeholder 4" descr="A group of people standing in front of rainbow colored fabric&#10;&#10;Description automatically generated">
            <a:extLst>
              <a:ext uri="{FF2B5EF4-FFF2-40B4-BE49-F238E27FC236}">
                <a16:creationId xmlns:a16="http://schemas.microsoft.com/office/drawing/2014/main" id="{E7294A4C-88DB-103B-AD8C-9D120EFD6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76" y="2087603"/>
            <a:ext cx="3709887" cy="2784985"/>
          </a:xfrm>
        </p:spPr>
      </p:pic>
      <p:pic>
        <p:nvPicPr>
          <p:cNvPr id="1026" name="Picture 2" descr="WHO World Health Organization Logo PNG vector in SVG, PDF ...">
            <a:extLst>
              <a:ext uri="{FF2B5EF4-FFF2-40B4-BE49-F238E27FC236}">
                <a16:creationId xmlns:a16="http://schemas.microsoft.com/office/drawing/2014/main" id="{A8BB0950-9FC3-7B34-D920-2238133E4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1" b="31539"/>
          <a:stretch/>
        </p:blipFill>
        <p:spPr bwMode="auto">
          <a:xfrm>
            <a:off x="1008675" y="5447739"/>
            <a:ext cx="4483224" cy="12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6F280BED-AEEA-EE2F-6C96-AF518B59A1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E60151B-A002-0D74-FE79-A52B20B98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124" y="5512573"/>
            <a:ext cx="1607027" cy="1224144"/>
          </a:xfrm>
          <a:prstGeom prst="rect">
            <a:avLst/>
          </a:prstGeom>
        </p:spPr>
      </p:pic>
      <p:pic>
        <p:nvPicPr>
          <p:cNvPr id="1030" name="Picture 6" descr="Picture">
            <a:extLst>
              <a:ext uri="{FF2B5EF4-FFF2-40B4-BE49-F238E27FC236}">
                <a16:creationId xmlns:a16="http://schemas.microsoft.com/office/drawing/2014/main" id="{CD8D89E2-D78A-17E0-F3AA-9D4E6C060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343" y="5512573"/>
            <a:ext cx="2467941" cy="113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597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8D21-8851-F5A9-C013-440551B1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1399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https://www.indigo-group.org/new-guide-to-scales/</a:t>
            </a:r>
            <a:r>
              <a:rPr lang="en-GB" sz="3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8EEE8-273E-FB00-5809-30F705A71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5C2DE-249D-6EF0-436D-9123A8139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568"/>
            <a:ext cx="12192000" cy="556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5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E09C22-0E2E-FC48-9452-AD334F3B2A13}"/>
              </a:ext>
            </a:extLst>
          </p:cNvPr>
          <p:cNvSpPr txBox="1">
            <a:spLocks/>
          </p:cNvSpPr>
          <p:nvPr/>
        </p:nvSpPr>
        <p:spPr>
          <a:xfrm>
            <a:off x="817728" y="343768"/>
            <a:ext cx="10515600" cy="6363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INDIGO background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A9C665-1D6E-49ED-BBC7-A8A0D782EBD6}"/>
              </a:ext>
            </a:extLst>
          </p:cNvPr>
          <p:cNvSpPr txBox="1">
            <a:spLocks/>
          </p:cNvSpPr>
          <p:nvPr/>
        </p:nvSpPr>
        <p:spPr>
          <a:xfrm>
            <a:off x="2152650" y="58745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8005620-A0EA-4251-9904-0233FE21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60632"/>
            <a:ext cx="2743200" cy="365125"/>
          </a:xfrm>
        </p:spPr>
        <p:txBody>
          <a:bodyPr/>
          <a:lstStyle/>
          <a:p>
            <a:fld id="{79339E05-0BFC-460D-B972-9B2DFC501ED9}" type="slidenum">
              <a:rPr lang="en-GB" smtClean="0"/>
              <a:t>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EE67D9-5E03-4494-A2F6-0FA78D7F3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61" y="1244529"/>
            <a:ext cx="7637734" cy="42224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757FE-09DF-4E90-B20D-7AA67F65F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-659" b="36501"/>
          <a:stretch/>
        </p:blipFill>
        <p:spPr>
          <a:xfrm>
            <a:off x="2953309" y="2611440"/>
            <a:ext cx="7928600" cy="40942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DBC409-BDAE-43FE-8E78-4155159309EC}"/>
              </a:ext>
            </a:extLst>
          </p:cNvPr>
          <p:cNvSpPr/>
          <p:nvPr/>
        </p:nvSpPr>
        <p:spPr>
          <a:xfrm>
            <a:off x="5295900" y="4458375"/>
            <a:ext cx="6896100" cy="2438342"/>
          </a:xfrm>
          <a:prstGeom prst="rect">
            <a:avLst/>
          </a:prstGeom>
          <a:solidFill>
            <a:schemeClr val="accent2">
              <a:lumMod val="20000"/>
              <a:lumOff val="80000"/>
              <a:alpha val="9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45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ysClr val="windowText" lastClr="000000"/>
                </a:solidFill>
              </a:rPr>
              <a:t>People with diagnosis of </a:t>
            </a:r>
            <a:r>
              <a:rPr lang="en-GB" sz="2200" i="1" dirty="0">
                <a:solidFill>
                  <a:sysClr val="windowText" lastClr="000000"/>
                </a:solidFill>
              </a:rPr>
              <a:t>schizophrenia</a:t>
            </a:r>
            <a:r>
              <a:rPr lang="en-GB" sz="2200" dirty="0">
                <a:solidFill>
                  <a:sysClr val="windowText" lastClr="000000"/>
                </a:solidFill>
              </a:rPr>
              <a:t>: 90% reported discrimination (27 countries) </a:t>
            </a:r>
            <a:r>
              <a:rPr lang="en-GB" sz="2000" dirty="0">
                <a:solidFill>
                  <a:sysClr val="windowText" lastClr="000000"/>
                </a:solidFill>
              </a:rPr>
              <a:t>(Thornicroft et al., 2009)</a:t>
            </a:r>
          </a:p>
          <a:p>
            <a:pPr marL="444500" indent="-2667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ysClr val="windowText" lastClr="000000"/>
                </a:solidFill>
              </a:rPr>
              <a:t>People with diagnosis of </a:t>
            </a:r>
            <a:r>
              <a:rPr lang="en-GB" sz="2200" i="1" dirty="0">
                <a:solidFill>
                  <a:sysClr val="windowText" lastClr="000000"/>
                </a:solidFill>
              </a:rPr>
              <a:t>depression</a:t>
            </a:r>
            <a:r>
              <a:rPr lang="en-GB" sz="2200" dirty="0">
                <a:solidFill>
                  <a:sysClr val="windowText" lastClr="000000"/>
                </a:solidFill>
              </a:rPr>
              <a:t>: 79% reported discrimination (35 countries) </a:t>
            </a:r>
            <a:r>
              <a:rPr lang="en-GB" sz="2000" dirty="0">
                <a:solidFill>
                  <a:sysClr val="windowText" lastClr="000000"/>
                </a:solidFill>
              </a:rPr>
              <a:t>(Lasalvia et al., 2013)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EED043-F470-4F8D-8D3C-0BFCEF1E9C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464" y="361215"/>
            <a:ext cx="1315951" cy="193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7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69D33-65B3-6242-B65B-19347DE54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D52C-129F-5958-FCF3-725F3463A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21399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3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https://www.indigo-group.org/new-guide-to-scales/</a:t>
            </a:r>
            <a:r>
              <a:rPr lang="en-GB" sz="3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D8EA9-9905-9141-C592-925797DFA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BEEA5-84BE-A96A-3F40-0C1B8C8B6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568"/>
            <a:ext cx="12192000" cy="5563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44D37C-D1CE-C58C-D867-ED8024585FD6}"/>
              </a:ext>
            </a:extLst>
          </p:cNvPr>
          <p:cNvSpPr txBox="1"/>
          <p:nvPr/>
        </p:nvSpPr>
        <p:spPr>
          <a:xfrm>
            <a:off x="1752600" y="1553371"/>
            <a:ext cx="8976360" cy="2854628"/>
          </a:xfrm>
          <a:prstGeom prst="rect">
            <a:avLst/>
          </a:prstGeom>
          <a:solidFill>
            <a:srgbClr val="F0FAF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74638" indent="-182563" algn="just">
              <a:spcAft>
                <a:spcPts val="300"/>
              </a:spcAft>
            </a:pPr>
            <a:endParaRPr lang="en-GB" sz="600" b="1" kern="1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5475" indent="-273050" algn="just">
              <a:spcAft>
                <a:spcPts val="300"/>
              </a:spcAft>
            </a:pPr>
            <a:r>
              <a:rPr lang="en-GB" sz="25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Barriers to access to care scale		BACE</a:t>
            </a:r>
            <a:endParaRPr lang="en-GB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lvl="0" indent="-273050">
              <a:spcAft>
                <a:spcPts val="300"/>
              </a:spcAft>
            </a:pPr>
            <a:r>
              <a:rPr lang="en-GB" sz="25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Costs of discrimination assessment 		CODA</a:t>
            </a:r>
            <a:endParaRPr lang="en-GB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lvl="0" indent="-273050">
              <a:spcAft>
                <a:spcPts val="300"/>
              </a:spcAft>
            </a:pPr>
            <a:r>
              <a:rPr lang="en-GB" sz="25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Discrimination and stigma scale		DISC, DISCUS</a:t>
            </a:r>
            <a:endParaRPr lang="en-GB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lvl="0" indent="-273050">
              <a:spcAft>
                <a:spcPts val="300"/>
              </a:spcAft>
            </a:pPr>
            <a:r>
              <a:rPr lang="en-GB" sz="25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Mental health knowledge schedule		MAKS</a:t>
            </a:r>
            <a:endParaRPr lang="en-GB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lvl="0" indent="-273050">
              <a:spcAft>
                <a:spcPts val="300"/>
              </a:spcAft>
            </a:pPr>
            <a:r>
              <a:rPr lang="en-GB" sz="25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Mental illness: clinicians’ attitudes scale	MICA</a:t>
            </a:r>
            <a:endParaRPr lang="en-GB" sz="25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5475" lvl="0" indent="-273050">
              <a:spcAft>
                <a:spcPts val="300"/>
              </a:spcAft>
            </a:pPr>
            <a:r>
              <a:rPr lang="en-GB" sz="25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Reported and intended behaviour scale	RIBS</a:t>
            </a:r>
          </a:p>
          <a:p>
            <a:pPr lvl="0">
              <a:spcAft>
                <a:spcPts val="300"/>
              </a:spcAft>
            </a:pPr>
            <a:endParaRPr lang="en-GB" sz="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46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8492-CDAC-2B98-1B51-1FBDB87DF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7315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https://changingmindsglobally.com/</a:t>
            </a:r>
            <a:r>
              <a:rPr lang="en-GB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FB9B1-06F2-8C1C-B0F1-BE3589C50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00EB0C-7A81-FBEF-B63E-74FB67085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020" y="1075032"/>
            <a:ext cx="11109960" cy="55955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81597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F2F82-8684-F0BC-C476-90708D7EF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581"/>
            <a:ext cx="10515600" cy="1325563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https://www.mhinnovation.net/resources/global-anti-stigma-toolkit-conversations-change-lives</a:t>
            </a:r>
            <a:r>
              <a:rPr lang="en-GB" sz="30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050" name="Picture 2" descr="Time to Change Global (@TTCGlobal_) / X">
            <a:extLst>
              <a:ext uri="{FF2B5EF4-FFF2-40B4-BE49-F238E27FC236}">
                <a16:creationId xmlns:a16="http://schemas.microsoft.com/office/drawing/2014/main" id="{7F77EE6F-D764-5253-1A04-402064FE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094" y="2627658"/>
            <a:ext cx="2854642" cy="285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2968A-EA7E-2C82-67A9-09EA5D4D5F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10" t="1823" r="2436" b="3611"/>
          <a:stretch/>
        </p:blipFill>
        <p:spPr>
          <a:xfrm>
            <a:off x="2062669" y="1927012"/>
            <a:ext cx="6740276" cy="4667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4E1035-E2B3-E918-23B1-2CD8FF86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520" y="1721168"/>
            <a:ext cx="6623706" cy="4667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155C55-3A77-6D6C-E46B-B3BD1FF015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906"/>
          <a:stretch/>
        </p:blipFill>
        <p:spPr>
          <a:xfrm>
            <a:off x="1630681" y="1580778"/>
            <a:ext cx="6498704" cy="46676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301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580970-0580-459F-BB51-005D102582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6462" y="2807368"/>
            <a:ext cx="11660807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0" b="1" i="0" u="sng" strike="noStrike" kern="1200" cap="none" spc="0" normalizeH="0" baseline="0" noProof="0" dirty="0">
                <a:ln>
                  <a:noFill/>
                </a:ln>
                <a:solidFill>
                  <a:srgbClr val="126E9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petra.gronholm@kcl.ac.uk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9127D-BF35-49BD-9DB2-DFB2A5F58FFF}"/>
              </a:ext>
            </a:extLst>
          </p:cNvPr>
          <p:cNvSpPr/>
          <p:nvPr/>
        </p:nvSpPr>
        <p:spPr>
          <a:xfrm>
            <a:off x="430699" y="3783341"/>
            <a:ext cx="11224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4000" dirty="0"/>
              <a:t>   @</a:t>
            </a:r>
            <a:r>
              <a:rPr lang="en-GB" sz="4000" dirty="0" err="1"/>
              <a:t>gronholmpetra</a:t>
            </a:r>
            <a:endParaRPr lang="en-US" sz="4000" dirty="0"/>
          </a:p>
          <a:p>
            <a:pPr algn="ctr">
              <a:spcAft>
                <a:spcPts val="1200"/>
              </a:spcAft>
            </a:pPr>
            <a:r>
              <a:rPr lang="en-GB" sz="4000" u="sng" dirty="0">
                <a:solidFill>
                  <a:srgbClr val="126E9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http://www.indigo-group.org/</a:t>
            </a:r>
            <a:endParaRPr lang="en-GB" sz="4000" u="sng" dirty="0">
              <a:solidFill>
                <a:srgbClr val="126E9F"/>
              </a:solidFill>
            </a:endParaRPr>
          </a:p>
          <a:p>
            <a:pPr algn="ctr">
              <a:spcAft>
                <a:spcPts val="1200"/>
              </a:spcAft>
            </a:pP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D33BC1-4D83-40E8-82DD-BCAEB9CBE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04105" y="851560"/>
            <a:ext cx="6745520" cy="126580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14A8818-7FAF-FE1E-4E67-08395127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78" y="3950981"/>
            <a:ext cx="469124" cy="46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610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9BF5-1908-507C-0E92-B546EE5A5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0C8610-D3F6-6637-6B41-F0D54237E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59" y="580249"/>
            <a:ext cx="8631382" cy="54405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89C3C18-EBCA-6F70-775C-BF1E0A99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731510"/>
            <a:ext cx="2743200" cy="365125"/>
          </a:xfrm>
        </p:spPr>
        <p:txBody>
          <a:bodyPr/>
          <a:lstStyle/>
          <a:p>
            <a:fld id="{79339E05-0BFC-460D-B972-9B2DFC501ED9}" type="slidenum">
              <a:rPr lang="en-GB" smtClean="0"/>
              <a:t>3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B948FD-9E44-1997-1B89-0C5A022B4C71}"/>
              </a:ext>
            </a:extLst>
          </p:cNvPr>
          <p:cNvSpPr/>
          <p:nvPr/>
        </p:nvSpPr>
        <p:spPr>
          <a:xfrm>
            <a:off x="271259" y="6096635"/>
            <a:ext cx="5174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>
                <a:solidFill>
                  <a:srgbClr val="0000FF"/>
                </a:solidFill>
              </a:rPr>
              <a:t>http://www.indigo-group.org/</a:t>
            </a:r>
          </a:p>
        </p:txBody>
      </p:sp>
    </p:spTree>
    <p:extLst>
      <p:ext uri="{BB962C8B-B14F-4D97-AF65-F5344CB8AC3E}">
        <p14:creationId xmlns:p14="http://schemas.microsoft.com/office/powerpoint/2010/main" val="349173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BE195-E84F-36C3-F939-DF4B9418D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814FE6-C944-068F-F0AB-2E9D523E7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59" y="580249"/>
            <a:ext cx="8631382" cy="54405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901E3EE-5F54-415A-3F9A-626C4B8F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731510"/>
            <a:ext cx="2743200" cy="365125"/>
          </a:xfrm>
        </p:spPr>
        <p:txBody>
          <a:bodyPr/>
          <a:lstStyle/>
          <a:p>
            <a:fld id="{79339E05-0BFC-460D-B972-9B2DFC501ED9}" type="slidenum">
              <a:rPr lang="en-GB" smtClean="0"/>
              <a:t>4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6014E1-2D3F-F8B1-8074-999B015ECB6E}"/>
              </a:ext>
            </a:extLst>
          </p:cNvPr>
          <p:cNvSpPr/>
          <p:nvPr/>
        </p:nvSpPr>
        <p:spPr>
          <a:xfrm>
            <a:off x="271259" y="6096635"/>
            <a:ext cx="5174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>
                <a:solidFill>
                  <a:srgbClr val="0000FF"/>
                </a:solidFill>
              </a:rPr>
              <a:t>http://www.indigo-group.org/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3B9AEF-0B1F-6AD0-74EA-FF6310A0354C}"/>
              </a:ext>
            </a:extLst>
          </p:cNvPr>
          <p:cNvGrpSpPr/>
          <p:nvPr/>
        </p:nvGrpSpPr>
        <p:grpSpPr>
          <a:xfrm>
            <a:off x="2878693" y="1357137"/>
            <a:ext cx="9042048" cy="7984983"/>
            <a:chOff x="1271748" y="997785"/>
            <a:chExt cx="8970818" cy="7423751"/>
          </a:xfrm>
          <a:effectLst>
            <a:outerShdw blurRad="127000" dist="241300" dir="2700000" algn="tl" rotWithShape="0">
              <a:prstClr val="black">
                <a:alpha val="27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66128F-68E3-AEB0-26BA-BBEE7ED04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r="1894" b="38095"/>
            <a:stretch/>
          </p:blipFill>
          <p:spPr>
            <a:xfrm>
              <a:off x="1271748" y="997785"/>
              <a:ext cx="8970818" cy="29579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159063-42B3-6F01-7215-C6F9D54FF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7816" r="1894"/>
            <a:stretch/>
          </p:blipFill>
          <p:spPr>
            <a:xfrm>
              <a:off x="1271748" y="3929657"/>
              <a:ext cx="8970818" cy="44918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01981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B852B-9353-84F6-AD56-1DCABA26B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DAFDFE5-87FE-A827-2779-BA5E79E7F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731510"/>
            <a:ext cx="2743200" cy="365125"/>
          </a:xfrm>
        </p:spPr>
        <p:txBody>
          <a:bodyPr/>
          <a:lstStyle/>
          <a:p>
            <a:fld id="{79339E05-0BFC-460D-B972-9B2DFC501ED9}" type="slidenum">
              <a:rPr lang="en-GB" smtClean="0"/>
              <a:t>5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1A4BE0-7D3D-9C94-82F6-037FDF33D8F4}"/>
              </a:ext>
            </a:extLst>
          </p:cNvPr>
          <p:cNvGrpSpPr/>
          <p:nvPr/>
        </p:nvGrpSpPr>
        <p:grpSpPr>
          <a:xfrm>
            <a:off x="710745" y="661721"/>
            <a:ext cx="7698649" cy="5534558"/>
            <a:chOff x="1848976" y="1488372"/>
            <a:chExt cx="7170588" cy="5169433"/>
          </a:xfrm>
          <a:effectLst>
            <a:glow rad="762000">
              <a:schemeClr val="bg1">
                <a:alpha val="97000"/>
              </a:schemeClr>
            </a:glo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8E4EB9-0119-881F-382C-80AE6010B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9036"/>
            <a:stretch/>
          </p:blipFill>
          <p:spPr>
            <a:xfrm>
              <a:off x="1848976" y="1488372"/>
              <a:ext cx="7170588" cy="516943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B6C3516-9A42-A227-ADCA-9AD90D3C4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81051" y="1498819"/>
              <a:ext cx="2811197" cy="50785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4086BB5-7A21-7BAE-EF0A-39DDEE32A76E}"/>
              </a:ext>
            </a:extLst>
          </p:cNvPr>
          <p:cNvGrpSpPr/>
          <p:nvPr/>
        </p:nvGrpSpPr>
        <p:grpSpPr>
          <a:xfrm>
            <a:off x="7327991" y="2887178"/>
            <a:ext cx="4424499" cy="2498726"/>
            <a:chOff x="327085" y="2701318"/>
            <a:chExt cx="5564468" cy="333338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91ADFD5-4533-B3C5-C7A0-8B073E9A29D5}"/>
                </a:ext>
              </a:extLst>
            </p:cNvPr>
            <p:cNvSpPr/>
            <p:nvPr/>
          </p:nvSpPr>
          <p:spPr>
            <a:xfrm>
              <a:off x="327085" y="2737014"/>
              <a:ext cx="3288328" cy="32271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47DBB281-4269-A2B8-EB1F-367C9BC21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85" y="2701318"/>
              <a:ext cx="5564468" cy="3333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47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DD8DE-C274-C406-0CA3-484C9650D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51A23-9050-C227-618B-FCD6F3FAF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76" y="438150"/>
            <a:ext cx="4907566" cy="66614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0CCF4717-98BD-292B-B645-F15DCEF9CDD1}"/>
              </a:ext>
            </a:extLst>
          </p:cNvPr>
          <p:cNvSpPr txBox="1">
            <a:spLocks/>
          </p:cNvSpPr>
          <p:nvPr/>
        </p:nvSpPr>
        <p:spPr>
          <a:xfrm>
            <a:off x="5602224" y="1555240"/>
            <a:ext cx="6339984" cy="49820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dirty="0" err="1"/>
              <a:t>Programme</a:t>
            </a:r>
            <a:r>
              <a:rPr lang="en-US" sz="2600" dirty="0"/>
              <a:t> to develop and pilot</a:t>
            </a:r>
            <a:r>
              <a:rPr lang="en-GB" sz="2600" dirty="0"/>
              <a:t> </a:t>
            </a:r>
            <a:r>
              <a:rPr lang="en-US" sz="2600" dirty="0"/>
              <a:t>stigma-reduction interventions in LMICs</a:t>
            </a:r>
          </a:p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en-GB" sz="2600" dirty="0"/>
              <a:t>China, India, Nepal, Tunisia, Ethiopia</a:t>
            </a:r>
          </a:p>
          <a:p>
            <a:pPr marL="7810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400" dirty="0"/>
              <a:t>Understand stigma processes, </a:t>
            </a:r>
            <a:r>
              <a:rPr lang="en-GB" sz="2400" dirty="0"/>
              <a:t>contextually and culturally adapted anti-stigma interventions</a:t>
            </a:r>
            <a:r>
              <a:rPr lang="en-US" sz="2400" dirty="0"/>
              <a:t> and measures</a:t>
            </a:r>
            <a:endParaRPr lang="en-GB" sz="2000" dirty="0"/>
          </a:p>
          <a:p>
            <a:pPr marL="781050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400" dirty="0"/>
              <a:t>Establish a strong collaborative research consortium, capacity building</a:t>
            </a:r>
            <a:endParaRPr lang="en-GB" sz="24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621609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578E0F-B776-40F3-B063-387C6873C7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6" t="14776" r="10663" b="3148"/>
          <a:stretch/>
        </p:blipFill>
        <p:spPr>
          <a:xfrm>
            <a:off x="2345769" y="995423"/>
            <a:ext cx="7250413" cy="4877679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61B167F2-8935-4987-93FE-F16EAAC38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046" y="5998002"/>
            <a:ext cx="3072815" cy="739628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65648B8-6BD5-41FC-AC7E-43AE97E4C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0586" y="1688647"/>
            <a:ext cx="1240282" cy="1409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244936-F187-441F-A36A-9A494BCD3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4340" y="6120233"/>
            <a:ext cx="2013533" cy="581879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C0CE231A-A2F1-46E3-A961-91364B7D3E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97778" l="1778" r="96889">
                        <a14:foregroundMark x1="91111" y1="30667" x2="62667" y2="6222"/>
                        <a14:foregroundMark x1="62667" y1="6222" x2="22667" y2="13333"/>
                        <a14:foregroundMark x1="22667" y1="13333" x2="3556" y2="44889"/>
                        <a14:foregroundMark x1="3556" y1="44889" x2="15556" y2="79556"/>
                        <a14:foregroundMark x1="15556" y1="79556" x2="49778" y2="96000"/>
                        <a14:foregroundMark x1="49778" y1="96000" x2="84444" y2="79111"/>
                        <a14:foregroundMark x1="84444" y1="79111" x2="93333" y2="39111"/>
                        <a14:foregroundMark x1="93333" y1="39111" x2="91111" y2="28000"/>
                        <a14:foregroundMark x1="92889" y1="34222" x2="92000" y2="71111"/>
                        <a14:foregroundMark x1="92000" y1="71111" x2="64444" y2="92444"/>
                        <a14:foregroundMark x1="64444" y1="92444" x2="26667" y2="89333"/>
                        <a14:foregroundMark x1="26667" y1="89333" x2="24889" y2="88444"/>
                        <a14:foregroundMark x1="28000" y1="90667" x2="64444" y2="97778"/>
                        <a14:foregroundMark x1="64444" y1="97778" x2="85333" y2="86222"/>
                        <a14:foregroundMark x1="70222" y1="93333" x2="91556" y2="64889"/>
                        <a14:foregroundMark x1="91556" y1="64889" x2="94222" y2="29778"/>
                        <a14:foregroundMark x1="94222" y1="29778" x2="94222" y2="68444"/>
                        <a14:foregroundMark x1="94222" y1="68444" x2="89333" y2="71556"/>
                        <a14:foregroundMark x1="95556" y1="40889" x2="95111" y2="32000"/>
                        <a14:foregroundMark x1="97333" y1="41333" x2="92000" y2="70667"/>
                        <a14:foregroundMark x1="95111" y1="60889" x2="72000" y2="31556"/>
                        <a14:foregroundMark x1="72000" y1="31556" x2="42222" y2="57333"/>
                        <a14:foregroundMark x1="42222" y1="57333" x2="59111" y2="25333"/>
                        <a14:foregroundMark x1="59111" y1="25333" x2="21778" y2="42222"/>
                        <a14:foregroundMark x1="21778" y1="42222" x2="37333" y2="74667"/>
                        <a14:foregroundMark x1="41333" y1="69778" x2="29778" y2="31111"/>
                        <a14:foregroundMark x1="29778" y1="31111" x2="65778" y2="25333"/>
                        <a14:foregroundMark x1="65778" y1="25333" x2="81333" y2="57778"/>
                        <a14:foregroundMark x1="81333" y1="57778" x2="50222" y2="86222"/>
                        <a14:foregroundMark x1="50222" y1="86222" x2="16000" y2="56444"/>
                        <a14:foregroundMark x1="16000" y1="56444" x2="39111" y2="23556"/>
                        <a14:foregroundMark x1="39111" y1="23556" x2="77778" y2="40000"/>
                        <a14:foregroundMark x1="77778" y1="40000" x2="64444" y2="82222"/>
                        <a14:foregroundMark x1="64444" y1="82222" x2="27556" y2="74667"/>
                        <a14:foregroundMark x1="27556" y1="74667" x2="19111" y2="35111"/>
                        <a14:foregroundMark x1="19111" y1="35111" x2="54222" y2="24889"/>
                        <a14:foregroundMark x1="54222" y1="24889" x2="65778" y2="44000"/>
                        <a14:foregroundMark x1="69333" y1="41778" x2="41333" y2="72444"/>
                        <a14:foregroundMark x1="85778" y1="19556" x2="49778" y2="6222"/>
                        <a14:foregroundMark x1="49778" y1="6222" x2="17333" y2="21778"/>
                        <a14:foregroundMark x1="26222" y1="13778" x2="2222" y2="52444"/>
                        <a14:foregroundMark x1="2222" y1="52444" x2="2222" y2="57333"/>
                        <a14:foregroundMark x1="28889" y1="13778" x2="62222" y2="4000"/>
                        <a14:foregroundMark x1="57333" y1="5778" x2="32444" y2="11556"/>
                        <a14:foregroundMark x1="40444" y1="5333" x2="60444" y2="7556"/>
                        <a14:foregroundMark x1="56000" y1="6222" x2="33778" y2="4889"/>
                        <a14:foregroundMark x1="52444" y1="6222" x2="52444" y2="889"/>
                        <a14:foregroundMark x1="46222" y1="70667" x2="61778" y2="77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282" y="1331193"/>
            <a:ext cx="1159551" cy="1117241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979700B7-75F0-49EB-BB06-FCC75A920A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690" b="11875"/>
          <a:stretch/>
        </p:blipFill>
        <p:spPr>
          <a:xfrm>
            <a:off x="561814" y="5018212"/>
            <a:ext cx="1002111" cy="786000"/>
          </a:xfrm>
          <a:prstGeom prst="rect">
            <a:avLst/>
          </a:prstGeom>
        </p:spPr>
      </p:pic>
      <p:pic>
        <p:nvPicPr>
          <p:cNvPr id="22" name="Picture 21" descr="A large white building&#10;&#10;Description automatically generated">
            <a:extLst>
              <a:ext uri="{FF2B5EF4-FFF2-40B4-BE49-F238E27FC236}">
                <a16:creationId xmlns:a16="http://schemas.microsoft.com/office/drawing/2014/main" id="{F8A43AFF-523B-45DE-BB3B-484142F4B9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0675" y="4579253"/>
            <a:ext cx="1788383" cy="1086691"/>
          </a:xfrm>
          <a:prstGeom prst="rect">
            <a:avLst/>
          </a:prstGeom>
        </p:spPr>
      </p:pic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8637420B-F9FB-43B2-941D-DC348E2E0F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7610" y="3242822"/>
            <a:ext cx="1048132" cy="1048132"/>
          </a:xfrm>
          <a:prstGeom prst="rect">
            <a:avLst/>
          </a:prstGeom>
        </p:spPr>
      </p:pic>
      <p:pic>
        <p:nvPicPr>
          <p:cNvPr id="28" name="Picture 27" descr="A drawing of a person&#10;&#10;Description automatically generated">
            <a:extLst>
              <a:ext uri="{FF2B5EF4-FFF2-40B4-BE49-F238E27FC236}">
                <a16:creationId xmlns:a16="http://schemas.microsoft.com/office/drawing/2014/main" id="{7AE0DB26-B800-463C-BFCC-F43A282B96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57949" y="5926266"/>
            <a:ext cx="1669334" cy="801280"/>
          </a:xfrm>
          <a:prstGeom prst="rect">
            <a:avLst/>
          </a:prstGeom>
        </p:spPr>
      </p:pic>
      <p:pic>
        <p:nvPicPr>
          <p:cNvPr id="30" name="Picture 29" descr="A black sign with white text&#10;&#10;Description automatically generated">
            <a:extLst>
              <a:ext uri="{FF2B5EF4-FFF2-40B4-BE49-F238E27FC236}">
                <a16:creationId xmlns:a16="http://schemas.microsoft.com/office/drawing/2014/main" id="{3E8B2E3A-8F5E-414C-AE3E-C0887C7AC6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9151" y="268921"/>
            <a:ext cx="1501035" cy="1453003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97E83050-4605-473C-BED5-3AE5E76AF5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57" b="98661" l="3125" r="98661">
                        <a14:foregroundMark x1="87500" y1="46429" x2="69643" y2="18750"/>
                        <a14:foregroundMark x1="69643" y1="18750" x2="33929" y2="12946"/>
                        <a14:foregroundMark x1="33929" y1="12946" x2="17857" y2="45089"/>
                        <a14:foregroundMark x1="17857" y1="45089" x2="30804" y2="78125"/>
                        <a14:foregroundMark x1="30804" y1="78125" x2="61607" y2="86161"/>
                        <a14:foregroundMark x1="61607" y1="86161" x2="84375" y2="56250"/>
                        <a14:foregroundMark x1="84375" y1="56250" x2="89286" y2="39732"/>
                        <a14:foregroundMark x1="89732" y1="43304" x2="85714" y2="79911"/>
                        <a14:foregroundMark x1="85714" y1="79911" x2="54911" y2="99554"/>
                        <a14:foregroundMark x1="54911" y1="99554" x2="23661" y2="90625"/>
                        <a14:foregroundMark x1="23661" y1="90625" x2="8482" y2="58482"/>
                        <a14:foregroundMark x1="8482" y1="58482" x2="35714" y2="86161"/>
                        <a14:foregroundMark x1="35714" y1="86161" x2="70536" y2="86161"/>
                        <a14:foregroundMark x1="70536" y1="86161" x2="83036" y2="77679"/>
                        <a14:foregroundMark x1="15625" y1="48661" x2="22321" y2="83482"/>
                        <a14:foregroundMark x1="22321" y1="83482" x2="40179" y2="94196"/>
                        <a14:foregroundMark x1="12054" y1="41964" x2="13393" y2="74554"/>
                        <a14:foregroundMark x1="13393" y1="74554" x2="34821" y2="91964"/>
                        <a14:foregroundMark x1="22321" y1="83482" x2="6250" y2="56696"/>
                        <a14:foregroundMark x1="6250" y1="56696" x2="6696" y2="46875"/>
                        <a14:foregroundMark x1="6250" y1="45089" x2="16518" y2="81250"/>
                        <a14:foregroundMark x1="16518" y1="81250" x2="33929" y2="96875"/>
                        <a14:foregroundMark x1="21429" y1="55804" x2="19196" y2="22768"/>
                        <a14:foregroundMark x1="19196" y1="22768" x2="48214" y2="9821"/>
                        <a14:foregroundMark x1="48214" y1="9821" x2="76339" y2="23661"/>
                        <a14:foregroundMark x1="76339" y1="23661" x2="83036" y2="51786"/>
                        <a14:foregroundMark x1="84375" y1="42857" x2="61161" y2="15179"/>
                        <a14:foregroundMark x1="61161" y1="15179" x2="25000" y2="22321"/>
                        <a14:foregroundMark x1="25000" y1="22321" x2="12054" y2="51339"/>
                        <a14:foregroundMark x1="12054" y1="51339" x2="12054" y2="51786"/>
                        <a14:foregroundMark x1="13393" y1="45089" x2="31696" y2="15179"/>
                        <a14:foregroundMark x1="31696" y1="15179" x2="64732" y2="14286"/>
                        <a14:foregroundMark x1="64732" y1="14286" x2="87500" y2="52679"/>
                        <a14:foregroundMark x1="87054" y1="43750" x2="64286" y2="16071"/>
                        <a14:foregroundMark x1="64286" y1="16071" x2="25893" y2="18750"/>
                        <a14:foregroundMark x1="25893" y1="18750" x2="7589" y2="49554"/>
                        <a14:foregroundMark x1="7589" y1="49554" x2="8036" y2="53571"/>
                        <a14:foregroundMark x1="13393" y1="41071" x2="29464" y2="11161"/>
                        <a14:foregroundMark x1="29464" y1="11161" x2="64286" y2="10268"/>
                        <a14:foregroundMark x1="64286" y1="10268" x2="81696" y2="42411"/>
                        <a14:foregroundMark x1="81696" y1="42411" x2="79018" y2="58036"/>
                        <a14:foregroundMark x1="87054" y1="41964" x2="70982" y2="13393"/>
                        <a14:foregroundMark x1="70982" y1="13393" x2="34375" y2="10268"/>
                        <a14:foregroundMark x1="34375" y1="10268" x2="9375" y2="38393"/>
                        <a14:foregroundMark x1="9375" y1="38393" x2="13393" y2="56250"/>
                        <a14:foregroundMark x1="14732" y1="39732" x2="31250" y2="8482"/>
                        <a14:foregroundMark x1="31250" y1="8482" x2="66964" y2="7143"/>
                        <a14:foregroundMark x1="66964" y1="7143" x2="90625" y2="34375"/>
                        <a14:foregroundMark x1="90625" y1="34375" x2="87946" y2="59821"/>
                        <a14:foregroundMark x1="87946" y1="38393" x2="62054" y2="11161"/>
                        <a14:foregroundMark x1="62054" y1="11161" x2="26339" y2="14286"/>
                        <a14:foregroundMark x1="26339" y1="14286" x2="5804" y2="47321"/>
                        <a14:foregroundMark x1="5804" y1="47321" x2="10714" y2="65179"/>
                        <a14:foregroundMark x1="19643" y1="27232" x2="8482" y2="48214"/>
                        <a14:foregroundMark x1="26786" y1="17411" x2="8036" y2="43750"/>
                        <a14:foregroundMark x1="8036" y1="43750" x2="39286" y2="8482"/>
                        <a14:foregroundMark x1="28125" y1="14732" x2="4911" y2="51339"/>
                        <a14:foregroundMark x1="4911" y1="51339" x2="6696" y2="56696"/>
                        <a14:foregroundMark x1="8482" y1="42857" x2="28571" y2="19196"/>
                        <a14:foregroundMark x1="15179" y1="27679" x2="9375" y2="64286"/>
                        <a14:foregroundMark x1="9375" y1="64286" x2="12500" y2="66518"/>
                        <a14:foregroundMark x1="9375" y1="38839" x2="11161" y2="70089"/>
                        <a14:foregroundMark x1="11161" y1="70089" x2="11161" y2="70089"/>
                        <a14:foregroundMark x1="10714" y1="33482" x2="7589" y2="68750"/>
                        <a14:foregroundMark x1="7589" y1="68750" x2="10714" y2="70536"/>
                        <a14:foregroundMark x1="9375" y1="33929" x2="8482" y2="75893"/>
                        <a14:foregroundMark x1="8482" y1="75893" x2="11607" y2="77679"/>
                        <a14:foregroundMark x1="11607" y1="25446" x2="7589" y2="73214"/>
                        <a14:foregroundMark x1="7589" y1="73214" x2="12054" y2="75446"/>
                        <a14:foregroundMark x1="11607" y1="26786" x2="5357" y2="61161"/>
                        <a14:foregroundMark x1="5357" y1="61161" x2="23661" y2="15179"/>
                        <a14:foregroundMark x1="20089" y1="20089" x2="4911" y2="65179"/>
                        <a14:foregroundMark x1="4911" y1="65179" x2="14286" y2="72768"/>
                        <a14:foregroundMark x1="16518" y1="20982" x2="3571" y2="53571"/>
                        <a14:foregroundMark x1="3571" y1="53571" x2="18304" y2="24107"/>
                        <a14:foregroundMark x1="18304" y1="24107" x2="8036" y2="67857"/>
                        <a14:foregroundMark x1="8036" y1="67857" x2="12946" y2="26786"/>
                        <a14:foregroundMark x1="12946" y1="26786" x2="7589" y2="70982"/>
                        <a14:foregroundMark x1="7589" y1="70982" x2="16964" y2="74554"/>
                        <a14:foregroundMark x1="8929" y1="39732" x2="33929" y2="10714"/>
                        <a14:foregroundMark x1="33929" y1="10714" x2="73214" y2="11161"/>
                        <a14:foregroundMark x1="73214" y1="11161" x2="88839" y2="50893"/>
                        <a14:foregroundMark x1="88839" y1="50893" x2="87500" y2="70089"/>
                        <a14:foregroundMark x1="88393" y1="38393" x2="87500" y2="73661"/>
                        <a14:foregroundMark x1="87500" y1="73661" x2="92411" y2="35714"/>
                        <a14:foregroundMark x1="92411" y1="35714" x2="93304" y2="72768"/>
                        <a14:foregroundMark x1="93304" y1="72768" x2="90625" y2="37946"/>
                        <a14:foregroundMark x1="90625" y1="37946" x2="87946" y2="37946"/>
                        <a14:foregroundMark x1="95089" y1="39732" x2="93750" y2="72321"/>
                        <a14:foregroundMark x1="93750" y1="72321" x2="91071" y2="77232"/>
                        <a14:foregroundMark x1="94196" y1="39732" x2="90625" y2="71875"/>
                        <a14:foregroundMark x1="94643" y1="38839" x2="94643" y2="70982"/>
                        <a14:foregroundMark x1="95982" y1="42411" x2="89732" y2="77232"/>
                        <a14:foregroundMark x1="97768" y1="40625" x2="87946" y2="79911"/>
                        <a14:foregroundMark x1="99107" y1="41518" x2="89286" y2="75893"/>
                        <a14:foregroundMark x1="89286" y1="75893" x2="84375" y2="82143"/>
                        <a14:foregroundMark x1="61161" y1="96429" x2="94196" y2="72321"/>
                        <a14:foregroundMark x1="94196" y1="72321" x2="64286" y2="98661"/>
                        <a14:foregroundMark x1="64286" y1="98661" x2="95089" y2="74554"/>
                        <a14:foregroundMark x1="95089" y1="74554" x2="96429" y2="70982"/>
                        <a14:foregroundMark x1="31250" y1="95982" x2="9375" y2="70536"/>
                        <a14:foregroundMark x1="9375" y1="70536" x2="32143" y2="98214"/>
                        <a14:foregroundMark x1="32143" y1="98214" x2="6250" y2="71875"/>
                        <a14:foregroundMark x1="6250" y1="71875" x2="29018" y2="92857"/>
                        <a14:foregroundMark x1="82589" y1="26786" x2="58482" y2="5357"/>
                        <a14:foregroundMark x1="58482" y1="5357" x2="68750" y2="16518"/>
                        <a14:foregroundMark x1="62500" y1="8482" x2="31250" y2="13393"/>
                        <a14:foregroundMark x1="31250" y1="13393" x2="64286" y2="10714"/>
                        <a14:foregroundMark x1="64286" y1="10714" x2="68750" y2="24107"/>
                        <a14:foregroundMark x1="63393" y1="8929" x2="23661" y2="18304"/>
                        <a14:foregroundMark x1="23661" y1="18304" x2="21429" y2="30357"/>
                        <a14:foregroundMark x1="38839" y1="12054" x2="39732" y2="20982"/>
                        <a14:foregroundMark x1="67857" y1="13393" x2="32589" y2="13393"/>
                        <a14:foregroundMark x1="32589" y1="13393" x2="57589" y2="19196"/>
                        <a14:foregroundMark x1="66518" y1="12054" x2="28125" y2="18304"/>
                        <a14:foregroundMark x1="28125" y1="18304" x2="25446" y2="29911"/>
                        <a14:foregroundMark x1="42411" y1="11607" x2="71429" y2="16964"/>
                        <a14:foregroundMark x1="58482" y1="8929" x2="22321" y2="25446"/>
                        <a14:foregroundMark x1="22321" y1="25446" x2="23214" y2="32589"/>
                        <a14:foregroundMark x1="36607" y1="10714" x2="68750" y2="13393"/>
                        <a14:foregroundMark x1="68750" y1="13393" x2="70536" y2="19643"/>
                        <a14:foregroundMark x1="60268" y1="9821" x2="27232" y2="18304"/>
                        <a14:foregroundMark x1="43750" y1="11161" x2="70089" y2="17411"/>
                        <a14:foregroundMark x1="60268" y1="10268" x2="27232" y2="24107"/>
                        <a14:foregroundMark x1="40179" y1="17857" x2="67857" y2="17411"/>
                        <a14:foregroundMark x1="64732" y1="12054" x2="28571" y2="20089"/>
                        <a14:foregroundMark x1="28571" y1="20089" x2="27679" y2="23661"/>
                        <a14:foregroundMark x1="38393" y1="14286" x2="70982" y2="18750"/>
                        <a14:foregroundMark x1="56250" y1="11161" x2="27232" y2="23214"/>
                        <a14:foregroundMark x1="41071" y1="14286" x2="68304" y2="18304"/>
                        <a14:foregroundMark x1="62054" y1="13393" x2="28571" y2="17411"/>
                        <a14:foregroundMark x1="28571" y1="17411" x2="29018" y2="209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329" y="3689861"/>
            <a:ext cx="1179082" cy="1179082"/>
          </a:xfrm>
          <a:prstGeom prst="rect">
            <a:avLst/>
          </a:prstGeom>
        </p:spPr>
      </p:pic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B3FF88BE-B6AD-463B-B884-AC384A5F72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408" y="6072925"/>
            <a:ext cx="2196586" cy="6872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318BC1F-D5AF-46B0-B3E5-C69A5FF3FC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32162" y="6085711"/>
            <a:ext cx="2281016" cy="687236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EB9BCC9E-E794-4F48-9125-482C498977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0945" y="166087"/>
            <a:ext cx="1303011" cy="992562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6DD65AD4-B544-423C-BBC0-12F8B154FCC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0129" y="2622495"/>
            <a:ext cx="1013796" cy="101379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1BB075A-B835-4C4D-B7D0-FA225D40E20E}"/>
              </a:ext>
            </a:extLst>
          </p:cNvPr>
          <p:cNvSpPr txBox="1">
            <a:spLocks/>
          </p:cNvSpPr>
          <p:nvPr/>
        </p:nvSpPr>
        <p:spPr>
          <a:xfrm>
            <a:off x="0" y="181601"/>
            <a:ext cx="12191999" cy="14530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Indigo Partnership team</a:t>
            </a:r>
          </a:p>
        </p:txBody>
      </p:sp>
    </p:spTree>
    <p:extLst>
      <p:ext uri="{BB962C8B-B14F-4D97-AF65-F5344CB8AC3E}">
        <p14:creationId xmlns:p14="http://schemas.microsoft.com/office/powerpoint/2010/main" val="2013681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E09C22-0E2E-FC48-9452-AD334F3B2A13}"/>
              </a:ext>
            </a:extLst>
          </p:cNvPr>
          <p:cNvSpPr txBox="1">
            <a:spLocks/>
          </p:cNvSpPr>
          <p:nvPr/>
        </p:nvSpPr>
        <p:spPr>
          <a:xfrm>
            <a:off x="634479" y="222937"/>
            <a:ext cx="10515600" cy="6363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Implementing sites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8A0A86-F744-4689-B94F-B1D6F2ADBA16}"/>
              </a:ext>
            </a:extLst>
          </p:cNvPr>
          <p:cNvSpPr txBox="1">
            <a:spLocks/>
          </p:cNvSpPr>
          <p:nvPr/>
        </p:nvSpPr>
        <p:spPr>
          <a:xfrm>
            <a:off x="634479" y="961215"/>
            <a:ext cx="10642600" cy="52543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2600" dirty="0"/>
              <a:t>Culturally varied settings, diverse contexts</a:t>
            </a:r>
          </a:p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2600" dirty="0"/>
              <a:t>Low, lower-middle, and upper-middle income; </a:t>
            </a:r>
            <a:br>
              <a:rPr lang="en-GB" sz="2600" dirty="0"/>
            </a:br>
            <a:r>
              <a:rPr lang="en-GB" sz="2600" dirty="0"/>
              <a:t>rural vs. urban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249531F-A2BA-4845-AEE1-DFE94FD3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339E05-0BFC-460D-B972-9B2DFC501ED9}" type="slidenum">
              <a:rPr lang="en-GB" smtClean="0"/>
              <a:t>8</a:t>
            </a:fld>
            <a:endParaRPr lang="en-GB"/>
          </a:p>
        </p:txBody>
      </p:sp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C717E04-F624-4E96-84E0-B4F35B377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7572" y="3588411"/>
            <a:ext cx="4062202" cy="3046652"/>
          </a:xfrm>
          <a:prstGeom prst="rect">
            <a:avLst/>
          </a:prstGeom>
        </p:spPr>
      </p:pic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076DFB6-803E-4055-A888-EDB56B36C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6855" y="3070867"/>
            <a:ext cx="4089838" cy="3067379"/>
          </a:xfrm>
          <a:prstGeom prst="rect">
            <a:avLst/>
          </a:prstGeom>
        </p:spPr>
      </p:pic>
      <p:pic>
        <p:nvPicPr>
          <p:cNvPr id="12" name="Picture 11" descr="A picture containing sky, outdoor, tree, ground&#10;&#10;Description automatically generated">
            <a:extLst>
              <a:ext uri="{FF2B5EF4-FFF2-40B4-BE49-F238E27FC236}">
                <a16:creationId xmlns:a16="http://schemas.microsoft.com/office/drawing/2014/main" id="{6610655F-B44B-4140-86F7-A4803ADD3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934" y="259289"/>
            <a:ext cx="4062202" cy="3046652"/>
          </a:xfrm>
          <a:prstGeom prst="rect">
            <a:avLst/>
          </a:prstGeom>
        </p:spPr>
      </p:pic>
      <p:pic>
        <p:nvPicPr>
          <p:cNvPr id="14" name="Picture 13" descr="A picture containing building, outdoor, street, city&#10;&#10;Description automatically generated">
            <a:extLst>
              <a:ext uri="{FF2B5EF4-FFF2-40B4-BE49-F238E27FC236}">
                <a16:creationId xmlns:a16="http://schemas.microsoft.com/office/drawing/2014/main" id="{1A50C4EE-D43D-4260-98CF-3C315D4C0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786602" y="3070868"/>
            <a:ext cx="4089837" cy="30673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2532C9-D764-4DBA-963E-82F2A3CD6A61}"/>
              </a:ext>
            </a:extLst>
          </p:cNvPr>
          <p:cNvSpPr txBox="1"/>
          <p:nvPr/>
        </p:nvSpPr>
        <p:spPr>
          <a:xfrm>
            <a:off x="708084" y="6003738"/>
            <a:ext cx="3067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ighlight>
                  <a:srgbClr val="C7EAEC"/>
                </a:highlight>
              </a:rPr>
              <a:t>Urban Primary Health Centre; Faridabad, India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668BA-EBA1-43EB-9794-FE492ECBD8C7}"/>
              </a:ext>
            </a:extLst>
          </p:cNvPr>
          <p:cNvSpPr txBox="1"/>
          <p:nvPr/>
        </p:nvSpPr>
        <p:spPr>
          <a:xfrm>
            <a:off x="4297831" y="5954007"/>
            <a:ext cx="3058023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Zengcheng</a:t>
            </a:r>
            <a:r>
              <a:rPr lang="en-GB" sz="1800" dirty="0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Zhongxin</a:t>
            </a:r>
            <a:r>
              <a:rPr lang="en-GB" sz="1800" dirty="0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Hospital; Guangdong Province, China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BF5C7D-FE7F-48B2-A767-177D0AEC613C}"/>
              </a:ext>
            </a:extLst>
          </p:cNvPr>
          <p:cNvSpPr txBox="1"/>
          <p:nvPr/>
        </p:nvSpPr>
        <p:spPr>
          <a:xfrm>
            <a:off x="7836934" y="5955036"/>
            <a:ext cx="3782322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Ittamadu</a:t>
            </a:r>
            <a:r>
              <a:rPr lang="en-GB" sz="1800" dirty="0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Primary Health Centre</a:t>
            </a:r>
            <a:r>
              <a:rPr lang="en-GB" dirty="0"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GB" sz="1800" dirty="0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Karnataka, India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CA6D2F-511D-43FB-B907-1F5162EDA752}"/>
              </a:ext>
            </a:extLst>
          </p:cNvPr>
          <p:cNvSpPr txBox="1"/>
          <p:nvPr/>
        </p:nvSpPr>
        <p:spPr>
          <a:xfrm>
            <a:off x="7836934" y="2883848"/>
            <a:ext cx="3962512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District </a:t>
            </a:r>
            <a:r>
              <a:rPr lang="en-GB" dirty="0"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GB" sz="1800" dirty="0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ealth </a:t>
            </a:r>
            <a:r>
              <a:rPr lang="en-GB" dirty="0"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1800" dirty="0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entre; </a:t>
            </a:r>
            <a:r>
              <a:rPr lang="en-GB" sz="1800" dirty="0" err="1">
                <a:effectLst/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Sodo</a:t>
            </a:r>
            <a:r>
              <a:rPr lang="en-GB" dirty="0">
                <a:highlight>
                  <a:srgbClr val="C7EAEC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Ethiopia</a:t>
            </a:r>
            <a:endParaRPr lang="en-GB" sz="1800" dirty="0">
              <a:effectLst/>
              <a:highlight>
                <a:srgbClr val="C7EAEC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06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E09C22-0E2E-FC48-9452-AD334F3B2A13}"/>
              </a:ext>
            </a:extLst>
          </p:cNvPr>
          <p:cNvSpPr txBox="1">
            <a:spLocks/>
          </p:cNvSpPr>
          <p:nvPr/>
        </p:nvSpPr>
        <p:spPr>
          <a:xfrm>
            <a:off x="1247355" y="236787"/>
            <a:ext cx="9601199" cy="6363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Three stigma reduction interventions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812D523-B8CD-4F0E-9E99-B97EE40402D7}"/>
              </a:ext>
            </a:extLst>
          </p:cNvPr>
          <p:cNvSpPr txBox="1">
            <a:spLocks/>
          </p:cNvSpPr>
          <p:nvPr/>
        </p:nvSpPr>
        <p:spPr>
          <a:xfrm>
            <a:off x="6094378" y="2798558"/>
            <a:ext cx="5385522" cy="1137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GB" sz="2600" b="1" dirty="0"/>
              <a:t>Primary</a:t>
            </a:r>
            <a:r>
              <a:rPr lang="en-GB" sz="2600" dirty="0"/>
              <a:t>: Reducing stigma among </a:t>
            </a:r>
            <a:r>
              <a:rPr lang="en-GB" sz="2600" u="sng" dirty="0"/>
              <a:t>primary </a:t>
            </a:r>
            <a:r>
              <a:rPr lang="en-GB" sz="2600" dirty="0"/>
              <a:t>health care workers through sharing recovery stories</a:t>
            </a:r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2FD32471-8D34-4A2D-A9EC-8DC43261B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339E05-0BFC-460D-B972-9B2DFC501ED9}" type="slidenum">
              <a:rPr lang="en-GB" smtClean="0"/>
              <a:t>9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20F6D-0AA7-2C26-4FD4-D83BC6C8026A}"/>
              </a:ext>
            </a:extLst>
          </p:cNvPr>
          <p:cNvGrpSpPr/>
          <p:nvPr/>
        </p:nvGrpSpPr>
        <p:grpSpPr>
          <a:xfrm>
            <a:off x="450667" y="1225007"/>
            <a:ext cx="4260943" cy="2345313"/>
            <a:chOff x="6015686" y="3209831"/>
            <a:chExt cx="6020322" cy="3330229"/>
          </a:xfrm>
          <a:effectLst>
            <a:outerShdw blurRad="50800" dist="127000" dir="18900000" algn="bl" rotWithShape="0">
              <a:prstClr val="black">
                <a:alpha val="2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75A840-B3A2-0F3F-57D0-08B274308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5686" y="3209831"/>
              <a:ext cx="6020322" cy="33302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5C734E-F7A5-9474-8F82-AC54D9B6E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36725" y="6131272"/>
              <a:ext cx="1086851" cy="39884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6DE66D6-7EDA-C462-677A-DDDA48B088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6"/>
          <a:stretch/>
        </p:blipFill>
        <p:spPr>
          <a:xfrm>
            <a:off x="1247355" y="2654950"/>
            <a:ext cx="4604044" cy="23453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189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186475-4306-00D1-56DB-CCBCCEF2F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445" y="4361607"/>
            <a:ext cx="3989764" cy="23724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189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B45AE09-B144-891B-A7A5-46886BD5BB54}"/>
              </a:ext>
            </a:extLst>
          </p:cNvPr>
          <p:cNvSpPr txBox="1">
            <a:spLocks/>
          </p:cNvSpPr>
          <p:nvPr/>
        </p:nvSpPr>
        <p:spPr>
          <a:xfrm>
            <a:off x="7305495" y="4723969"/>
            <a:ext cx="4810305" cy="11371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GB" sz="2600" b="1" dirty="0"/>
              <a:t>READ</a:t>
            </a:r>
            <a:r>
              <a:rPr lang="en-GB" sz="2600" dirty="0"/>
              <a:t>: Training for </a:t>
            </a:r>
            <a:r>
              <a:rPr lang="en-GB" sz="2600" u="sng" dirty="0"/>
              <a:t>specialist </a:t>
            </a:r>
            <a:r>
              <a:rPr lang="en-GB" sz="2600" dirty="0"/>
              <a:t>health service staff to respond to stigma affecting service users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endParaRPr lang="en-GB" sz="2600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A2E27AD-F6D3-B72C-6892-C00B8282D8BC}"/>
              </a:ext>
            </a:extLst>
          </p:cNvPr>
          <p:cNvSpPr txBox="1">
            <a:spLocks/>
          </p:cNvSpPr>
          <p:nvPr/>
        </p:nvSpPr>
        <p:spPr>
          <a:xfrm>
            <a:off x="5074327" y="1249957"/>
            <a:ext cx="5385522" cy="10935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GB" sz="2600" b="1" dirty="0"/>
              <a:t>Local</a:t>
            </a:r>
            <a:r>
              <a:rPr lang="en-GB" sz="2600" dirty="0"/>
              <a:t>: </a:t>
            </a:r>
            <a:r>
              <a:rPr lang="en-GB" sz="2600" u="sng" dirty="0"/>
              <a:t>Community</a:t>
            </a:r>
            <a:r>
              <a:rPr lang="en-GB" sz="2600" dirty="0"/>
              <a:t> awareness-raising intervention to reduce stigma and increase</a:t>
            </a:r>
          </a:p>
        </p:txBody>
      </p:sp>
    </p:spTree>
    <p:extLst>
      <p:ext uri="{BB962C8B-B14F-4D97-AF65-F5344CB8AC3E}">
        <p14:creationId xmlns:p14="http://schemas.microsoft.com/office/powerpoint/2010/main" val="3435658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9AB501BF574C83206C844DBEF306" ma:contentTypeVersion="18" ma:contentTypeDescription="Create a new document." ma:contentTypeScope="" ma:versionID="62b6d3a3da94fe51f635f718d017e4b7">
  <xsd:schema xmlns:xsd="http://www.w3.org/2001/XMLSchema" xmlns:xs="http://www.w3.org/2001/XMLSchema" xmlns:p="http://schemas.microsoft.com/office/2006/metadata/properties" xmlns:ns2="81b5ceff-6b46-4494-accf-a4e91dbe538f" xmlns:ns3="69bc440e-748c-4cb8-8c36-21f20ee8bdd0" xmlns:ns4="4aaf35b1-80a8-48e7-9d03-c612add1997b" targetNamespace="http://schemas.microsoft.com/office/2006/metadata/properties" ma:root="true" ma:fieldsID="e923d9ad325a386bc81019f5f919a48a" ns2:_="" ns3:_="" ns4:_="">
    <xsd:import namespace="81b5ceff-6b46-4494-accf-a4e91dbe538f"/>
    <xsd:import namespace="69bc440e-748c-4cb8-8c36-21f20ee8bdd0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5ceff-6b46-4494-accf-a4e91dbe5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c440e-748c-4cb8-8c36-21f20ee8b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b50359a-c019-4b75-8061-1f5738031845}" ma:internalName="TaxCatchAll" ma:showField="CatchAllData" ma:web="69bc440e-748c-4cb8-8c36-21f20ee8b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b5ceff-6b46-4494-accf-a4e91dbe538f">
      <Terms xmlns="http://schemas.microsoft.com/office/infopath/2007/PartnerControls"/>
    </lcf76f155ced4ddcb4097134ff3c332f>
    <TaxCatchAll xmlns="4aaf35b1-80a8-48e7-9d03-c612add1997b" xsi:nil="true"/>
  </documentManagement>
</p:properties>
</file>

<file path=customXml/itemProps1.xml><?xml version="1.0" encoding="utf-8"?>
<ds:datastoreItem xmlns:ds="http://schemas.openxmlformats.org/officeDocument/2006/customXml" ds:itemID="{F501D104-5B17-4231-818A-60241E11995E}"/>
</file>

<file path=customXml/itemProps2.xml><?xml version="1.0" encoding="utf-8"?>
<ds:datastoreItem xmlns:ds="http://schemas.openxmlformats.org/officeDocument/2006/customXml" ds:itemID="{1D60D2F6-1F65-41F5-B55F-E36DEA89B40A}"/>
</file>

<file path=customXml/itemProps3.xml><?xml version="1.0" encoding="utf-8"?>
<ds:datastoreItem xmlns:ds="http://schemas.openxmlformats.org/officeDocument/2006/customXml" ds:itemID="{9F06682D-F2DD-4C7A-ADB2-A52DD43AE7F5}"/>
</file>

<file path=docProps/app.xml><?xml version="1.0" encoding="utf-8"?>
<Properties xmlns="http://schemas.openxmlformats.org/officeDocument/2006/extended-properties" xmlns:vt="http://schemas.openxmlformats.org/officeDocument/2006/docPropsVTypes">
  <TotalTime>912</TotalTime>
  <Words>448</Words>
  <Application>Microsoft Office PowerPoint</Application>
  <PresentationFormat>Widescreen</PresentationFormat>
  <Paragraphs>79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Collaboration,  capacity building</vt:lpstr>
      <vt:lpstr>PowerPoint Presentation</vt:lpstr>
      <vt:lpstr>PowerPoint Presentation</vt:lpstr>
      <vt:lpstr>PowerPoint Presentation</vt:lpstr>
      <vt:lpstr>PowerPoint Presentation</vt:lpstr>
      <vt:lpstr>Recapping key resources</vt:lpstr>
      <vt:lpstr>PowerPoint Presentation</vt:lpstr>
      <vt:lpstr>PowerPoint Presentation</vt:lpstr>
      <vt:lpstr>The WHO Toolkit to Reduce Stigma and Discrimination in Mental Health</vt:lpstr>
      <vt:lpstr>https://www.indigo-group.org/new-guide-to-scales/ </vt:lpstr>
      <vt:lpstr>https://www.indigo-group.org/new-guide-to-scales/ </vt:lpstr>
      <vt:lpstr>https://changingmindsglobally.com/ </vt:lpstr>
      <vt:lpstr>https://www.mhinnovation.net/resources/global-anti-stigma-toolkit-conversations-change-lives </vt:lpstr>
      <vt:lpstr>petra.gronholm@kcl.ac.uk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Gronholm</dc:creator>
  <cp:lastModifiedBy>Petra Gronholm</cp:lastModifiedBy>
  <cp:revision>7</cp:revision>
  <dcterms:created xsi:type="dcterms:W3CDTF">2024-03-03T18:14:31Z</dcterms:created>
  <dcterms:modified xsi:type="dcterms:W3CDTF">2024-03-11T11:45:55Z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0x01010064349AB501BF574C83206C844DBEF306</vt:lpwstr>
  </property>
</Properties>
</file>