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8"/>
  </p:notesMasterIdLst>
  <p:handoutMasterIdLst>
    <p:handoutMasterId r:id="rId19"/>
  </p:handoutMasterIdLst>
  <p:sldIdLst>
    <p:sldId id="1512" r:id="rId5"/>
    <p:sldId id="310" r:id="rId6"/>
    <p:sldId id="1524" r:id="rId7"/>
    <p:sldId id="1525" r:id="rId8"/>
    <p:sldId id="1528" r:id="rId9"/>
    <p:sldId id="770" r:id="rId10"/>
    <p:sldId id="1532" r:id="rId11"/>
    <p:sldId id="1530" r:id="rId12"/>
    <p:sldId id="1531" r:id="rId13"/>
    <p:sldId id="462" r:id="rId14"/>
    <p:sldId id="582" r:id="rId15"/>
    <p:sldId id="1497" r:id="rId16"/>
    <p:sldId id="313"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E1458"/>
    <a:srgbClr val="002060"/>
    <a:srgbClr val="DEA900"/>
    <a:srgbClr val="70AD47"/>
    <a:srgbClr val="990033"/>
    <a:srgbClr val="96B0B3"/>
    <a:srgbClr val="008000"/>
    <a:srgbClr val="7030A0"/>
    <a:srgbClr val="AFEAFF"/>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206C6-20FF-4156-AB75-C10EC443CB7E}" v="93" dt="2024-03-11T06:29:31.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4" autoAdjust="0"/>
    <p:restoredTop sz="63421" autoAdjust="0"/>
  </p:normalViewPr>
  <p:slideViewPr>
    <p:cSldViewPr snapToGrid="0">
      <p:cViewPr varScale="1">
        <p:scale>
          <a:sx n="72" d="100"/>
          <a:sy n="72" d="100"/>
        </p:scale>
        <p:origin x="1884" y="54"/>
      </p:cViewPr>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75" d="100"/>
          <a:sy n="75" d="100"/>
        </p:scale>
        <p:origin x="114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emckclac.sharepoint.com/sites/FNFNMcsi/BreathePlus/Breathe%20Plus%20Feasibility%20trial/8.%20CGA%20Recommendation%20data/Breathe%20Plus%20CGA%20Recommendation%20Data%2019.03.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10911110351468E-2"/>
          <c:y val="4.3585264326622096E-2"/>
          <c:w val="0.9088370204620797"/>
          <c:h val="0.45906494344645116"/>
        </c:manualLayout>
      </c:layout>
      <c:barChart>
        <c:barDir val="col"/>
        <c:grouping val="clustered"/>
        <c:varyColors val="0"/>
        <c:ser>
          <c:idx val="0"/>
          <c:order val="0"/>
          <c:tx>
            <c:strRef>
              <c:f>Sheet2!$H$9</c:f>
              <c:strCache>
                <c:ptCount val="1"/>
                <c:pt idx="0">
                  <c:v>All recommendations (n=41)</c:v>
                </c:pt>
              </c:strCache>
            </c:strRef>
          </c:tx>
          <c:spPr>
            <a:solidFill>
              <a:srgbClr val="363887"/>
            </a:solidFill>
            <a:ln>
              <a:noFill/>
            </a:ln>
            <a:effectLst/>
          </c:spPr>
          <c:invertIfNegative val="0"/>
          <c:cat>
            <c:strRef>
              <c:f>Sheet2!$G$10:$G$26</c:f>
              <c:strCache>
                <c:ptCount val="17"/>
                <c:pt idx="0">
                  <c:v>bereavement</c:v>
                </c:pt>
                <c:pt idx="1">
                  <c:v>cardiac</c:v>
                </c:pt>
                <c:pt idx="2">
                  <c:v>cognitive</c:v>
                </c:pt>
                <c:pt idx="3">
                  <c:v>ear</c:v>
                </c:pt>
                <c:pt idx="4">
                  <c:v>environment</c:v>
                </c:pt>
                <c:pt idx="5">
                  <c:v>gastroenterology</c:v>
                </c:pt>
                <c:pt idx="6">
                  <c:v>metabolic</c:v>
                </c:pt>
                <c:pt idx="7">
                  <c:v>musculoskeletal</c:v>
                </c:pt>
                <c:pt idx="8">
                  <c:v>neurological</c:v>
                </c:pt>
                <c:pt idx="9">
                  <c:v>nutrition</c:v>
                </c:pt>
                <c:pt idx="10">
                  <c:v>pain</c:v>
                </c:pt>
                <c:pt idx="11">
                  <c:v>participation</c:v>
                </c:pt>
                <c:pt idx="12">
                  <c:v>physical function</c:v>
                </c:pt>
                <c:pt idx="13">
                  <c:v>psychiatric</c:v>
                </c:pt>
                <c:pt idx="14">
                  <c:v>respiratory </c:v>
                </c:pt>
                <c:pt idx="15">
                  <c:v>urinary</c:v>
                </c:pt>
                <c:pt idx="16">
                  <c:v>vascular</c:v>
                </c:pt>
              </c:strCache>
            </c:strRef>
          </c:cat>
          <c:val>
            <c:numRef>
              <c:f>Sheet2!$H$10:$H$26</c:f>
              <c:numCache>
                <c:formatCode>General</c:formatCode>
                <c:ptCount val="17"/>
                <c:pt idx="0">
                  <c:v>1</c:v>
                </c:pt>
                <c:pt idx="1">
                  <c:v>2</c:v>
                </c:pt>
                <c:pt idx="2">
                  <c:v>3</c:v>
                </c:pt>
                <c:pt idx="3">
                  <c:v>1</c:v>
                </c:pt>
                <c:pt idx="4">
                  <c:v>2</c:v>
                </c:pt>
                <c:pt idx="5">
                  <c:v>4</c:v>
                </c:pt>
                <c:pt idx="6">
                  <c:v>1</c:v>
                </c:pt>
                <c:pt idx="7">
                  <c:v>1</c:v>
                </c:pt>
                <c:pt idx="8">
                  <c:v>3</c:v>
                </c:pt>
                <c:pt idx="9">
                  <c:v>7</c:v>
                </c:pt>
                <c:pt idx="10">
                  <c:v>2</c:v>
                </c:pt>
                <c:pt idx="11">
                  <c:v>3</c:v>
                </c:pt>
                <c:pt idx="12">
                  <c:v>1</c:v>
                </c:pt>
                <c:pt idx="13">
                  <c:v>2</c:v>
                </c:pt>
                <c:pt idx="14">
                  <c:v>3</c:v>
                </c:pt>
                <c:pt idx="15">
                  <c:v>1</c:v>
                </c:pt>
                <c:pt idx="16">
                  <c:v>4</c:v>
                </c:pt>
              </c:numCache>
            </c:numRef>
          </c:val>
          <c:extLst>
            <c:ext xmlns:c16="http://schemas.microsoft.com/office/drawing/2014/chart" uri="{C3380CC4-5D6E-409C-BE32-E72D297353CC}">
              <c16:uniqueId val="{00000000-2FA4-411A-9916-6EFECCA17FC7}"/>
            </c:ext>
          </c:extLst>
        </c:ser>
        <c:ser>
          <c:idx val="1"/>
          <c:order val="1"/>
          <c:tx>
            <c:strRef>
              <c:f>Sheet2!$I$9</c:f>
              <c:strCache>
                <c:ptCount val="1"/>
                <c:pt idx="0">
                  <c:v>Per participant (n=32)</c:v>
                </c:pt>
              </c:strCache>
            </c:strRef>
          </c:tx>
          <c:spPr>
            <a:solidFill>
              <a:schemeClr val="accent5">
                <a:lumMod val="60000"/>
                <a:lumOff val="40000"/>
              </a:schemeClr>
            </a:solidFill>
            <a:ln>
              <a:noFill/>
            </a:ln>
            <a:effectLst/>
          </c:spPr>
          <c:invertIfNegative val="0"/>
          <c:cat>
            <c:strRef>
              <c:f>Sheet2!$G$10:$G$26</c:f>
              <c:strCache>
                <c:ptCount val="17"/>
                <c:pt idx="0">
                  <c:v>bereavement</c:v>
                </c:pt>
                <c:pt idx="1">
                  <c:v>cardiac</c:v>
                </c:pt>
                <c:pt idx="2">
                  <c:v>cognitive</c:v>
                </c:pt>
                <c:pt idx="3">
                  <c:v>ear</c:v>
                </c:pt>
                <c:pt idx="4">
                  <c:v>environment</c:v>
                </c:pt>
                <c:pt idx="5">
                  <c:v>gastroenterology</c:v>
                </c:pt>
                <c:pt idx="6">
                  <c:v>metabolic</c:v>
                </c:pt>
                <c:pt idx="7">
                  <c:v>musculoskeletal</c:v>
                </c:pt>
                <c:pt idx="8">
                  <c:v>neurological</c:v>
                </c:pt>
                <c:pt idx="9">
                  <c:v>nutrition</c:v>
                </c:pt>
                <c:pt idx="10">
                  <c:v>pain</c:v>
                </c:pt>
                <c:pt idx="11">
                  <c:v>participation</c:v>
                </c:pt>
                <c:pt idx="12">
                  <c:v>physical function</c:v>
                </c:pt>
                <c:pt idx="13">
                  <c:v>psychiatric</c:v>
                </c:pt>
                <c:pt idx="14">
                  <c:v>respiratory </c:v>
                </c:pt>
                <c:pt idx="15">
                  <c:v>urinary</c:v>
                </c:pt>
                <c:pt idx="16">
                  <c:v>vascular</c:v>
                </c:pt>
              </c:strCache>
            </c:strRef>
          </c:cat>
          <c:val>
            <c:numRef>
              <c:f>Sheet2!$I$10:$I$26</c:f>
              <c:numCache>
                <c:formatCode>General</c:formatCode>
                <c:ptCount val="17"/>
                <c:pt idx="0">
                  <c:v>1</c:v>
                </c:pt>
                <c:pt idx="1">
                  <c:v>2</c:v>
                </c:pt>
                <c:pt idx="2">
                  <c:v>3</c:v>
                </c:pt>
                <c:pt idx="3">
                  <c:v>1</c:v>
                </c:pt>
                <c:pt idx="4">
                  <c:v>1</c:v>
                </c:pt>
                <c:pt idx="5">
                  <c:v>3</c:v>
                </c:pt>
                <c:pt idx="6">
                  <c:v>1</c:v>
                </c:pt>
                <c:pt idx="7">
                  <c:v>1</c:v>
                </c:pt>
                <c:pt idx="8">
                  <c:v>2</c:v>
                </c:pt>
                <c:pt idx="9">
                  <c:v>6</c:v>
                </c:pt>
                <c:pt idx="10">
                  <c:v>2</c:v>
                </c:pt>
                <c:pt idx="11">
                  <c:v>1</c:v>
                </c:pt>
                <c:pt idx="12">
                  <c:v>1</c:v>
                </c:pt>
                <c:pt idx="13">
                  <c:v>1</c:v>
                </c:pt>
                <c:pt idx="14">
                  <c:v>3</c:v>
                </c:pt>
                <c:pt idx="15">
                  <c:v>1</c:v>
                </c:pt>
                <c:pt idx="16">
                  <c:v>2</c:v>
                </c:pt>
              </c:numCache>
            </c:numRef>
          </c:val>
          <c:extLst>
            <c:ext xmlns:c16="http://schemas.microsoft.com/office/drawing/2014/chart" uri="{C3380CC4-5D6E-409C-BE32-E72D297353CC}">
              <c16:uniqueId val="{00000001-2FA4-411A-9916-6EFECCA17FC7}"/>
            </c:ext>
          </c:extLst>
        </c:ser>
        <c:dLbls>
          <c:showLegendKey val="0"/>
          <c:showVal val="0"/>
          <c:showCatName val="0"/>
          <c:showSerName val="0"/>
          <c:showPercent val="0"/>
          <c:showBubbleSize val="0"/>
        </c:dLbls>
        <c:gapWidth val="219"/>
        <c:overlap val="-27"/>
        <c:axId val="1974302224"/>
        <c:axId val="1974301744"/>
      </c:barChart>
      <c:catAx>
        <c:axId val="197430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100" b="0" i="0" u="none" strike="noStrike" kern="1200" baseline="0">
                <a:solidFill>
                  <a:schemeClr val="tx1">
                    <a:lumMod val="65000"/>
                    <a:lumOff val="35000"/>
                  </a:schemeClr>
                </a:solidFill>
                <a:latin typeface="+mn-lt"/>
                <a:ea typeface="+mn-ea"/>
                <a:cs typeface="+mn-cs"/>
              </a:defRPr>
            </a:pPr>
            <a:endParaRPr lang="en-US"/>
          </a:p>
        </c:txPr>
        <c:crossAx val="1974301744"/>
        <c:crosses val="autoZero"/>
        <c:auto val="1"/>
        <c:lblAlgn val="ctr"/>
        <c:lblOffset val="100"/>
        <c:noMultiLvlLbl val="0"/>
      </c:catAx>
      <c:valAx>
        <c:axId val="1974301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sz="1600"/>
                  <a:t>Number</a:t>
                </a:r>
              </a:p>
            </c:rich>
          </c:tx>
          <c:layout>
            <c:manualLayout>
              <c:xMode val="edge"/>
              <c:yMode val="edge"/>
              <c:x val="0"/>
              <c:y val="0.1673907500646359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74302224"/>
        <c:crosses val="autoZero"/>
        <c:crossBetween val="between"/>
      </c:valAx>
      <c:spPr>
        <a:noFill/>
        <a:ln>
          <a:noFill/>
        </a:ln>
        <a:effectLst/>
      </c:spPr>
    </c:plotArea>
    <c:legend>
      <c:legendPos val="b"/>
      <c:layout>
        <c:manualLayout>
          <c:xMode val="edge"/>
          <c:yMode val="edge"/>
          <c:x val="3.2829080518287791E-2"/>
          <c:y val="0.89561299265589145"/>
          <c:w val="0.89999995083498174"/>
          <c:h val="7.94260077891897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EC8D2-2660-EB4D-AC94-41AFA1EBB57A}" type="doc">
      <dgm:prSet loTypeId="urn:microsoft.com/office/officeart/2005/8/layout/arrow2" loCatId="" qsTypeId="urn:microsoft.com/office/officeart/2005/8/quickstyle/simple4" qsCatId="simple" csTypeId="urn:microsoft.com/office/officeart/2005/8/colors/accent1_2" csCatId="accent1" phldr="1"/>
      <dgm:spPr/>
    </dgm:pt>
    <dgm:pt modelId="{46FAD657-CB89-2141-B090-B9E3DA0117FD}">
      <dgm:prSet phldrT="[Text]" custT="1"/>
      <dgm:spPr>
        <a:solidFill>
          <a:schemeClr val="bg1"/>
        </a:solidFill>
        <a:ln>
          <a:solidFill>
            <a:srgbClr val="193E72"/>
          </a:solidFill>
        </a:ln>
      </dgm:spPr>
      <dgm:t>
        <a:bodyPr/>
        <a:lstStyle/>
        <a:p>
          <a:pPr algn="ctr"/>
          <a:r>
            <a:rPr lang="en-US" sz="1400" b="1" dirty="0">
              <a:solidFill>
                <a:srgbClr val="193E72"/>
              </a:solidFill>
            </a:rPr>
            <a:t>Trauma </a:t>
          </a:r>
          <a:br>
            <a:rPr lang="en-US" sz="1400" b="1" dirty="0">
              <a:solidFill>
                <a:srgbClr val="193E72"/>
              </a:solidFill>
            </a:rPr>
          </a:br>
          <a:r>
            <a:rPr lang="en-US" sz="1400" b="1" dirty="0">
              <a:solidFill>
                <a:srgbClr val="193E72"/>
              </a:solidFill>
            </a:rPr>
            <a:t>rehabilitation</a:t>
          </a:r>
        </a:p>
      </dgm:t>
    </dgm:pt>
    <dgm:pt modelId="{1F772994-6202-0B40-8401-38121D848058}" type="parTrans" cxnId="{512410DC-4781-4140-BB58-E25610D1583B}">
      <dgm:prSet/>
      <dgm:spPr/>
      <dgm:t>
        <a:bodyPr/>
        <a:lstStyle/>
        <a:p>
          <a:endParaRPr lang="en-US"/>
        </a:p>
      </dgm:t>
    </dgm:pt>
    <dgm:pt modelId="{726DCF36-15B5-3A40-9354-AA33A4923744}" type="sibTrans" cxnId="{512410DC-4781-4140-BB58-E25610D1583B}">
      <dgm:prSet/>
      <dgm:spPr/>
      <dgm:t>
        <a:bodyPr/>
        <a:lstStyle/>
        <a:p>
          <a:endParaRPr lang="en-US"/>
        </a:p>
      </dgm:t>
    </dgm:pt>
    <dgm:pt modelId="{A7B4A46D-B471-0B4C-8481-D9CFCCEB4185}">
      <dgm:prSet phldrT="[Text]" custT="1"/>
      <dgm:spPr>
        <a:solidFill>
          <a:schemeClr val="bg1"/>
        </a:solidFill>
        <a:ln>
          <a:solidFill>
            <a:srgbClr val="193E72"/>
          </a:solidFill>
        </a:ln>
      </dgm:spPr>
      <dgm:t>
        <a:bodyPr/>
        <a:lstStyle/>
        <a:p>
          <a:pPr algn="ctr"/>
          <a:r>
            <a:rPr lang="en-US" sz="1400" b="1">
              <a:solidFill>
                <a:srgbClr val="193E72"/>
              </a:solidFill>
            </a:rPr>
            <a:t>Stroke rehabilitation</a:t>
          </a:r>
        </a:p>
      </dgm:t>
    </dgm:pt>
    <dgm:pt modelId="{C7B7E711-ACC5-714C-8247-8F3D86F3FD9A}" type="parTrans" cxnId="{1DFD0B21-A3B5-0B44-BB48-8380AB49866C}">
      <dgm:prSet/>
      <dgm:spPr/>
      <dgm:t>
        <a:bodyPr/>
        <a:lstStyle/>
        <a:p>
          <a:endParaRPr lang="en-US"/>
        </a:p>
      </dgm:t>
    </dgm:pt>
    <dgm:pt modelId="{D767AE21-BA53-F34F-9194-3BCF0252DD81}" type="sibTrans" cxnId="{1DFD0B21-A3B5-0B44-BB48-8380AB49866C}">
      <dgm:prSet/>
      <dgm:spPr/>
      <dgm:t>
        <a:bodyPr/>
        <a:lstStyle/>
        <a:p>
          <a:endParaRPr lang="en-US"/>
        </a:p>
      </dgm:t>
    </dgm:pt>
    <dgm:pt modelId="{596F60CD-78D9-1146-A198-ED347B5A11D0}">
      <dgm:prSet phldrT="[Text]" custT="1"/>
      <dgm:spPr>
        <a:solidFill>
          <a:schemeClr val="bg1"/>
        </a:solidFill>
        <a:ln>
          <a:solidFill>
            <a:srgbClr val="193E72"/>
          </a:solidFill>
        </a:ln>
      </dgm:spPr>
      <dgm:t>
        <a:bodyPr/>
        <a:lstStyle/>
        <a:p>
          <a:pPr algn="ctr"/>
          <a:br>
            <a:rPr lang="en-US" sz="1400" b="1" dirty="0">
              <a:solidFill>
                <a:srgbClr val="193E72"/>
              </a:solidFill>
            </a:rPr>
          </a:br>
          <a:r>
            <a:rPr lang="en-US" sz="1400" b="1" dirty="0">
              <a:solidFill>
                <a:srgbClr val="193E72"/>
              </a:solidFill>
            </a:rPr>
            <a:t>Cardiac &amp; pulmonary rehabilitation</a:t>
          </a:r>
        </a:p>
      </dgm:t>
    </dgm:pt>
    <dgm:pt modelId="{F2729301-FF7C-6541-9636-C568E1DB78E7}" type="parTrans" cxnId="{67B73F8C-C904-EC48-8130-538A0B171219}">
      <dgm:prSet/>
      <dgm:spPr/>
      <dgm:t>
        <a:bodyPr/>
        <a:lstStyle/>
        <a:p>
          <a:endParaRPr lang="en-US"/>
        </a:p>
      </dgm:t>
    </dgm:pt>
    <dgm:pt modelId="{2F0CADBE-C1EB-EB4B-8CE9-ED111F48C776}" type="sibTrans" cxnId="{67B73F8C-C904-EC48-8130-538A0B171219}">
      <dgm:prSet/>
      <dgm:spPr/>
      <dgm:t>
        <a:bodyPr/>
        <a:lstStyle/>
        <a:p>
          <a:endParaRPr lang="en-US"/>
        </a:p>
      </dgm:t>
    </dgm:pt>
    <dgm:pt modelId="{7BF33744-1EAC-3D42-BC1A-BE3613A5A93C}">
      <dgm:prSet phldrT="[Text]" custT="1"/>
      <dgm:spPr>
        <a:solidFill>
          <a:schemeClr val="bg1"/>
        </a:solidFill>
        <a:ln>
          <a:solidFill>
            <a:srgbClr val="193E72"/>
          </a:solidFill>
        </a:ln>
      </dgm:spPr>
      <dgm:t>
        <a:bodyPr/>
        <a:lstStyle/>
        <a:p>
          <a:pPr algn="ctr"/>
          <a:r>
            <a:rPr lang="en-US" sz="1600" b="0" dirty="0">
              <a:solidFill>
                <a:srgbClr val="002060"/>
              </a:solidFill>
            </a:rPr>
            <a:t>Cancer</a:t>
          </a:r>
          <a:r>
            <a:rPr lang="en-US" sz="1600" b="1" dirty="0">
              <a:solidFill>
                <a:srgbClr val="002060"/>
              </a:solidFill>
            </a:rPr>
            <a:t> </a:t>
          </a:r>
          <a:br>
            <a:rPr lang="en-US" sz="1600" b="1" dirty="0">
              <a:solidFill>
                <a:srgbClr val="002060"/>
              </a:solidFill>
            </a:rPr>
          </a:br>
          <a:r>
            <a:rPr lang="en-US" sz="1600" b="0" dirty="0">
              <a:solidFill>
                <a:srgbClr val="002060"/>
              </a:solidFill>
            </a:rPr>
            <a:t>rehabilitation</a:t>
          </a:r>
          <a:r>
            <a:rPr lang="en-US" sz="1600" b="1" dirty="0">
              <a:solidFill>
                <a:schemeClr val="bg1"/>
              </a:solidFill>
            </a:rPr>
            <a:t>?</a:t>
          </a:r>
        </a:p>
      </dgm:t>
    </dgm:pt>
    <dgm:pt modelId="{AA6A9DA4-BCDB-AE4B-B24B-736DA3338639}" type="parTrans" cxnId="{404AFA40-AFBE-704A-BD5B-C36F802E3C57}">
      <dgm:prSet/>
      <dgm:spPr/>
      <dgm:t>
        <a:bodyPr/>
        <a:lstStyle/>
        <a:p>
          <a:endParaRPr lang="en-US"/>
        </a:p>
      </dgm:t>
    </dgm:pt>
    <dgm:pt modelId="{85218EF3-4F93-4140-840D-ECB0BE33C736}" type="sibTrans" cxnId="{404AFA40-AFBE-704A-BD5B-C36F802E3C57}">
      <dgm:prSet/>
      <dgm:spPr/>
      <dgm:t>
        <a:bodyPr/>
        <a:lstStyle/>
        <a:p>
          <a:endParaRPr lang="en-US"/>
        </a:p>
      </dgm:t>
    </dgm:pt>
    <dgm:pt modelId="{8DD982FE-73B1-6848-BC93-51D4881A00FB}">
      <dgm:prSet phldrT="[Text]"/>
      <dgm:spPr/>
      <dgm:t>
        <a:bodyPr/>
        <a:lstStyle/>
        <a:p>
          <a:endParaRPr lang="en-GB"/>
        </a:p>
      </dgm:t>
    </dgm:pt>
    <dgm:pt modelId="{BBD699C0-3217-CE40-A325-554BF1E44B4B}" type="parTrans" cxnId="{FB14A98E-E37D-734D-B8C7-A842A7B56823}">
      <dgm:prSet/>
      <dgm:spPr/>
      <dgm:t>
        <a:bodyPr/>
        <a:lstStyle/>
        <a:p>
          <a:endParaRPr lang="en-US"/>
        </a:p>
      </dgm:t>
    </dgm:pt>
    <dgm:pt modelId="{543FBE45-33B9-2441-BC2A-E8089790A8B4}" type="sibTrans" cxnId="{FB14A98E-E37D-734D-B8C7-A842A7B56823}">
      <dgm:prSet/>
      <dgm:spPr/>
      <dgm:t>
        <a:bodyPr/>
        <a:lstStyle/>
        <a:p>
          <a:endParaRPr lang="en-US"/>
        </a:p>
      </dgm:t>
    </dgm:pt>
    <dgm:pt modelId="{94905938-92FE-7D43-8B2A-D070A2076DD4}">
      <dgm:prSet phldrT="[Text]" custT="1"/>
      <dgm:spPr>
        <a:solidFill>
          <a:schemeClr val="bg1"/>
        </a:solidFill>
        <a:ln>
          <a:noFill/>
        </a:ln>
      </dgm:spPr>
      <dgm:t>
        <a:bodyPr/>
        <a:lstStyle/>
        <a:p>
          <a:pPr algn="l"/>
          <a:endParaRPr lang="en-US" sz="1800" b="1">
            <a:solidFill>
              <a:schemeClr val="bg1"/>
            </a:solidFill>
          </a:endParaRPr>
        </a:p>
      </dgm:t>
    </dgm:pt>
    <dgm:pt modelId="{C9D0C374-EE9B-C34C-A36F-F1A44FC5525D}" type="sibTrans" cxnId="{72AEC437-01CD-D54A-99E9-8A0AB284DAAB}">
      <dgm:prSet/>
      <dgm:spPr/>
      <dgm:t>
        <a:bodyPr/>
        <a:lstStyle/>
        <a:p>
          <a:endParaRPr lang="en-US"/>
        </a:p>
      </dgm:t>
    </dgm:pt>
    <dgm:pt modelId="{A249AA54-9923-D84C-8D67-405AE1E085BE}" type="parTrans" cxnId="{72AEC437-01CD-D54A-99E9-8A0AB284DAAB}">
      <dgm:prSet/>
      <dgm:spPr/>
      <dgm:t>
        <a:bodyPr/>
        <a:lstStyle/>
        <a:p>
          <a:endParaRPr lang="en-US"/>
        </a:p>
      </dgm:t>
    </dgm:pt>
    <dgm:pt modelId="{2CE3A593-91F1-D34B-945A-9996801F3135}" type="pres">
      <dgm:prSet presAssocID="{276EC8D2-2660-EB4D-AC94-41AFA1EBB57A}" presName="arrowDiagram" presStyleCnt="0">
        <dgm:presLayoutVars>
          <dgm:chMax val="5"/>
          <dgm:dir/>
          <dgm:resizeHandles val="exact"/>
        </dgm:presLayoutVars>
      </dgm:prSet>
      <dgm:spPr/>
    </dgm:pt>
    <dgm:pt modelId="{11649AA6-4B0E-1C4A-BBB5-FBA43F0D4AC9}" type="pres">
      <dgm:prSet presAssocID="{276EC8D2-2660-EB4D-AC94-41AFA1EBB57A}" presName="arrow" presStyleLbl="bgShp" presStyleIdx="0" presStyleCnt="1"/>
      <dgm:spPr>
        <a:solidFill>
          <a:srgbClr val="193E72"/>
        </a:solidFill>
      </dgm:spPr>
    </dgm:pt>
    <dgm:pt modelId="{1BCBD9E9-D05B-5241-B5AF-E5B97FF3513B}" type="pres">
      <dgm:prSet presAssocID="{276EC8D2-2660-EB4D-AC94-41AFA1EBB57A}" presName="arrowDiagram5" presStyleCnt="0"/>
      <dgm:spPr/>
    </dgm:pt>
    <dgm:pt modelId="{094BC5D9-2E36-6648-9241-9AE3ADA57B3C}" type="pres">
      <dgm:prSet presAssocID="{46FAD657-CB89-2141-B090-B9E3DA0117FD}" presName="bullet5a" presStyleLbl="node1" presStyleIdx="0" presStyleCnt="5"/>
      <dgm:spPr>
        <a:solidFill>
          <a:srgbClr val="EA5D4E"/>
        </a:solidFill>
      </dgm:spPr>
    </dgm:pt>
    <dgm:pt modelId="{8806F430-0F1A-7E43-AE20-144A1DCC7CDE}" type="pres">
      <dgm:prSet presAssocID="{46FAD657-CB89-2141-B090-B9E3DA0117FD}" presName="textBox5a" presStyleLbl="revTx" presStyleIdx="0" presStyleCnt="5" custScaleX="246533" custScaleY="52540" custLinFactNeighborX="95980" custLinFactNeighborY="-21011">
        <dgm:presLayoutVars>
          <dgm:bulletEnabled val="1"/>
        </dgm:presLayoutVars>
      </dgm:prSet>
      <dgm:spPr/>
    </dgm:pt>
    <dgm:pt modelId="{7F194F6C-9579-FD4E-A237-EB6C853AC099}" type="pres">
      <dgm:prSet presAssocID="{A7B4A46D-B471-0B4C-8481-D9CFCCEB4185}" presName="bullet5b" presStyleLbl="node1" presStyleIdx="1" presStyleCnt="5"/>
      <dgm:spPr>
        <a:solidFill>
          <a:srgbClr val="EA5D4E"/>
        </a:solidFill>
      </dgm:spPr>
    </dgm:pt>
    <dgm:pt modelId="{E757B663-C0A0-7749-9C0C-8C87A13CF383}" type="pres">
      <dgm:prSet presAssocID="{A7B4A46D-B471-0B4C-8481-D9CFCCEB4185}" presName="textBox5b" presStyleLbl="revTx" presStyleIdx="1" presStyleCnt="5" custScaleX="148091" custScaleY="31469" custLinFactX="-142" custLinFactNeighborX="-100000" custLinFactNeighborY="-76957">
        <dgm:presLayoutVars>
          <dgm:bulletEnabled val="1"/>
        </dgm:presLayoutVars>
      </dgm:prSet>
      <dgm:spPr/>
    </dgm:pt>
    <dgm:pt modelId="{79D65BE8-EFA0-194C-841B-DFEC5F2E3035}" type="pres">
      <dgm:prSet presAssocID="{596F60CD-78D9-1146-A198-ED347B5A11D0}" presName="bullet5c" presStyleLbl="node1" presStyleIdx="2" presStyleCnt="5" custLinFactNeighborX="10578" custLinFactNeighborY="-14104"/>
      <dgm:spPr>
        <a:solidFill>
          <a:srgbClr val="EA5D4E"/>
        </a:solidFill>
      </dgm:spPr>
    </dgm:pt>
    <dgm:pt modelId="{2E0BC9E8-4079-7846-8E9B-497735C59720}" type="pres">
      <dgm:prSet presAssocID="{596F60CD-78D9-1146-A198-ED347B5A11D0}" presName="textBox5c" presStyleLbl="revTx" presStyleIdx="2" presStyleCnt="5" custScaleX="204503" custScaleY="36060" custLinFactNeighborX="57095" custLinFactNeighborY="-25608">
        <dgm:presLayoutVars>
          <dgm:bulletEnabled val="1"/>
        </dgm:presLayoutVars>
      </dgm:prSet>
      <dgm:spPr/>
    </dgm:pt>
    <dgm:pt modelId="{0435966C-BC0E-5148-B688-D63BEE12D552}" type="pres">
      <dgm:prSet presAssocID="{7BF33744-1EAC-3D42-BC1A-BE3613A5A93C}" presName="bullet5d" presStyleLbl="node1" presStyleIdx="3" presStyleCnt="5"/>
      <dgm:spPr>
        <a:solidFill>
          <a:srgbClr val="EA5D4E"/>
        </a:solidFill>
      </dgm:spPr>
    </dgm:pt>
    <dgm:pt modelId="{E6209962-4C39-874F-ADA4-700EA524A4FD}" type="pres">
      <dgm:prSet presAssocID="{7BF33744-1EAC-3D42-BC1A-BE3613A5A93C}" presName="textBox5d" presStyleLbl="revTx" presStyleIdx="3" presStyleCnt="5" custScaleX="212842" custScaleY="21273" custLinFactX="-48470" custLinFactNeighborX="-100000" custLinFactNeighborY="-72083">
        <dgm:presLayoutVars>
          <dgm:bulletEnabled val="1"/>
        </dgm:presLayoutVars>
      </dgm:prSet>
      <dgm:spPr/>
    </dgm:pt>
    <dgm:pt modelId="{9E36BC32-C08D-A446-8E73-F03D2557732C}" type="pres">
      <dgm:prSet presAssocID="{94905938-92FE-7D43-8B2A-D070A2076DD4}" presName="bullet5e" presStyleLbl="node1" presStyleIdx="4" presStyleCnt="5"/>
      <dgm:spPr>
        <a:solidFill>
          <a:srgbClr val="EA5D4E"/>
        </a:solidFill>
      </dgm:spPr>
    </dgm:pt>
    <dgm:pt modelId="{E5DD6A9A-1EDC-2A45-981C-62F808FCF88B}" type="pres">
      <dgm:prSet presAssocID="{94905938-92FE-7D43-8B2A-D070A2076DD4}" presName="textBox5e" presStyleLbl="revTx" presStyleIdx="4" presStyleCnt="5" custScaleX="51989" custScaleY="1243" custLinFactNeighborX="-61449" custLinFactNeighborY="-23162">
        <dgm:presLayoutVars>
          <dgm:bulletEnabled val="1"/>
        </dgm:presLayoutVars>
      </dgm:prSet>
      <dgm:spPr/>
    </dgm:pt>
  </dgm:ptLst>
  <dgm:cxnLst>
    <dgm:cxn modelId="{1DFD0B21-A3B5-0B44-BB48-8380AB49866C}" srcId="{276EC8D2-2660-EB4D-AC94-41AFA1EBB57A}" destId="{A7B4A46D-B471-0B4C-8481-D9CFCCEB4185}" srcOrd="1" destOrd="0" parTransId="{C7B7E711-ACC5-714C-8247-8F3D86F3FD9A}" sibTransId="{D767AE21-BA53-F34F-9194-3BCF0252DD81}"/>
    <dgm:cxn modelId="{5709412F-CD9F-064A-A8A1-637BC2F5D10A}" type="presOf" srcId="{7BF33744-1EAC-3D42-BC1A-BE3613A5A93C}" destId="{E6209962-4C39-874F-ADA4-700EA524A4FD}" srcOrd="0" destOrd="0" presId="urn:microsoft.com/office/officeart/2005/8/layout/arrow2"/>
    <dgm:cxn modelId="{72AEC437-01CD-D54A-99E9-8A0AB284DAAB}" srcId="{276EC8D2-2660-EB4D-AC94-41AFA1EBB57A}" destId="{94905938-92FE-7D43-8B2A-D070A2076DD4}" srcOrd="4" destOrd="0" parTransId="{A249AA54-9923-D84C-8D67-405AE1E085BE}" sibTransId="{C9D0C374-EE9B-C34C-A36F-F1A44FC5525D}"/>
    <dgm:cxn modelId="{4AD3A03A-83FA-8343-9343-18FD8FA717EF}" type="presOf" srcId="{94905938-92FE-7D43-8B2A-D070A2076DD4}" destId="{E5DD6A9A-1EDC-2A45-981C-62F808FCF88B}" srcOrd="0" destOrd="0" presId="urn:microsoft.com/office/officeart/2005/8/layout/arrow2"/>
    <dgm:cxn modelId="{404AFA40-AFBE-704A-BD5B-C36F802E3C57}" srcId="{276EC8D2-2660-EB4D-AC94-41AFA1EBB57A}" destId="{7BF33744-1EAC-3D42-BC1A-BE3613A5A93C}" srcOrd="3" destOrd="0" parTransId="{AA6A9DA4-BCDB-AE4B-B24B-736DA3338639}" sibTransId="{85218EF3-4F93-4140-840D-ECB0BE33C736}"/>
    <dgm:cxn modelId="{16C9146B-4A6B-AD43-84BE-B18F9F14AB14}" type="presOf" srcId="{276EC8D2-2660-EB4D-AC94-41AFA1EBB57A}" destId="{2CE3A593-91F1-D34B-945A-9996801F3135}" srcOrd="0" destOrd="0" presId="urn:microsoft.com/office/officeart/2005/8/layout/arrow2"/>
    <dgm:cxn modelId="{531CE287-F4F9-0443-8341-887809AC7448}" type="presOf" srcId="{A7B4A46D-B471-0B4C-8481-D9CFCCEB4185}" destId="{E757B663-C0A0-7749-9C0C-8C87A13CF383}" srcOrd="0" destOrd="0" presId="urn:microsoft.com/office/officeart/2005/8/layout/arrow2"/>
    <dgm:cxn modelId="{67B73F8C-C904-EC48-8130-538A0B171219}" srcId="{276EC8D2-2660-EB4D-AC94-41AFA1EBB57A}" destId="{596F60CD-78D9-1146-A198-ED347B5A11D0}" srcOrd="2" destOrd="0" parTransId="{F2729301-FF7C-6541-9636-C568E1DB78E7}" sibTransId="{2F0CADBE-C1EB-EB4B-8CE9-ED111F48C776}"/>
    <dgm:cxn modelId="{FB14A98E-E37D-734D-B8C7-A842A7B56823}" srcId="{276EC8D2-2660-EB4D-AC94-41AFA1EBB57A}" destId="{8DD982FE-73B1-6848-BC93-51D4881A00FB}" srcOrd="5" destOrd="0" parTransId="{BBD699C0-3217-CE40-A325-554BF1E44B4B}" sibTransId="{543FBE45-33B9-2441-BC2A-E8089790A8B4}"/>
    <dgm:cxn modelId="{33B5B49C-3AEB-E14C-A4E6-C5FB736D4500}" type="presOf" srcId="{46FAD657-CB89-2141-B090-B9E3DA0117FD}" destId="{8806F430-0F1A-7E43-AE20-144A1DCC7CDE}" srcOrd="0" destOrd="0" presId="urn:microsoft.com/office/officeart/2005/8/layout/arrow2"/>
    <dgm:cxn modelId="{D4A12CA6-744D-7040-9F23-7276DEA52772}" type="presOf" srcId="{596F60CD-78D9-1146-A198-ED347B5A11D0}" destId="{2E0BC9E8-4079-7846-8E9B-497735C59720}" srcOrd="0" destOrd="0" presId="urn:microsoft.com/office/officeart/2005/8/layout/arrow2"/>
    <dgm:cxn modelId="{512410DC-4781-4140-BB58-E25610D1583B}" srcId="{276EC8D2-2660-EB4D-AC94-41AFA1EBB57A}" destId="{46FAD657-CB89-2141-B090-B9E3DA0117FD}" srcOrd="0" destOrd="0" parTransId="{1F772994-6202-0B40-8401-38121D848058}" sibTransId="{726DCF36-15B5-3A40-9354-AA33A4923744}"/>
    <dgm:cxn modelId="{653DECC5-7AEF-0D48-980F-9A883BC49CBD}" type="presParOf" srcId="{2CE3A593-91F1-D34B-945A-9996801F3135}" destId="{11649AA6-4B0E-1C4A-BBB5-FBA43F0D4AC9}" srcOrd="0" destOrd="0" presId="urn:microsoft.com/office/officeart/2005/8/layout/arrow2"/>
    <dgm:cxn modelId="{C09A5536-5291-BD41-BE0B-4D844D6C2246}" type="presParOf" srcId="{2CE3A593-91F1-D34B-945A-9996801F3135}" destId="{1BCBD9E9-D05B-5241-B5AF-E5B97FF3513B}" srcOrd="1" destOrd="0" presId="urn:microsoft.com/office/officeart/2005/8/layout/arrow2"/>
    <dgm:cxn modelId="{94BC980D-800D-B146-8951-B63AD826A121}" type="presParOf" srcId="{1BCBD9E9-D05B-5241-B5AF-E5B97FF3513B}" destId="{094BC5D9-2E36-6648-9241-9AE3ADA57B3C}" srcOrd="0" destOrd="0" presId="urn:microsoft.com/office/officeart/2005/8/layout/arrow2"/>
    <dgm:cxn modelId="{6B1E91A8-4FBC-A747-A454-85619EF90FB9}" type="presParOf" srcId="{1BCBD9E9-D05B-5241-B5AF-E5B97FF3513B}" destId="{8806F430-0F1A-7E43-AE20-144A1DCC7CDE}" srcOrd="1" destOrd="0" presId="urn:microsoft.com/office/officeart/2005/8/layout/arrow2"/>
    <dgm:cxn modelId="{32B9D984-DA2B-9D47-9410-BEA39E5DEE37}" type="presParOf" srcId="{1BCBD9E9-D05B-5241-B5AF-E5B97FF3513B}" destId="{7F194F6C-9579-FD4E-A237-EB6C853AC099}" srcOrd="2" destOrd="0" presId="urn:microsoft.com/office/officeart/2005/8/layout/arrow2"/>
    <dgm:cxn modelId="{4F9A7B96-A523-764F-8D8A-B2656BE65465}" type="presParOf" srcId="{1BCBD9E9-D05B-5241-B5AF-E5B97FF3513B}" destId="{E757B663-C0A0-7749-9C0C-8C87A13CF383}" srcOrd="3" destOrd="0" presId="urn:microsoft.com/office/officeart/2005/8/layout/arrow2"/>
    <dgm:cxn modelId="{25968CD6-22DC-8843-8CE3-8F98C0E74BA6}" type="presParOf" srcId="{1BCBD9E9-D05B-5241-B5AF-E5B97FF3513B}" destId="{79D65BE8-EFA0-194C-841B-DFEC5F2E3035}" srcOrd="4" destOrd="0" presId="urn:microsoft.com/office/officeart/2005/8/layout/arrow2"/>
    <dgm:cxn modelId="{F3F5904D-10C8-0140-AD84-DB581C93577D}" type="presParOf" srcId="{1BCBD9E9-D05B-5241-B5AF-E5B97FF3513B}" destId="{2E0BC9E8-4079-7846-8E9B-497735C59720}" srcOrd="5" destOrd="0" presId="urn:microsoft.com/office/officeart/2005/8/layout/arrow2"/>
    <dgm:cxn modelId="{53870AE5-013F-1044-BF92-663CACA029D8}" type="presParOf" srcId="{1BCBD9E9-D05B-5241-B5AF-E5B97FF3513B}" destId="{0435966C-BC0E-5148-B688-D63BEE12D552}" srcOrd="6" destOrd="0" presId="urn:microsoft.com/office/officeart/2005/8/layout/arrow2"/>
    <dgm:cxn modelId="{BE2B4D44-1ACA-AC49-B3ED-F709BCFEE323}" type="presParOf" srcId="{1BCBD9E9-D05B-5241-B5AF-E5B97FF3513B}" destId="{E6209962-4C39-874F-ADA4-700EA524A4FD}" srcOrd="7" destOrd="0" presId="urn:microsoft.com/office/officeart/2005/8/layout/arrow2"/>
    <dgm:cxn modelId="{C969DA2F-A9C2-4A41-B28E-9FF2F868F4FF}" type="presParOf" srcId="{1BCBD9E9-D05B-5241-B5AF-E5B97FF3513B}" destId="{9E36BC32-C08D-A446-8E73-F03D2557732C}" srcOrd="8" destOrd="0" presId="urn:microsoft.com/office/officeart/2005/8/layout/arrow2"/>
    <dgm:cxn modelId="{ABF84CD8-6182-0D41-8786-15A0F7D0B0BF}" type="presParOf" srcId="{1BCBD9E9-D05B-5241-B5AF-E5B97FF3513B}" destId="{E5DD6A9A-1EDC-2A45-981C-62F808FCF88B}" srcOrd="9"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49AA6-4B0E-1C4A-BBB5-FBA43F0D4AC9}">
      <dsp:nvSpPr>
        <dsp:cNvPr id="0" name=""/>
        <dsp:cNvSpPr/>
      </dsp:nvSpPr>
      <dsp:spPr>
        <a:xfrm>
          <a:off x="0" y="666826"/>
          <a:ext cx="5559642" cy="3474776"/>
        </a:xfrm>
        <a:prstGeom prst="swooshArrow">
          <a:avLst>
            <a:gd name="adj1" fmla="val 25000"/>
            <a:gd name="adj2" fmla="val 25000"/>
          </a:avLst>
        </a:prstGeom>
        <a:solidFill>
          <a:srgbClr val="193E72"/>
        </a:solidFill>
        <a:ln>
          <a:noFill/>
        </a:ln>
        <a:effectLst/>
      </dsp:spPr>
      <dsp:style>
        <a:lnRef idx="0">
          <a:scrgbClr r="0" g="0" b="0"/>
        </a:lnRef>
        <a:fillRef idx="1">
          <a:scrgbClr r="0" g="0" b="0"/>
        </a:fillRef>
        <a:effectRef idx="2">
          <a:scrgbClr r="0" g="0" b="0"/>
        </a:effectRef>
        <a:fontRef idx="minor"/>
      </dsp:style>
    </dsp:sp>
    <dsp:sp modelId="{094BC5D9-2E36-6648-9241-9AE3ADA57B3C}">
      <dsp:nvSpPr>
        <dsp:cNvPr id="0" name=""/>
        <dsp:cNvSpPr/>
      </dsp:nvSpPr>
      <dsp:spPr>
        <a:xfrm>
          <a:off x="547624" y="3250669"/>
          <a:ext cx="127871" cy="127871"/>
        </a:xfrm>
        <a:prstGeom prst="ellipse">
          <a:avLst/>
        </a:prstGeom>
        <a:solidFill>
          <a:srgbClr val="EA5D4E"/>
        </a:solidFill>
        <a:ln>
          <a:noFill/>
        </a:ln>
        <a:effectLst/>
      </dsp:spPr>
      <dsp:style>
        <a:lnRef idx="0">
          <a:scrgbClr r="0" g="0" b="0"/>
        </a:lnRef>
        <a:fillRef idx="3">
          <a:scrgbClr r="0" g="0" b="0"/>
        </a:fillRef>
        <a:effectRef idx="2">
          <a:scrgbClr r="0" g="0" b="0"/>
        </a:effectRef>
        <a:fontRef idx="minor">
          <a:schemeClr val="lt1"/>
        </a:fontRef>
      </dsp:style>
    </dsp:sp>
    <dsp:sp modelId="{8806F430-0F1A-7E43-AE20-144A1DCC7CDE}">
      <dsp:nvSpPr>
        <dsp:cNvPr id="0" name=""/>
        <dsp:cNvSpPr/>
      </dsp:nvSpPr>
      <dsp:spPr>
        <a:xfrm>
          <a:off x="776986" y="3337091"/>
          <a:ext cx="1795532" cy="434504"/>
        </a:xfrm>
        <a:prstGeom prst="rect">
          <a:avLst/>
        </a:prstGeom>
        <a:solidFill>
          <a:schemeClr val="bg1"/>
        </a:solidFill>
        <a:ln>
          <a:solidFill>
            <a:srgbClr val="193E72"/>
          </a:solidFill>
        </a:ln>
        <a:effectLst/>
      </dsp:spPr>
      <dsp:style>
        <a:lnRef idx="0">
          <a:scrgbClr r="0" g="0" b="0"/>
        </a:lnRef>
        <a:fillRef idx="0">
          <a:scrgbClr r="0" g="0" b="0"/>
        </a:fillRef>
        <a:effectRef idx="0">
          <a:scrgbClr r="0" g="0" b="0"/>
        </a:effectRef>
        <a:fontRef idx="minor"/>
      </dsp:style>
      <dsp:txBody>
        <a:bodyPr spcFirstLastPara="0" vert="horz" wrap="square" lIns="67757" tIns="0" rIns="0" bIns="0" numCol="1" spcCol="1270" anchor="t" anchorCtr="0">
          <a:noAutofit/>
        </a:bodyPr>
        <a:lstStyle/>
        <a:p>
          <a:pPr marL="0" lvl="0" indent="0" algn="ctr" defTabSz="622300">
            <a:lnSpc>
              <a:spcPct val="90000"/>
            </a:lnSpc>
            <a:spcBef>
              <a:spcPct val="0"/>
            </a:spcBef>
            <a:spcAft>
              <a:spcPct val="35000"/>
            </a:spcAft>
            <a:buNone/>
          </a:pPr>
          <a:r>
            <a:rPr lang="en-US" sz="1400" b="1" kern="1200" dirty="0">
              <a:solidFill>
                <a:srgbClr val="193E72"/>
              </a:solidFill>
            </a:rPr>
            <a:t>Trauma </a:t>
          </a:r>
          <a:br>
            <a:rPr lang="en-US" sz="1400" b="1" kern="1200" dirty="0">
              <a:solidFill>
                <a:srgbClr val="193E72"/>
              </a:solidFill>
            </a:rPr>
          </a:br>
          <a:r>
            <a:rPr lang="en-US" sz="1400" b="1" kern="1200" dirty="0">
              <a:solidFill>
                <a:srgbClr val="193E72"/>
              </a:solidFill>
            </a:rPr>
            <a:t>rehabilitation</a:t>
          </a:r>
        </a:p>
      </dsp:txBody>
      <dsp:txXfrm>
        <a:off x="776986" y="3337091"/>
        <a:ext cx="1795532" cy="434504"/>
      </dsp:txXfrm>
    </dsp:sp>
    <dsp:sp modelId="{7F194F6C-9579-FD4E-A237-EB6C853AC099}">
      <dsp:nvSpPr>
        <dsp:cNvPr id="0" name=""/>
        <dsp:cNvSpPr/>
      </dsp:nvSpPr>
      <dsp:spPr>
        <a:xfrm>
          <a:off x="1239800" y="2585597"/>
          <a:ext cx="200147" cy="200147"/>
        </a:xfrm>
        <a:prstGeom prst="ellipse">
          <a:avLst/>
        </a:prstGeom>
        <a:solidFill>
          <a:srgbClr val="EA5D4E"/>
        </a:solidFill>
        <a:ln>
          <a:noFill/>
        </a:ln>
        <a:effectLst/>
      </dsp:spPr>
      <dsp:style>
        <a:lnRef idx="0">
          <a:scrgbClr r="0" g="0" b="0"/>
        </a:lnRef>
        <a:fillRef idx="3">
          <a:scrgbClr r="0" g="0" b="0"/>
        </a:fillRef>
        <a:effectRef idx="2">
          <a:scrgbClr r="0" g="0" b="0"/>
        </a:effectRef>
        <a:fontRef idx="minor">
          <a:schemeClr val="lt1"/>
        </a:fontRef>
      </dsp:style>
    </dsp:sp>
    <dsp:sp modelId="{E757B663-C0A0-7749-9C0C-8C87A13CF383}">
      <dsp:nvSpPr>
        <dsp:cNvPr id="0" name=""/>
        <dsp:cNvSpPr/>
      </dsp:nvSpPr>
      <dsp:spPr>
        <a:xfrm>
          <a:off x="193746" y="2064112"/>
          <a:ext cx="1366732" cy="458167"/>
        </a:xfrm>
        <a:prstGeom prst="rect">
          <a:avLst/>
        </a:prstGeom>
        <a:solidFill>
          <a:schemeClr val="bg1"/>
        </a:solidFill>
        <a:ln>
          <a:solidFill>
            <a:srgbClr val="193E72"/>
          </a:solidFill>
        </a:ln>
        <a:effectLst/>
      </dsp:spPr>
      <dsp:style>
        <a:lnRef idx="0">
          <a:scrgbClr r="0" g="0" b="0"/>
        </a:lnRef>
        <a:fillRef idx="0">
          <a:scrgbClr r="0" g="0" b="0"/>
        </a:fillRef>
        <a:effectRef idx="0">
          <a:scrgbClr r="0" g="0" b="0"/>
        </a:effectRef>
        <a:fontRef idx="minor"/>
      </dsp:style>
      <dsp:txBody>
        <a:bodyPr spcFirstLastPara="0" vert="horz" wrap="square" lIns="106054" tIns="0" rIns="0" bIns="0" numCol="1" spcCol="1270" anchor="t" anchorCtr="0">
          <a:noAutofit/>
        </a:bodyPr>
        <a:lstStyle/>
        <a:p>
          <a:pPr marL="0" lvl="0" indent="0" algn="ctr" defTabSz="622300">
            <a:lnSpc>
              <a:spcPct val="90000"/>
            </a:lnSpc>
            <a:spcBef>
              <a:spcPct val="0"/>
            </a:spcBef>
            <a:spcAft>
              <a:spcPct val="35000"/>
            </a:spcAft>
            <a:buNone/>
          </a:pPr>
          <a:r>
            <a:rPr lang="en-US" sz="1400" b="1" kern="1200">
              <a:solidFill>
                <a:srgbClr val="193E72"/>
              </a:solidFill>
            </a:rPr>
            <a:t>Stroke rehabilitation</a:t>
          </a:r>
        </a:p>
      </dsp:txBody>
      <dsp:txXfrm>
        <a:off x="193746" y="2064112"/>
        <a:ext cx="1366732" cy="458167"/>
      </dsp:txXfrm>
    </dsp:sp>
    <dsp:sp modelId="{79D65BE8-EFA0-194C-841B-DFEC5F2E3035}">
      <dsp:nvSpPr>
        <dsp:cNvPr id="0" name=""/>
        <dsp:cNvSpPr/>
      </dsp:nvSpPr>
      <dsp:spPr>
        <a:xfrm>
          <a:off x="2157571" y="2017708"/>
          <a:ext cx="266862" cy="266862"/>
        </a:xfrm>
        <a:prstGeom prst="ellipse">
          <a:avLst/>
        </a:prstGeom>
        <a:solidFill>
          <a:srgbClr val="EA5D4E"/>
        </a:solidFill>
        <a:ln>
          <a:noFill/>
        </a:ln>
        <a:effectLst/>
      </dsp:spPr>
      <dsp:style>
        <a:lnRef idx="0">
          <a:scrgbClr r="0" g="0" b="0"/>
        </a:lnRef>
        <a:fillRef idx="3">
          <a:scrgbClr r="0" g="0" b="0"/>
        </a:fillRef>
        <a:effectRef idx="2">
          <a:scrgbClr r="0" g="0" b="0"/>
        </a:effectRef>
        <a:fontRef idx="minor">
          <a:schemeClr val="lt1"/>
        </a:fontRef>
      </dsp:style>
    </dsp:sp>
    <dsp:sp modelId="{2E0BC9E8-4079-7846-8E9B-497735C59720}">
      <dsp:nvSpPr>
        <dsp:cNvPr id="0" name=""/>
        <dsp:cNvSpPr/>
      </dsp:nvSpPr>
      <dsp:spPr>
        <a:xfrm>
          <a:off x="2314745" y="2313017"/>
          <a:ext cx="2194339" cy="704188"/>
        </a:xfrm>
        <a:prstGeom prst="rect">
          <a:avLst/>
        </a:prstGeom>
        <a:solidFill>
          <a:schemeClr val="bg1"/>
        </a:solidFill>
        <a:ln>
          <a:solidFill>
            <a:srgbClr val="193E72"/>
          </a:solidFill>
        </a:ln>
        <a:effectLst/>
      </dsp:spPr>
      <dsp:style>
        <a:lnRef idx="0">
          <a:scrgbClr r="0" g="0" b="0"/>
        </a:lnRef>
        <a:fillRef idx="0">
          <a:scrgbClr r="0" g="0" b="0"/>
        </a:fillRef>
        <a:effectRef idx="0">
          <a:scrgbClr r="0" g="0" b="0"/>
        </a:effectRef>
        <a:fontRef idx="minor"/>
      </dsp:style>
      <dsp:txBody>
        <a:bodyPr spcFirstLastPara="0" vert="horz" wrap="square" lIns="141405" tIns="0" rIns="0" bIns="0" numCol="1" spcCol="1270" anchor="t" anchorCtr="0">
          <a:noAutofit/>
        </a:bodyPr>
        <a:lstStyle/>
        <a:p>
          <a:pPr marL="0" lvl="0" indent="0" algn="ctr" defTabSz="622300">
            <a:lnSpc>
              <a:spcPct val="90000"/>
            </a:lnSpc>
            <a:spcBef>
              <a:spcPct val="0"/>
            </a:spcBef>
            <a:spcAft>
              <a:spcPct val="35000"/>
            </a:spcAft>
            <a:buNone/>
          </a:pPr>
          <a:br>
            <a:rPr lang="en-US" sz="1400" b="1" kern="1200" dirty="0">
              <a:solidFill>
                <a:srgbClr val="193E72"/>
              </a:solidFill>
            </a:rPr>
          </a:br>
          <a:r>
            <a:rPr lang="en-US" sz="1400" b="1" kern="1200" dirty="0">
              <a:solidFill>
                <a:srgbClr val="193E72"/>
              </a:solidFill>
            </a:rPr>
            <a:t>Cardiac &amp; pulmonary rehabilitation</a:t>
          </a:r>
        </a:p>
      </dsp:txBody>
      <dsp:txXfrm>
        <a:off x="2314745" y="2313017"/>
        <a:ext cx="2194339" cy="704188"/>
      </dsp:txXfrm>
    </dsp:sp>
    <dsp:sp modelId="{0435966C-BC0E-5148-B688-D63BEE12D552}">
      <dsp:nvSpPr>
        <dsp:cNvPr id="0" name=""/>
        <dsp:cNvSpPr/>
      </dsp:nvSpPr>
      <dsp:spPr>
        <a:xfrm>
          <a:off x="3163436" y="1641153"/>
          <a:ext cx="344697" cy="344697"/>
        </a:xfrm>
        <a:prstGeom prst="ellipse">
          <a:avLst/>
        </a:prstGeom>
        <a:solidFill>
          <a:srgbClr val="EA5D4E"/>
        </a:solidFill>
        <a:ln>
          <a:noFill/>
        </a:ln>
        <a:effectLst/>
      </dsp:spPr>
      <dsp:style>
        <a:lnRef idx="0">
          <a:scrgbClr r="0" g="0" b="0"/>
        </a:lnRef>
        <a:fillRef idx="3">
          <a:scrgbClr r="0" g="0" b="0"/>
        </a:fillRef>
        <a:effectRef idx="2">
          <a:scrgbClr r="0" g="0" b="0"/>
        </a:effectRef>
        <a:fontRef idx="minor">
          <a:schemeClr val="lt1"/>
        </a:fontRef>
      </dsp:style>
    </dsp:sp>
    <dsp:sp modelId="{E6209962-4C39-874F-ADA4-700EA524A4FD}">
      <dsp:nvSpPr>
        <dsp:cNvPr id="0" name=""/>
        <dsp:cNvSpPr/>
      </dsp:nvSpPr>
      <dsp:spPr>
        <a:xfrm>
          <a:off x="1057543" y="1051759"/>
          <a:ext cx="2366650" cy="495256"/>
        </a:xfrm>
        <a:prstGeom prst="rect">
          <a:avLst/>
        </a:prstGeom>
        <a:solidFill>
          <a:schemeClr val="bg1"/>
        </a:solidFill>
        <a:ln>
          <a:solidFill>
            <a:srgbClr val="193E72"/>
          </a:solidFill>
        </a:ln>
        <a:effectLst/>
      </dsp:spPr>
      <dsp:style>
        <a:lnRef idx="0">
          <a:scrgbClr r="0" g="0" b="0"/>
        </a:lnRef>
        <a:fillRef idx="0">
          <a:scrgbClr r="0" g="0" b="0"/>
        </a:fillRef>
        <a:effectRef idx="0">
          <a:scrgbClr r="0" g="0" b="0"/>
        </a:effectRef>
        <a:fontRef idx="minor"/>
      </dsp:style>
      <dsp:txBody>
        <a:bodyPr spcFirstLastPara="0" vert="horz" wrap="square" lIns="182648" tIns="0" rIns="0" bIns="0" numCol="1" spcCol="1270" anchor="t" anchorCtr="0">
          <a:noAutofit/>
        </a:bodyPr>
        <a:lstStyle/>
        <a:p>
          <a:pPr marL="0" lvl="0" indent="0" algn="ctr" defTabSz="711200">
            <a:lnSpc>
              <a:spcPct val="90000"/>
            </a:lnSpc>
            <a:spcBef>
              <a:spcPct val="0"/>
            </a:spcBef>
            <a:spcAft>
              <a:spcPct val="35000"/>
            </a:spcAft>
            <a:buNone/>
          </a:pPr>
          <a:r>
            <a:rPr lang="en-US" sz="1600" b="0" kern="1200" dirty="0">
              <a:solidFill>
                <a:srgbClr val="002060"/>
              </a:solidFill>
            </a:rPr>
            <a:t>Cancer</a:t>
          </a:r>
          <a:r>
            <a:rPr lang="en-US" sz="1600" b="1" kern="1200" dirty="0">
              <a:solidFill>
                <a:srgbClr val="002060"/>
              </a:solidFill>
            </a:rPr>
            <a:t> </a:t>
          </a:r>
          <a:br>
            <a:rPr lang="en-US" sz="1600" b="1" kern="1200" dirty="0">
              <a:solidFill>
                <a:srgbClr val="002060"/>
              </a:solidFill>
            </a:rPr>
          </a:br>
          <a:r>
            <a:rPr lang="en-US" sz="1600" b="0" kern="1200" dirty="0">
              <a:solidFill>
                <a:srgbClr val="002060"/>
              </a:solidFill>
            </a:rPr>
            <a:t>rehabilitation</a:t>
          </a:r>
          <a:r>
            <a:rPr lang="en-US" sz="1600" b="1" kern="1200" dirty="0">
              <a:solidFill>
                <a:schemeClr val="bg1"/>
              </a:solidFill>
            </a:rPr>
            <a:t>?</a:t>
          </a:r>
        </a:p>
      </dsp:txBody>
      <dsp:txXfrm>
        <a:off x="1057543" y="1051759"/>
        <a:ext cx="2366650" cy="495256"/>
      </dsp:txXfrm>
    </dsp:sp>
    <dsp:sp modelId="{9E36BC32-C08D-A446-8E73-F03D2557732C}">
      <dsp:nvSpPr>
        <dsp:cNvPr id="0" name=""/>
        <dsp:cNvSpPr/>
      </dsp:nvSpPr>
      <dsp:spPr>
        <a:xfrm>
          <a:off x="4228107" y="1364561"/>
          <a:ext cx="439211" cy="439211"/>
        </a:xfrm>
        <a:prstGeom prst="ellipse">
          <a:avLst/>
        </a:prstGeom>
        <a:solidFill>
          <a:srgbClr val="EA5D4E"/>
        </a:solidFill>
        <a:ln>
          <a:noFill/>
        </a:ln>
        <a:effectLst/>
      </dsp:spPr>
      <dsp:style>
        <a:lnRef idx="0">
          <a:scrgbClr r="0" g="0" b="0"/>
        </a:lnRef>
        <a:fillRef idx="3">
          <a:scrgbClr r="0" g="0" b="0"/>
        </a:fillRef>
        <a:effectRef idx="2">
          <a:scrgbClr r="0" g="0" b="0"/>
        </a:effectRef>
        <a:fontRef idx="minor">
          <a:schemeClr val="lt1"/>
        </a:fontRef>
      </dsp:style>
    </dsp:sp>
    <dsp:sp modelId="{E5DD6A9A-1EDC-2A45-981C-62F808FCF88B}">
      <dsp:nvSpPr>
        <dsp:cNvPr id="0" name=""/>
        <dsp:cNvSpPr/>
      </dsp:nvSpPr>
      <dsp:spPr>
        <a:xfrm>
          <a:off x="4031368" y="2254637"/>
          <a:ext cx="578080" cy="31788"/>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232729" tIns="0" rIns="0" bIns="0" numCol="1" spcCol="1270" anchor="t" anchorCtr="0">
          <a:noAutofit/>
        </a:bodyPr>
        <a:lstStyle/>
        <a:p>
          <a:pPr marL="0" lvl="0" indent="0" algn="l" defTabSz="800100">
            <a:lnSpc>
              <a:spcPct val="90000"/>
            </a:lnSpc>
            <a:spcBef>
              <a:spcPct val="0"/>
            </a:spcBef>
            <a:spcAft>
              <a:spcPct val="35000"/>
            </a:spcAft>
            <a:buNone/>
          </a:pPr>
          <a:endParaRPr lang="en-US" sz="1800" b="1" kern="1200">
            <a:solidFill>
              <a:schemeClr val="bg1"/>
            </a:solidFill>
          </a:endParaRPr>
        </a:p>
      </dsp:txBody>
      <dsp:txXfrm>
        <a:off x="4031368" y="2254637"/>
        <a:ext cx="578080" cy="3178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D6D893-4D8F-451B-B2BB-B61DB3A6B7B6}"/>
              </a:ext>
            </a:extLst>
          </p:cNvPr>
          <p:cNvSpPr>
            <a:spLocks noGrp="1"/>
          </p:cNvSpPr>
          <p:nvPr>
            <p:ph type="hdr" sz="quarter"/>
          </p:nvPr>
        </p:nvSpPr>
        <p:spPr>
          <a:xfrm>
            <a:off x="0" y="1"/>
            <a:ext cx="2945477" cy="498321"/>
          </a:xfrm>
          <a:prstGeom prst="rect">
            <a:avLst/>
          </a:prstGeom>
        </p:spPr>
        <p:txBody>
          <a:bodyPr vert="horz" lIns="92108" tIns="46054" rIns="92108" bIns="46054" rtlCol="0"/>
          <a:lstStyle>
            <a:lvl1pPr algn="l">
              <a:defRPr sz="1200"/>
            </a:lvl1pPr>
          </a:lstStyle>
          <a:p>
            <a:endParaRPr lang="en-GB" dirty="0"/>
          </a:p>
        </p:txBody>
      </p:sp>
      <p:sp>
        <p:nvSpPr>
          <p:cNvPr id="3" name="Date Placeholder 2">
            <a:extLst>
              <a:ext uri="{FF2B5EF4-FFF2-40B4-BE49-F238E27FC236}">
                <a16:creationId xmlns:a16="http://schemas.microsoft.com/office/drawing/2014/main" id="{6DE52E1D-8DF9-454A-B2E4-AB849B7AABDD}"/>
              </a:ext>
            </a:extLst>
          </p:cNvPr>
          <p:cNvSpPr>
            <a:spLocks noGrp="1"/>
          </p:cNvSpPr>
          <p:nvPr>
            <p:ph type="dt" sz="quarter" idx="1"/>
          </p:nvPr>
        </p:nvSpPr>
        <p:spPr>
          <a:xfrm>
            <a:off x="3850010" y="1"/>
            <a:ext cx="2946571" cy="498321"/>
          </a:xfrm>
          <a:prstGeom prst="rect">
            <a:avLst/>
          </a:prstGeom>
        </p:spPr>
        <p:txBody>
          <a:bodyPr vert="horz" lIns="92108" tIns="46054" rIns="92108" bIns="46054" rtlCol="0"/>
          <a:lstStyle>
            <a:lvl1pPr algn="r">
              <a:defRPr sz="1200"/>
            </a:lvl1pPr>
          </a:lstStyle>
          <a:p>
            <a:fld id="{1886866F-7BE8-4740-BF6A-6CD73CE9DAD4}" type="datetimeFigureOut">
              <a:rPr lang="en-GB" smtClean="0"/>
              <a:t>11/03/2024</a:t>
            </a:fld>
            <a:endParaRPr lang="en-GB" dirty="0"/>
          </a:p>
        </p:txBody>
      </p:sp>
      <p:sp>
        <p:nvSpPr>
          <p:cNvPr id="4" name="Footer Placeholder 3">
            <a:extLst>
              <a:ext uri="{FF2B5EF4-FFF2-40B4-BE49-F238E27FC236}">
                <a16:creationId xmlns:a16="http://schemas.microsoft.com/office/drawing/2014/main" id="{CCF3CB07-E13A-4F49-B3C5-F3BF2EFF0ACC}"/>
              </a:ext>
            </a:extLst>
          </p:cNvPr>
          <p:cNvSpPr>
            <a:spLocks noGrp="1"/>
          </p:cNvSpPr>
          <p:nvPr>
            <p:ph type="ftr" sz="quarter" idx="2"/>
          </p:nvPr>
        </p:nvSpPr>
        <p:spPr>
          <a:xfrm>
            <a:off x="0" y="9428317"/>
            <a:ext cx="2945477" cy="498321"/>
          </a:xfrm>
          <a:prstGeom prst="rect">
            <a:avLst/>
          </a:prstGeom>
        </p:spPr>
        <p:txBody>
          <a:bodyPr vert="horz" lIns="92108" tIns="46054" rIns="92108" bIns="46054"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1722461-ED26-43AF-8B74-18ECF504E0EF}"/>
              </a:ext>
            </a:extLst>
          </p:cNvPr>
          <p:cNvSpPr>
            <a:spLocks noGrp="1"/>
          </p:cNvSpPr>
          <p:nvPr>
            <p:ph type="sldNum" sz="quarter" idx="3"/>
          </p:nvPr>
        </p:nvSpPr>
        <p:spPr>
          <a:xfrm>
            <a:off x="3850010" y="9428317"/>
            <a:ext cx="2946571" cy="498321"/>
          </a:xfrm>
          <a:prstGeom prst="rect">
            <a:avLst/>
          </a:prstGeom>
        </p:spPr>
        <p:txBody>
          <a:bodyPr vert="horz" lIns="92108" tIns="46054" rIns="92108" bIns="46054" rtlCol="0" anchor="b"/>
          <a:lstStyle>
            <a:lvl1pPr algn="r">
              <a:defRPr sz="1200"/>
            </a:lvl1pPr>
          </a:lstStyle>
          <a:p>
            <a:fld id="{08252EFB-481A-43E2-8D1C-EF8EEF6923B1}" type="slidenum">
              <a:rPr lang="en-GB" smtClean="0"/>
              <a:t>‹#›</a:t>
            </a:fld>
            <a:endParaRPr lang="en-GB" dirty="0"/>
          </a:p>
        </p:txBody>
      </p:sp>
    </p:spTree>
    <p:extLst>
      <p:ext uri="{BB962C8B-B14F-4D97-AF65-F5344CB8AC3E}">
        <p14:creationId xmlns:p14="http://schemas.microsoft.com/office/powerpoint/2010/main" val="81895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2108" tIns="46054" rIns="92108" bIns="46054"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2108" tIns="46054" rIns="92108" bIns="46054" rtlCol="0"/>
          <a:lstStyle>
            <a:lvl1pPr algn="r">
              <a:defRPr sz="1200"/>
            </a:lvl1pPr>
          </a:lstStyle>
          <a:p>
            <a:fld id="{2B9E9FF1-4324-4EC2-8D16-F372B18E92F0}" type="datetimeFigureOut">
              <a:rPr lang="en-GB" smtClean="0"/>
              <a:t>11/03/2024</a:t>
            </a:fld>
            <a:endParaRPr lang="en-GB" dirty="0"/>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2108" tIns="46054" rIns="92108" bIns="46054" rtlCol="0" anchor="ctr"/>
          <a:lstStyle/>
          <a:p>
            <a:endParaRPr lang="en-GB" dirty="0"/>
          </a:p>
        </p:txBody>
      </p:sp>
      <p:sp>
        <p:nvSpPr>
          <p:cNvPr id="5" name="Notes Placeholder 4"/>
          <p:cNvSpPr>
            <a:spLocks noGrp="1"/>
          </p:cNvSpPr>
          <p:nvPr>
            <p:ph type="body" sz="quarter" idx="3"/>
          </p:nvPr>
        </p:nvSpPr>
        <p:spPr>
          <a:xfrm>
            <a:off x="679768" y="4777196"/>
            <a:ext cx="5438140" cy="3908614"/>
          </a:xfrm>
          <a:prstGeom prst="rect">
            <a:avLst/>
          </a:prstGeom>
        </p:spPr>
        <p:txBody>
          <a:bodyPr vert="horz" lIns="92108" tIns="46054" rIns="92108" bIns="4605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2108" tIns="46054" rIns="92108" bIns="46054"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2108" tIns="46054" rIns="92108" bIns="46054" rtlCol="0" anchor="b"/>
          <a:lstStyle>
            <a:lvl1pPr algn="r">
              <a:defRPr sz="1200"/>
            </a:lvl1pPr>
          </a:lstStyle>
          <a:p>
            <a:fld id="{AC11B399-EB21-49E0-8D6B-C5FCDC05AFB6}" type="slidenum">
              <a:rPr lang="en-GB" smtClean="0"/>
              <a:t>‹#›</a:t>
            </a:fld>
            <a:endParaRPr lang="en-GB" dirty="0"/>
          </a:p>
        </p:txBody>
      </p:sp>
    </p:spTree>
    <p:extLst>
      <p:ext uri="{BB962C8B-B14F-4D97-AF65-F5344CB8AC3E}">
        <p14:creationId xmlns:p14="http://schemas.microsoft.com/office/powerpoint/2010/main" val="2796795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effectLst/>
                <a:latin typeface="Calibri" panose="020F0502020204030204" pitchFamily="34" charset="0"/>
                <a:ea typeface="Times New Roman" panose="02020603050405020304" pitchFamily="18" charset="0"/>
              </a:rPr>
              <a:t>Searching for titles </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No idea</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Roman riding – atop a pair of horse, foot on each – straddling two camps</a:t>
            </a: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Times New Roman" panose="02020603050405020304" pitchFamily="18" charset="0"/>
              </a:rPr>
              <a:t>Places I have eaten with friends</a:t>
            </a:r>
          </a:p>
          <a:p>
            <a:r>
              <a:rPr lang="en-GB" sz="1200" dirty="0">
                <a:effectLst/>
                <a:latin typeface="Calibri" panose="020F0502020204030204" pitchFamily="34" charset="0"/>
                <a:ea typeface="Times New Roman" panose="02020603050405020304" pitchFamily="18" charset="0"/>
              </a:rPr>
              <a:t>Settled on horizons – non-descript but relevance clear in a couple of places</a:t>
            </a:r>
          </a:p>
        </p:txBody>
      </p:sp>
      <p:sp>
        <p:nvSpPr>
          <p:cNvPr id="4" name="Slide Number Placeholder 3"/>
          <p:cNvSpPr>
            <a:spLocks noGrp="1"/>
          </p:cNvSpPr>
          <p:nvPr>
            <p:ph type="sldNum" sz="quarter" idx="5"/>
          </p:nvPr>
        </p:nvSpPr>
        <p:spPr/>
        <p:txBody>
          <a:bodyPr/>
          <a:lstStyle/>
          <a:p>
            <a:fld id="{9C3B49CD-7E1B-C543-B23F-34FDB672E370}" type="slidenum">
              <a:rPr lang="en-US" smtClean="0"/>
              <a:t>1</a:t>
            </a:fld>
            <a:endParaRPr lang="en-US"/>
          </a:p>
        </p:txBody>
      </p:sp>
    </p:spTree>
    <p:extLst>
      <p:ext uri="{BB962C8B-B14F-4D97-AF65-F5344CB8AC3E}">
        <p14:creationId xmlns:p14="http://schemas.microsoft.com/office/powerpoint/2010/main" val="208411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01E88692-E9DC-7046-B055-C5A46701D9C4}" type="slidenum">
              <a:rPr lang="en-GB" smtClean="0"/>
              <a:pPr>
                <a:defRPr/>
              </a:pPr>
              <a:t>10</a:t>
            </a:fld>
            <a:endParaRPr lang="en-GB"/>
          </a:p>
        </p:txBody>
      </p:sp>
    </p:spTree>
    <p:extLst>
      <p:ext uri="{BB962C8B-B14F-4D97-AF65-F5344CB8AC3E}">
        <p14:creationId xmlns:p14="http://schemas.microsoft.com/office/powerpoint/2010/main" val="217805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GB" sz="2200" dirty="0">
                <a:solidFill>
                  <a:srgbClr val="193E72"/>
                </a:solidFill>
              </a:rPr>
              <a:t>INSPIRE is a culmination of work  - peoples effort  </a:t>
            </a:r>
          </a:p>
          <a:p>
            <a:r>
              <a:rPr lang="en-GB" sz="2400" dirty="0">
                <a:effectLst/>
                <a:latin typeface="Calibri" panose="020F0502020204030204" pitchFamily="34" charset="0"/>
                <a:ea typeface="Times New Roman" panose="02020603050405020304" pitchFamily="18" charset="0"/>
              </a:rPr>
              <a:t>St Christopher’s / ARC - local change - gym evaluation, rehab volunteers </a:t>
            </a:r>
            <a:endParaRPr lang="en-GB" sz="2400" dirty="0">
              <a:effectLst/>
              <a:latin typeface="Calibri" panose="020F0502020204030204" pitchFamily="34" charset="0"/>
              <a:ea typeface="Calibri" panose="020F0502020204030204" pitchFamily="34" charset="0"/>
            </a:endParaRPr>
          </a:p>
          <a:p>
            <a:r>
              <a:rPr lang="en-GB" sz="2400" dirty="0">
                <a:effectLst/>
                <a:latin typeface="Calibri" panose="020F0502020204030204" pitchFamily="34" charset="0"/>
                <a:ea typeface="Times New Roman" panose="02020603050405020304" pitchFamily="18" charset="0"/>
              </a:rPr>
              <a:t> </a:t>
            </a:r>
            <a:endParaRPr lang="en-GB" sz="2200" dirty="0">
              <a:solidFill>
                <a:srgbClr val="193E72"/>
              </a:solidFill>
            </a:endParaRPr>
          </a:p>
          <a:p>
            <a:pPr marL="285750" indent="-285750">
              <a:buFont typeface="Arial" charset="0"/>
              <a:buChar char="•"/>
            </a:pPr>
            <a:r>
              <a:rPr lang="en-GB" sz="2200" dirty="0">
                <a:solidFill>
                  <a:srgbClr val="193E72"/>
                </a:solidFill>
              </a:rPr>
              <a:t>Access to palliative care services has increased</a:t>
            </a:r>
            <a:endParaRPr lang="en-GB" sz="2200" b="1" dirty="0">
              <a:solidFill>
                <a:srgbClr val="193E72"/>
              </a:solidFill>
            </a:endParaRPr>
          </a:p>
          <a:p>
            <a:pPr marL="285750" indent="-285750">
              <a:buFont typeface="Arial" charset="0"/>
              <a:buChar char="•"/>
            </a:pPr>
            <a:r>
              <a:rPr lang="en-GB" sz="2200" b="1" dirty="0">
                <a:solidFill>
                  <a:srgbClr val="193E72"/>
                </a:solidFill>
              </a:rPr>
              <a:t>Rehabilitation remains under-resourced and variable within palliative care</a:t>
            </a:r>
            <a:endParaRPr lang="en-GB" sz="2200" dirty="0">
              <a:solidFill>
                <a:srgbClr val="193E72"/>
              </a:solidFill>
            </a:endParaRPr>
          </a:p>
          <a:p>
            <a:pPr marL="285750" indent="-285750">
              <a:buFont typeface="Arial" charset="0"/>
              <a:buChar char="•"/>
            </a:pPr>
            <a:r>
              <a:rPr lang="en-GB" sz="2200" dirty="0">
                <a:solidFill>
                  <a:srgbClr val="193E72"/>
                </a:solidFill>
              </a:rPr>
              <a:t>Drivers for improvement include World Health Organisation Policy on</a:t>
            </a:r>
            <a:r>
              <a:rPr lang="en-GB" sz="2200" b="1" dirty="0">
                <a:solidFill>
                  <a:srgbClr val="193E72"/>
                </a:solidFill>
              </a:rPr>
              <a:t> Universal Health Coverage</a:t>
            </a:r>
          </a:p>
          <a:p>
            <a:pPr marL="742950" lvl="1" indent="-285750">
              <a:buFont typeface="Arial" charset="0"/>
              <a:buChar char="•"/>
            </a:pPr>
            <a:r>
              <a:rPr lang="en-US" sz="2200" b="1" dirty="0">
                <a:solidFill>
                  <a:srgbClr val="FF0000"/>
                </a:solidFill>
              </a:rPr>
              <a:t>Rehabilitation and Palliative care both seen as essential quality heath services</a:t>
            </a:r>
            <a:endParaRPr lang="en-GB" sz="2200" b="1" dirty="0">
              <a:solidFill>
                <a:srgbClr val="FF0000"/>
              </a:solidFill>
            </a:endParaRPr>
          </a:p>
          <a:p>
            <a:pPr marL="285750" indent="-285750">
              <a:buFont typeface="Arial" charset="0"/>
              <a:buChar char="•"/>
            </a:pPr>
            <a:r>
              <a:rPr lang="en-US" sz="2200" dirty="0">
                <a:solidFill>
                  <a:srgbClr val="002060"/>
                </a:solidFill>
              </a:rPr>
              <a:t>Both should be </a:t>
            </a:r>
            <a:r>
              <a:rPr lang="en-US" sz="2200" b="1" dirty="0">
                <a:solidFill>
                  <a:srgbClr val="002060"/>
                </a:solidFill>
              </a:rPr>
              <a:t>integrated </a:t>
            </a:r>
            <a:r>
              <a:rPr lang="en-US" sz="2200" dirty="0">
                <a:solidFill>
                  <a:srgbClr val="002060"/>
                </a:solidFill>
              </a:rPr>
              <a:t>within</a:t>
            </a:r>
            <a:r>
              <a:rPr lang="en-US" sz="2200" b="1" dirty="0">
                <a:solidFill>
                  <a:srgbClr val="002060"/>
                </a:solidFill>
              </a:rPr>
              <a:t> primary, secondary, and tertiary health systems </a:t>
            </a:r>
            <a:r>
              <a:rPr lang="en-US" sz="2200" dirty="0">
                <a:solidFill>
                  <a:srgbClr val="002060"/>
                </a:solidFill>
              </a:rPr>
              <a:t>using a </a:t>
            </a:r>
            <a:r>
              <a:rPr lang="en-US" sz="2200" b="1" dirty="0">
                <a:solidFill>
                  <a:srgbClr val="002060"/>
                </a:solidFill>
              </a:rPr>
              <a:t>multi-professional workforce</a:t>
            </a:r>
          </a:p>
          <a:p>
            <a:pPr marL="285750" indent="-285750">
              <a:buFont typeface="Arial" charset="0"/>
              <a:buChar char="•"/>
            </a:pPr>
            <a:endParaRPr lang="en-US" sz="2200" b="1" dirty="0">
              <a:solidFill>
                <a:srgbClr val="002060"/>
              </a:solidFill>
            </a:endParaRPr>
          </a:p>
          <a:p>
            <a:pPr marL="0" indent="0">
              <a:buFont typeface="Arial" charset="0"/>
              <a:buNone/>
            </a:pPr>
            <a:r>
              <a:rPr lang="en-US" sz="2200" b="1" dirty="0">
                <a:solidFill>
                  <a:srgbClr val="002060"/>
                </a:solidFill>
              </a:rPr>
              <a:t>Working with St Christophers especially valued </a:t>
            </a:r>
          </a:p>
          <a:p>
            <a:pPr marL="0" indent="0">
              <a:buFont typeface="Arial" charset="0"/>
              <a:buNone/>
            </a:pPr>
            <a:endParaRPr lang="en-US" sz="2200" b="1" dirty="0">
              <a:solidFill>
                <a:srgbClr val="002060"/>
              </a:solidFill>
            </a:endParaRPr>
          </a:p>
          <a:p>
            <a:pPr>
              <a:spcAft>
                <a:spcPts val="900"/>
              </a:spcAft>
            </a:pPr>
            <a:r>
              <a:rPr lang="en-GB" sz="2000" dirty="0">
                <a:latin typeface="Lato" panose="020F0502020204030203" pitchFamily="34" charset="0"/>
                <a:ea typeface="Times New Roman" panose="02020603050405020304" pitchFamily="18" charset="0"/>
                <a:cs typeface="Arial" panose="020B0604020202020204" pitchFamily="34" charset="0"/>
              </a:rPr>
              <a:t>Changes built on robust evidence:</a:t>
            </a:r>
          </a:p>
          <a:p>
            <a:pPr marL="800100" lvl="1" indent="-342900">
              <a:spcAft>
                <a:spcPts val="900"/>
              </a:spcAft>
              <a:buFont typeface="Arial" panose="020B0604020202020204" pitchFamily="34" charset="0"/>
              <a:buChar char="•"/>
            </a:pPr>
            <a:r>
              <a:rPr lang="en-GB" sz="2000" b="1" dirty="0">
                <a:solidFill>
                  <a:schemeClr val="accent5">
                    <a:lumMod val="50000"/>
                  </a:schemeClr>
                </a:solidFill>
                <a:latin typeface="Lato" panose="020F0502020204030203" pitchFamily="34" charset="0"/>
                <a:ea typeface="Times New Roman" panose="02020603050405020304" pitchFamily="18" charset="0"/>
                <a:cs typeface="Arial" panose="020B0604020202020204" pitchFamily="34" charset="0"/>
              </a:rPr>
              <a:t>p</a:t>
            </a:r>
            <a:r>
              <a:rPr lang="en-GB" sz="2000" b="1" dirty="0">
                <a:solidFill>
                  <a:schemeClr val="accent5">
                    <a:lumMod val="50000"/>
                  </a:schemeClr>
                </a:solidFill>
                <a:effectLst/>
                <a:latin typeface="Lato" panose="020F0502020204030203" pitchFamily="34" charset="0"/>
                <a:ea typeface="Times New Roman" panose="02020603050405020304" pitchFamily="18" charset="0"/>
                <a:cs typeface="Arial" panose="020B0604020202020204" pitchFamily="34" charset="0"/>
              </a:rPr>
              <a:t>ositive shift in societal understanding </a:t>
            </a:r>
            <a:r>
              <a:rPr lang="en-GB" sz="2000" dirty="0">
                <a:effectLst/>
                <a:latin typeface="Lato" panose="020F0502020204030203" pitchFamily="34" charset="0"/>
                <a:ea typeface="Times New Roman" panose="02020603050405020304" pitchFamily="18" charset="0"/>
                <a:cs typeface="Arial" panose="020B0604020202020204" pitchFamily="34" charset="0"/>
              </a:rPr>
              <a:t>and public perceptions around the value of rehabilitation in serious illness;</a:t>
            </a:r>
          </a:p>
          <a:p>
            <a:pPr marL="800100" lvl="1" indent="-342900">
              <a:spcAft>
                <a:spcPts val="900"/>
              </a:spcAft>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increased </a:t>
            </a:r>
            <a:r>
              <a:rPr lang="en-GB" sz="2000" b="1" dirty="0">
                <a:solidFill>
                  <a:schemeClr val="accent5">
                    <a:lumMod val="50000"/>
                  </a:schemeClr>
                </a:solidFill>
                <a:latin typeface="Lato" panose="020F0502020204030203" pitchFamily="34" charset="0"/>
                <a:ea typeface="Times New Roman" panose="02020603050405020304" pitchFamily="18" charset="0"/>
                <a:cs typeface="Arial" panose="020B0604020202020204" pitchFamily="34" charset="0"/>
              </a:rPr>
              <a:t>number of allied health professionals </a:t>
            </a:r>
            <a:r>
              <a:rPr lang="en-GB" sz="2000" dirty="0">
                <a:latin typeface="Lato" panose="020F0502020204030203" pitchFamily="34" charset="0"/>
                <a:ea typeface="Times New Roman" panose="02020603050405020304" pitchFamily="18" charset="0"/>
                <a:cs typeface="Arial" panose="020B0604020202020204" pitchFamily="34" charset="0"/>
              </a:rPr>
              <a:t>within and available to palliative care teams;</a:t>
            </a:r>
          </a:p>
          <a:p>
            <a:pPr marL="800100" lvl="1" indent="-342900">
              <a:spcAft>
                <a:spcPts val="900"/>
              </a:spcAft>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better </a:t>
            </a:r>
            <a:r>
              <a:rPr lang="en-GB" sz="2000" b="1" dirty="0">
                <a:solidFill>
                  <a:schemeClr val="accent5">
                    <a:lumMod val="50000"/>
                  </a:schemeClr>
                </a:solidFill>
                <a:latin typeface="Lato" panose="020F0502020204030203" pitchFamily="34" charset="0"/>
                <a:ea typeface="Times New Roman" panose="02020603050405020304" pitchFamily="18" charset="0"/>
                <a:cs typeface="Arial" panose="020B0604020202020204" pitchFamily="34" charset="0"/>
              </a:rPr>
              <a:t>skilled professionals </a:t>
            </a:r>
            <a:r>
              <a:rPr lang="en-GB" sz="2000" dirty="0">
                <a:latin typeface="Lato" panose="020F0502020204030203" pitchFamily="34" charset="0"/>
                <a:ea typeface="Times New Roman" panose="02020603050405020304" pitchFamily="18" charset="0"/>
                <a:cs typeface="Arial" panose="020B0604020202020204" pitchFamily="34" charset="0"/>
              </a:rPr>
              <a:t>equipped to recognise, assess and respond to rehabilitation needs;</a:t>
            </a:r>
          </a:p>
          <a:p>
            <a:pPr marL="800100" lvl="1" indent="-342900">
              <a:spcAft>
                <a:spcPts val="900"/>
              </a:spcAft>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relevant </a:t>
            </a:r>
            <a:r>
              <a:rPr lang="en-GB" sz="2000" b="1" dirty="0">
                <a:solidFill>
                  <a:schemeClr val="accent5">
                    <a:lumMod val="50000"/>
                  </a:schemeClr>
                </a:solidFill>
                <a:latin typeface="Lato" panose="020F0502020204030203" pitchFamily="34" charset="0"/>
                <a:ea typeface="Times New Roman" panose="02020603050405020304" pitchFamily="18" charset="0"/>
                <a:cs typeface="Arial" panose="020B0604020202020204" pitchFamily="34" charset="0"/>
              </a:rPr>
              <a:t>implementation of best practices </a:t>
            </a:r>
            <a:r>
              <a:rPr lang="en-GB" sz="2000" dirty="0">
                <a:latin typeface="Lato" panose="020F0502020204030203" pitchFamily="34" charset="0"/>
                <a:ea typeface="Times New Roman" panose="02020603050405020304" pitchFamily="18" charset="0"/>
                <a:cs typeface="Arial" panose="020B0604020202020204" pitchFamily="34" charset="0"/>
              </a:rPr>
              <a:t>from voluntary sector into publicly funded services;</a:t>
            </a:r>
          </a:p>
          <a:p>
            <a:pPr marL="800100" lvl="1" indent="-342900">
              <a:spcAft>
                <a:spcPts val="900"/>
              </a:spcAft>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improved </a:t>
            </a:r>
            <a:r>
              <a:rPr lang="en-GB" sz="2000" b="1" dirty="0">
                <a:solidFill>
                  <a:schemeClr val="accent5">
                    <a:lumMod val="50000"/>
                  </a:schemeClr>
                </a:solidFill>
                <a:latin typeface="Lato" panose="020F0502020204030203" pitchFamily="34" charset="0"/>
                <a:ea typeface="Times New Roman" panose="02020603050405020304" pitchFamily="18" charset="0"/>
                <a:cs typeface="Arial" panose="020B0604020202020204" pitchFamily="34" charset="0"/>
              </a:rPr>
              <a:t>equity of access </a:t>
            </a:r>
            <a:r>
              <a:rPr lang="en-GB" sz="2000" dirty="0">
                <a:latin typeface="Lato" panose="020F0502020204030203" pitchFamily="34" charset="0"/>
                <a:ea typeface="Times New Roman" panose="02020603050405020304" pitchFamily="18" charset="0"/>
                <a:cs typeface="Arial" panose="020B0604020202020204" pitchFamily="34" charset="0"/>
              </a:rPr>
              <a:t>to rehabilitation;</a:t>
            </a:r>
          </a:p>
          <a:p>
            <a:pPr marL="800100" lvl="1" indent="-342900">
              <a:spcAft>
                <a:spcPts val="900"/>
              </a:spcAft>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strong </a:t>
            </a:r>
            <a:r>
              <a:rPr lang="en-GB" sz="2000" b="1" dirty="0">
                <a:solidFill>
                  <a:schemeClr val="accent5">
                    <a:lumMod val="50000"/>
                  </a:schemeClr>
                </a:solidFill>
                <a:latin typeface="Lato" panose="020F0502020204030203" pitchFamily="34" charset="0"/>
                <a:ea typeface="Times New Roman" panose="02020603050405020304" pitchFamily="18" charset="0"/>
                <a:cs typeface="Arial" panose="020B0604020202020204" pitchFamily="34" charset="0"/>
              </a:rPr>
              <a:t>policy, guidance and commissioning </a:t>
            </a:r>
            <a:r>
              <a:rPr lang="en-GB" sz="2000" dirty="0">
                <a:latin typeface="Lato" panose="020F0502020204030203" pitchFamily="34" charset="0"/>
                <a:ea typeface="Times New Roman" panose="02020603050405020304" pitchFamily="18" charset="0"/>
                <a:cs typeface="Arial" panose="020B0604020202020204" pitchFamily="34" charset="0"/>
              </a:rPr>
              <a:t>of rehabilitation across specialities and settings;</a:t>
            </a:r>
          </a:p>
          <a:p>
            <a:pPr marL="800100" lvl="1" indent="-342900">
              <a:spcAft>
                <a:spcPts val="900"/>
              </a:spcAft>
              <a:buFont typeface="Arial" panose="020B0604020202020204" pitchFamily="34" charset="0"/>
              <a:buChar char="•"/>
            </a:pPr>
            <a:r>
              <a:rPr lang="en-GB" sz="2000" b="1" dirty="0">
                <a:solidFill>
                  <a:schemeClr val="accent5">
                    <a:lumMod val="50000"/>
                  </a:schemeClr>
                </a:solidFill>
                <a:latin typeface="Lato" panose="020F0502020204030203" pitchFamily="34" charset="0"/>
                <a:ea typeface="Times New Roman" panose="02020603050405020304" pitchFamily="18" charset="0"/>
                <a:cs typeface="Arial" panose="020B0604020202020204" pitchFamily="34" charset="0"/>
              </a:rPr>
              <a:t>improved function</a:t>
            </a:r>
            <a:r>
              <a:rPr lang="en-GB" sz="2000" dirty="0">
                <a:latin typeface="Lato" panose="020F0502020204030203" pitchFamily="34" charset="0"/>
                <a:ea typeface="Times New Roman" panose="02020603050405020304" pitchFamily="18" charset="0"/>
                <a:cs typeface="Arial" panose="020B0604020202020204" pitchFamily="34" charset="0"/>
              </a:rPr>
              <a:t>, independence and </a:t>
            </a:r>
            <a:r>
              <a:rPr lang="en-GB" sz="2000" b="1" dirty="0">
                <a:solidFill>
                  <a:schemeClr val="accent5">
                    <a:lumMod val="50000"/>
                  </a:schemeClr>
                </a:solidFill>
                <a:latin typeface="Lato" panose="020F0502020204030203" pitchFamily="34" charset="0"/>
                <a:ea typeface="Times New Roman" panose="02020603050405020304" pitchFamily="18" charset="0"/>
                <a:cs typeface="Arial" panose="020B0604020202020204" pitchFamily="34" charset="0"/>
              </a:rPr>
              <a:t>quality of life </a:t>
            </a:r>
            <a:r>
              <a:rPr lang="en-GB" sz="2000" dirty="0">
                <a:latin typeface="Lato" panose="020F0502020204030203" pitchFamily="34" charset="0"/>
                <a:ea typeface="Times New Roman" panose="02020603050405020304" pitchFamily="18" charset="0"/>
                <a:cs typeface="Arial" panose="020B0604020202020204" pitchFamily="34" charset="0"/>
              </a:rPr>
              <a:t>for people with advanced disease and their families.</a:t>
            </a:r>
            <a:endParaRPr lang="en-GB" sz="2000" dirty="0">
              <a:effectLst/>
              <a:latin typeface="Lato" panose="020F0502020204030203" pitchFamily="34" charset="0"/>
              <a:ea typeface="Times New Roman" panose="02020603050405020304" pitchFamily="18" charset="0"/>
              <a:cs typeface="Arial" panose="020B0604020202020204" pitchFamily="34" charset="0"/>
            </a:endParaRPr>
          </a:p>
          <a:p>
            <a:pPr marL="0" indent="0">
              <a:buFont typeface="Arial" charset="0"/>
              <a:buNone/>
            </a:pPr>
            <a:endParaRPr lang="en-GB" sz="2200" b="1" dirty="0">
              <a:solidFill>
                <a:srgbClr val="193E72"/>
              </a:solidFill>
            </a:endParaRPr>
          </a:p>
          <a:p>
            <a:endParaRPr lang="en-GB" dirty="0"/>
          </a:p>
        </p:txBody>
      </p:sp>
      <p:sp>
        <p:nvSpPr>
          <p:cNvPr id="4" name="Slide Number Placeholder 3"/>
          <p:cNvSpPr>
            <a:spLocks noGrp="1"/>
          </p:cNvSpPr>
          <p:nvPr>
            <p:ph type="sldNum" sz="quarter" idx="5"/>
          </p:nvPr>
        </p:nvSpPr>
        <p:spPr/>
        <p:txBody>
          <a:bodyPr/>
          <a:lstStyle/>
          <a:p>
            <a:fld id="{6A1A183E-755D-6141-AC42-1D7E29527270}" type="slidenum">
              <a:rPr lang="en-US" smtClean="0"/>
              <a:t>11</a:t>
            </a:fld>
            <a:endParaRPr lang="en-US"/>
          </a:p>
        </p:txBody>
      </p:sp>
    </p:spTree>
    <p:extLst>
      <p:ext uri="{BB962C8B-B14F-4D97-AF65-F5344CB8AC3E}">
        <p14:creationId xmlns:p14="http://schemas.microsoft.com/office/powerpoint/2010/main" val="3133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200" dirty="0">
                <a:solidFill>
                  <a:schemeClr val="accent1">
                    <a:lumMod val="50000"/>
                  </a:schemeClr>
                </a:solidFill>
              </a:rPr>
              <a:t>Cancer is a main cause of illness burden, disability (loss of function) and death</a:t>
            </a:r>
          </a:p>
          <a:p>
            <a:pPr marL="285750" indent="-285750">
              <a:buFont typeface="Arial" charset="0"/>
              <a:buChar char="•"/>
            </a:pPr>
            <a:r>
              <a:rPr lang="en-US" sz="1200" b="1" dirty="0">
                <a:solidFill>
                  <a:schemeClr val="accent1">
                    <a:lumMod val="50000"/>
                  </a:schemeClr>
                </a:solidFill>
              </a:rPr>
              <a:t>Disability is rated as one of most common unmet needs – people want to live as normally as possible</a:t>
            </a:r>
            <a:endParaRPr lang="en-GB" sz="1200" dirty="0">
              <a:ea typeface="Times New Roman" panose="02020603050405020304" pitchFamily="18" charset="0"/>
            </a:endParaRPr>
          </a:p>
          <a:p>
            <a:pPr lvl="0">
              <a:spcAft>
                <a:spcPts val="600"/>
              </a:spcAft>
            </a:pPr>
            <a:endParaRPr lang="en-GB" sz="1200" dirty="0">
              <a:ea typeface="Times New Roman" panose="02020603050405020304" pitchFamily="18" charset="0"/>
            </a:endParaRPr>
          </a:p>
          <a:p>
            <a:pPr lvl="0">
              <a:spcAft>
                <a:spcPts val="600"/>
              </a:spcAft>
            </a:pPr>
            <a:r>
              <a:rPr lang="en-GB" sz="1200" dirty="0">
                <a:ea typeface="Times New Roman" panose="02020603050405020304" pitchFamily="18" charset="0"/>
              </a:rPr>
              <a:t>Incorporates:</a:t>
            </a:r>
          </a:p>
          <a:p>
            <a:pPr marL="285750" lvl="0" indent="-285750">
              <a:spcAft>
                <a:spcPts val="600"/>
              </a:spcAft>
              <a:buFont typeface="Arial" panose="020B0604020202020204" pitchFamily="34" charset="0"/>
              <a:buChar char="•"/>
            </a:pPr>
            <a:r>
              <a:rPr lang="en-GB" sz="1200" dirty="0">
                <a:ea typeface="Times New Roman" panose="02020603050405020304" pitchFamily="18" charset="0"/>
              </a:rPr>
              <a:t>M</a:t>
            </a:r>
            <a:r>
              <a:rPr lang="en-GB" sz="1200" dirty="0">
                <a:effectLst/>
                <a:ea typeface="Times New Roman" panose="02020603050405020304" pitchFamily="18" charset="0"/>
              </a:rPr>
              <a:t>ultinational</a:t>
            </a:r>
            <a:r>
              <a:rPr lang="en-GB" sz="1200" b="1" dirty="0">
                <a:effectLst/>
                <a:ea typeface="Times New Roman" panose="02020603050405020304" pitchFamily="18" charset="0"/>
              </a:rPr>
              <a:t> randomised controlled trial </a:t>
            </a:r>
            <a:r>
              <a:rPr lang="en-GB" sz="1200" dirty="0">
                <a:effectLst/>
                <a:ea typeface="Times New Roman" panose="02020603050405020304" pitchFamily="18" charset="0"/>
              </a:rPr>
              <a:t>across five European countries (Denmark, France, Italy, Norway, United Kingdom). </a:t>
            </a:r>
            <a:endParaRPr lang="en-GB" sz="1200" b="1" dirty="0">
              <a:effectLst/>
              <a:ea typeface="Times New Roman" panose="02020603050405020304" pitchFamily="18" charset="0"/>
            </a:endParaRPr>
          </a:p>
          <a:p>
            <a:pPr marL="285750" lvl="0" indent="-285750">
              <a:spcAft>
                <a:spcPts val="600"/>
              </a:spcAft>
              <a:buFont typeface="Arial" panose="020B0604020202020204" pitchFamily="34" charset="0"/>
              <a:buChar char="•"/>
            </a:pPr>
            <a:r>
              <a:rPr lang="en-GB" sz="1200" b="1" dirty="0">
                <a:effectLst/>
                <a:ea typeface="Times New Roman" panose="02020603050405020304" pitchFamily="18" charset="0"/>
              </a:rPr>
              <a:t>Comparative analysis of health services </a:t>
            </a:r>
            <a:r>
              <a:rPr lang="en-GB" sz="1200" dirty="0">
                <a:effectLst/>
                <a:ea typeface="Times New Roman" panose="02020603050405020304" pitchFamily="18" charset="0"/>
              </a:rPr>
              <a:t>to understand integration of rehabilitation across oncology and palliative care services.</a:t>
            </a:r>
          </a:p>
          <a:p>
            <a:pPr marL="342900" lvl="0" indent="-342900">
              <a:spcAft>
                <a:spcPts val="600"/>
              </a:spcAft>
              <a:buFont typeface="Symbol" panose="05050102010706020507" pitchFamily="18" charset="2"/>
              <a:buChar char=""/>
            </a:pPr>
            <a:r>
              <a:rPr lang="en-GB" sz="1200" dirty="0">
                <a:effectLst/>
                <a:ea typeface="Times New Roman" panose="02020603050405020304" pitchFamily="18" charset="0"/>
              </a:rPr>
              <a:t>Mixed-method </a:t>
            </a:r>
            <a:r>
              <a:rPr lang="en-GB" sz="1200" b="1" dirty="0">
                <a:effectLst/>
                <a:ea typeface="Times New Roman" panose="02020603050405020304" pitchFamily="18" charset="0"/>
              </a:rPr>
              <a:t>evaluations of equity and inclusivity, processes and implementation</a:t>
            </a:r>
            <a:r>
              <a:rPr lang="en-GB" sz="1200" dirty="0">
                <a:effectLst/>
                <a:ea typeface="Times New Roman" panose="02020603050405020304" pitchFamily="18" charset="0"/>
              </a:rPr>
              <a:t>, at the level of the patient, health service and health system.</a:t>
            </a:r>
          </a:p>
          <a:p>
            <a:pPr marL="342900" lvl="0" indent="-342900">
              <a:spcAft>
                <a:spcPts val="600"/>
              </a:spcAft>
              <a:buFont typeface="Symbol" panose="05050102010706020507" pitchFamily="18" charset="2"/>
              <a:buChar char=""/>
            </a:pPr>
            <a:r>
              <a:rPr lang="en-GB" sz="1200" b="1" dirty="0">
                <a:effectLst/>
                <a:ea typeface="Times New Roman" panose="02020603050405020304" pitchFamily="18" charset="0"/>
              </a:rPr>
              <a:t>Evidence synthesis and Delphi consensus </a:t>
            </a:r>
            <a:r>
              <a:rPr lang="en-GB" sz="1200" dirty="0">
                <a:effectLst/>
                <a:ea typeface="Times New Roman" panose="02020603050405020304" pitchFamily="18" charset="0"/>
              </a:rPr>
              <a:t>study on indicators, core interventions, outcomes, and integration methods for palliative rehabilitation.</a:t>
            </a:r>
          </a:p>
          <a:p>
            <a:endParaRPr lang="en-GB" dirty="0"/>
          </a:p>
        </p:txBody>
      </p:sp>
      <p:sp>
        <p:nvSpPr>
          <p:cNvPr id="4" name="Slide Number Placeholder 3"/>
          <p:cNvSpPr>
            <a:spLocks noGrp="1"/>
          </p:cNvSpPr>
          <p:nvPr>
            <p:ph type="sldNum" sz="quarter" idx="5"/>
          </p:nvPr>
        </p:nvSpPr>
        <p:spPr/>
        <p:txBody>
          <a:bodyPr/>
          <a:lstStyle/>
          <a:p>
            <a:fld id="{AC11B399-EB21-49E0-8D6B-C5FCDC05AFB6}" type="slidenum">
              <a:rPr lang="en-GB" smtClean="0"/>
              <a:t>12</a:t>
            </a:fld>
            <a:endParaRPr lang="en-GB" dirty="0"/>
          </a:p>
        </p:txBody>
      </p:sp>
    </p:spTree>
    <p:extLst>
      <p:ext uri="{BB962C8B-B14F-4D97-AF65-F5344CB8AC3E}">
        <p14:creationId xmlns:p14="http://schemas.microsoft.com/office/powerpoint/2010/main" val="340531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a:defRPr/>
            </a:pPr>
            <a:r>
              <a:rPr lang="en-GB" dirty="0">
                <a:cs typeface="Arial" panose="020B0604020202020204" pitchFamily="34" charset="0"/>
              </a:rPr>
              <a:t>To set the scene for my research, you can see here the WHO policy framework for healthy ageing, and the decline in function (the blue line) that increasingly occurs as people age and experience the impacts of chronic conditions and multimorbidity.</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Much of the effort towards the ‘healthy ageing’ agenda is focused here, with the aim to prevent conditions from occurring, maintain this state of high capacity, and influence this ‘tipping point’</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Yet event with some success, the fact remains that a large and growing number of people are living with, and dying from, advanced disease and face distressing symptoms, disability and dependence on others, and related suffering around the loss of roles, self-identity and purpose.</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To address this m</a:t>
            </a:r>
            <a:r>
              <a:rPr lang="en-GB" dirty="0">
                <a:ea typeface="Calibri" panose="020F0502020204030204" pitchFamily="34" charset="0"/>
                <a:cs typeface="Times New Roman" panose="02020603050405020304" pitchFamily="18" charset="0"/>
              </a:rPr>
              <a:t>ajor societal challenge will require research which, like mine, integrates rehabilitation into care (including palliative and end of life care), exemplifies interdisciplinary and collaborative working, and (you can see from the growing gap better the blue and the red line – representing the bodies capacity) considers the person in the context of their environment to achieve optimal function and quality of life.</a:t>
            </a:r>
          </a:p>
        </p:txBody>
      </p:sp>
      <p:sp>
        <p:nvSpPr>
          <p:cNvPr id="4" name="Slide Number Placeholder 3"/>
          <p:cNvSpPr>
            <a:spLocks noGrp="1"/>
          </p:cNvSpPr>
          <p:nvPr>
            <p:ph type="sldNum" sz="quarter" idx="5"/>
          </p:nvPr>
        </p:nvSpPr>
        <p:spPr/>
        <p:txBody>
          <a:bodyPr/>
          <a:lstStyle/>
          <a:p>
            <a:fld id="{AC11B399-EB21-49E0-8D6B-C5FCDC05AFB6}" type="slidenum">
              <a:rPr lang="en-GB" smtClean="0"/>
              <a:t>2</a:t>
            </a:fld>
            <a:endParaRPr lang="en-GB" dirty="0"/>
          </a:p>
        </p:txBody>
      </p:sp>
    </p:spTree>
    <p:extLst>
      <p:ext uri="{BB962C8B-B14F-4D97-AF65-F5344CB8AC3E}">
        <p14:creationId xmlns:p14="http://schemas.microsoft.com/office/powerpoint/2010/main" val="1545959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a:defRPr/>
            </a:pPr>
            <a:r>
              <a:rPr lang="en-GB" dirty="0">
                <a:cs typeface="Arial" panose="020B0604020202020204" pitchFamily="34" charset="0"/>
              </a:rPr>
              <a:t>To set the scene for my research, you can see here the WHO policy framework for healthy ageing, and the decline in function (the blue line) that increasingly occurs as people age and experience the impacts of chronic conditions and multimorbidity.</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Much of the effort towards the ‘healthy ageing’ agenda is focused here, with the aim to prevent conditions from occurring, maintain this state of high capacity, and influence this ‘tipping point’</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Yet event with some success, the fact remains that a large and growing number of people are living with, and dying from, advanced disease and face distressing symptoms, disability and dependence on others, and related suffering around the loss of roles, self-identity and purpose.</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To address this m</a:t>
            </a:r>
            <a:r>
              <a:rPr lang="en-GB" dirty="0">
                <a:ea typeface="Calibri" panose="020F0502020204030204" pitchFamily="34" charset="0"/>
                <a:cs typeface="Times New Roman" panose="02020603050405020304" pitchFamily="18" charset="0"/>
              </a:rPr>
              <a:t>ajor societal challenge will require research which, like mine, integrates rehabilitation into care (including palliative and end of life care), exemplifies interdisciplinary and collaborative working, and (you can see from the growing gap better the blue and the red line – representing the bodies capacity) considers the person in the context of their environment to achieve optimal function and quality of life.</a:t>
            </a:r>
          </a:p>
        </p:txBody>
      </p:sp>
      <p:sp>
        <p:nvSpPr>
          <p:cNvPr id="4" name="Slide Number Placeholder 3"/>
          <p:cNvSpPr>
            <a:spLocks noGrp="1"/>
          </p:cNvSpPr>
          <p:nvPr>
            <p:ph type="sldNum" sz="quarter" idx="5"/>
          </p:nvPr>
        </p:nvSpPr>
        <p:spPr/>
        <p:txBody>
          <a:bodyPr/>
          <a:lstStyle/>
          <a:p>
            <a:fld id="{AC11B399-EB21-49E0-8D6B-C5FCDC05AFB6}" type="slidenum">
              <a:rPr lang="en-GB" smtClean="0"/>
              <a:t>3</a:t>
            </a:fld>
            <a:endParaRPr lang="en-GB" dirty="0"/>
          </a:p>
        </p:txBody>
      </p:sp>
    </p:spTree>
    <p:extLst>
      <p:ext uri="{BB962C8B-B14F-4D97-AF65-F5344CB8AC3E}">
        <p14:creationId xmlns:p14="http://schemas.microsoft.com/office/powerpoint/2010/main" val="198903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Rehabilitation is </a:t>
            </a:r>
            <a:r>
              <a:rPr lang="en-GB" b="1" dirty="0">
                <a:solidFill>
                  <a:srgbClr val="C00000"/>
                </a:solidFill>
              </a:rPr>
              <a:t>a process </a:t>
            </a:r>
            <a:r>
              <a:rPr lang="en-GB" dirty="0"/>
              <a:t>aimed at enabling people to reach and maintain their </a:t>
            </a:r>
            <a:r>
              <a:rPr lang="en-GB" b="1" dirty="0">
                <a:solidFill>
                  <a:srgbClr val="C00000"/>
                </a:solidFill>
              </a:rPr>
              <a:t>optimal</a:t>
            </a:r>
            <a:r>
              <a:rPr lang="en-GB" dirty="0"/>
              <a:t> levels of physical, emotional, psychological and social </a:t>
            </a:r>
            <a:r>
              <a:rPr lang="en-GB" b="1" dirty="0">
                <a:solidFill>
                  <a:srgbClr val="C00000"/>
                </a:solidFill>
              </a:rPr>
              <a:t>function</a:t>
            </a:r>
            <a:endParaRPr lang="en-GB" sz="1100" dirty="0"/>
          </a:p>
          <a:p>
            <a:r>
              <a:rPr lang="en-GB" dirty="0"/>
              <a:t>Rehabilitation provides people with the </a:t>
            </a:r>
            <a:r>
              <a:rPr lang="en-GB" b="1" dirty="0">
                <a:solidFill>
                  <a:srgbClr val="C00000"/>
                </a:solidFill>
              </a:rPr>
              <a:t>tools</a:t>
            </a:r>
            <a:r>
              <a:rPr lang="en-GB" dirty="0"/>
              <a:t> they need to attain </a:t>
            </a:r>
            <a:r>
              <a:rPr lang="en-GB" b="1" dirty="0">
                <a:solidFill>
                  <a:srgbClr val="C00000"/>
                </a:solidFill>
              </a:rPr>
              <a:t>independence</a:t>
            </a:r>
            <a:r>
              <a:rPr lang="en-GB" dirty="0"/>
              <a:t> and self-determination</a:t>
            </a:r>
          </a:p>
          <a:p>
            <a:endParaRPr lang="en-GB" dirty="0"/>
          </a:p>
          <a:p>
            <a:r>
              <a:rPr lang="en-GB" b="0" dirty="0"/>
              <a:t>Good terminal care may be described as rehabilitation of the dying,</a:t>
            </a:r>
            <a:r>
              <a:rPr lang="en-GB" b="0" baseline="0" dirty="0"/>
              <a:t> </a:t>
            </a:r>
            <a:r>
              <a:rPr lang="en-GB" baseline="0" dirty="0"/>
              <a:t>exemplified in the modern hospice. </a:t>
            </a:r>
          </a:p>
          <a:p>
            <a:r>
              <a:rPr lang="en-GB" baseline="0" dirty="0"/>
              <a:t>The aim is to help each patient do their best, given their illness and symptoms.</a:t>
            </a:r>
          </a:p>
          <a:p>
            <a:endParaRPr lang="en-GB" baseline="0" dirty="0"/>
          </a:p>
          <a:p>
            <a:r>
              <a:rPr lang="en-GB" baseline="0" dirty="0"/>
              <a:t>Rehab: treatment of individuals who are handicapped by a disability to achieve their maximum potential.</a:t>
            </a:r>
          </a:p>
          <a:p>
            <a:endParaRPr lang="en-GB" baseline="0" dirty="0"/>
          </a:p>
          <a:p>
            <a:pPr algn="l"/>
            <a:r>
              <a:rPr lang="en-GB" dirty="0"/>
              <a:t>A focus on the patient and their experience, with relatively less attention paid to the disease</a:t>
            </a:r>
          </a:p>
          <a:p>
            <a:pPr algn="l"/>
            <a:r>
              <a:rPr lang="en-GB" dirty="0"/>
              <a:t>Use of a holistic model of illness, which places the patients in their full context</a:t>
            </a:r>
          </a:p>
          <a:p>
            <a:pPr algn="l"/>
            <a:r>
              <a:rPr lang="en-GB" dirty="0"/>
              <a:t>Given low priority by government, funders, and the general public, and less money – so need to join forces</a:t>
            </a:r>
          </a:p>
          <a:p>
            <a:pPr algn="l"/>
            <a:r>
              <a:rPr lang="en-GB" dirty="0"/>
              <a:t>My contribution towards this agenda…</a:t>
            </a:r>
          </a:p>
          <a:p>
            <a:endParaRPr lang="en-GB" baseline="0" dirty="0"/>
          </a:p>
        </p:txBody>
      </p:sp>
      <p:sp>
        <p:nvSpPr>
          <p:cNvPr id="4" name="Slide Number Placeholder 3"/>
          <p:cNvSpPr>
            <a:spLocks noGrp="1"/>
          </p:cNvSpPr>
          <p:nvPr>
            <p:ph type="sldNum" sz="quarter" idx="5"/>
          </p:nvPr>
        </p:nvSpPr>
        <p:spPr/>
        <p:txBody>
          <a:bodyPr/>
          <a:lstStyle/>
          <a:p>
            <a:fld id="{AC11B399-EB21-49E0-8D6B-C5FCDC05AFB6}" type="slidenum">
              <a:rPr lang="en-GB" smtClean="0"/>
              <a:t>4</a:t>
            </a:fld>
            <a:endParaRPr lang="en-GB" dirty="0"/>
          </a:p>
        </p:txBody>
      </p:sp>
    </p:spTree>
    <p:extLst>
      <p:ext uri="{BB962C8B-B14F-4D97-AF65-F5344CB8AC3E}">
        <p14:creationId xmlns:p14="http://schemas.microsoft.com/office/powerpoint/2010/main" val="58698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a:defRPr/>
            </a:pPr>
            <a:r>
              <a:rPr lang="en-GB" dirty="0">
                <a:cs typeface="Arial" panose="020B0604020202020204" pitchFamily="34" charset="0"/>
              </a:rPr>
              <a:t>To set the scene for my research, you can see here the WHO policy framework for healthy ageing, and the decline in function (the blue line) that increasingly occurs as people age and experience the impacts of chronic conditions and multimorbidity.</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Much of the effort towards the ‘healthy ageing’ agenda is focused here, with the aim to prevent conditions from occurring, maintain this state of high capacity, and influence this ‘tipping point’</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Yet event with some success, the fact remains that a large and growing number of people are living with, and dying from, advanced disease and face distressing symptoms, disability and dependence on others, and related suffering around the loss of roles, self-identity and purpose.</a:t>
            </a:r>
          </a:p>
          <a:p>
            <a:pPr defTabSz="921075">
              <a:defRPr/>
            </a:pPr>
            <a:endParaRPr lang="en-GB" dirty="0">
              <a:cs typeface="Arial" panose="020B0604020202020204" pitchFamily="34" charset="0"/>
            </a:endParaRPr>
          </a:p>
          <a:p>
            <a:pPr defTabSz="921075">
              <a:defRPr/>
            </a:pPr>
            <a:r>
              <a:rPr lang="en-GB" dirty="0">
                <a:cs typeface="Arial" panose="020B0604020202020204" pitchFamily="34" charset="0"/>
              </a:rPr>
              <a:t>To address this m</a:t>
            </a:r>
            <a:r>
              <a:rPr lang="en-GB" dirty="0">
                <a:ea typeface="Calibri" panose="020F0502020204030204" pitchFamily="34" charset="0"/>
                <a:cs typeface="Times New Roman" panose="02020603050405020304" pitchFamily="18" charset="0"/>
              </a:rPr>
              <a:t>ajor societal challenge will require research which, like mine, integrates rehabilitation into care (including palliative and end of life care), exemplifies interdisciplinary and collaborative working, and (you can see from the growing gap better the blue and the red line – representing the bodies capacity) considers the person in the context of their environment to achieve optimal function and quality of life.</a:t>
            </a:r>
          </a:p>
        </p:txBody>
      </p:sp>
      <p:sp>
        <p:nvSpPr>
          <p:cNvPr id="4" name="Slide Number Placeholder 3"/>
          <p:cNvSpPr>
            <a:spLocks noGrp="1"/>
          </p:cNvSpPr>
          <p:nvPr>
            <p:ph type="sldNum" sz="quarter" idx="5"/>
          </p:nvPr>
        </p:nvSpPr>
        <p:spPr/>
        <p:txBody>
          <a:bodyPr/>
          <a:lstStyle/>
          <a:p>
            <a:fld id="{AC11B399-EB21-49E0-8D6B-C5FCDC05AFB6}" type="slidenum">
              <a:rPr lang="en-GB" smtClean="0"/>
              <a:t>5</a:t>
            </a:fld>
            <a:endParaRPr lang="en-GB" dirty="0"/>
          </a:p>
        </p:txBody>
      </p:sp>
    </p:spTree>
    <p:extLst>
      <p:ext uri="{BB962C8B-B14F-4D97-AF65-F5344CB8AC3E}">
        <p14:creationId xmlns:p14="http://schemas.microsoft.com/office/powerpoint/2010/main" val="1194538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70C0"/>
              </a:buClr>
            </a:pPr>
            <a:r>
              <a:rPr lang="en-GB" dirty="0"/>
              <a:t>Gain knowledge (staff and each other)</a:t>
            </a:r>
          </a:p>
          <a:p>
            <a:pPr>
              <a:buClr>
                <a:srgbClr val="0070C0"/>
              </a:buClr>
            </a:pPr>
            <a:r>
              <a:rPr lang="en-GB" dirty="0"/>
              <a:t>Reduce isolation and break cycle of ‘invisibility’</a:t>
            </a:r>
          </a:p>
          <a:p>
            <a:pPr>
              <a:buClr>
                <a:srgbClr val="0070C0"/>
              </a:buClr>
            </a:pPr>
            <a:r>
              <a:rPr lang="en-GB" dirty="0"/>
              <a:t>Gain confidence</a:t>
            </a:r>
          </a:p>
          <a:p>
            <a:pPr>
              <a:buClr>
                <a:srgbClr val="0070C0"/>
              </a:buClr>
            </a:pPr>
            <a:r>
              <a:rPr lang="en-GB" dirty="0"/>
              <a:t>Paced exercise and physical activity</a:t>
            </a:r>
          </a:p>
          <a:p>
            <a:pPr>
              <a:buClr>
                <a:srgbClr val="0070C0"/>
              </a:buClr>
            </a:pPr>
            <a:r>
              <a:rPr lang="en-GB" dirty="0"/>
              <a:t>Tools to help with exertional breathlessness and/or crisis: fan, walking aids, ‘poem’, plan, positions</a:t>
            </a:r>
          </a:p>
          <a:p>
            <a:pPr>
              <a:buClr>
                <a:srgbClr val="0070C0"/>
              </a:buClr>
            </a:pPr>
            <a:r>
              <a:rPr lang="en-GB" dirty="0"/>
              <a:t>Caregivers learn and accept patients doing things</a:t>
            </a:r>
          </a:p>
          <a:p>
            <a:pPr marL="0" indent="0">
              <a:buClr>
                <a:srgbClr val="0070C0"/>
              </a:buClr>
              <a:buNone/>
            </a:pPr>
            <a:endParaRPr lang="en-GB" sz="1200" kern="1200" dirty="0">
              <a:solidFill>
                <a:schemeClr val="tx1"/>
              </a:solidFill>
              <a:latin typeface="Times New Roman" pitchFamily="18" charset="0"/>
              <a:ea typeface="+mn-ea"/>
              <a:cs typeface="Arial" charset="0"/>
            </a:endParaRPr>
          </a:p>
          <a:p>
            <a:endParaRPr lang="en-GB" dirty="0"/>
          </a:p>
        </p:txBody>
      </p:sp>
      <p:sp>
        <p:nvSpPr>
          <p:cNvPr id="4" name="Slide Number Placeholder 3"/>
          <p:cNvSpPr>
            <a:spLocks noGrp="1"/>
          </p:cNvSpPr>
          <p:nvPr>
            <p:ph type="sldNum" sz="quarter" idx="5"/>
          </p:nvPr>
        </p:nvSpPr>
        <p:spPr/>
        <p:txBody>
          <a:bodyPr/>
          <a:lstStyle/>
          <a:p>
            <a:fld id="{16154E42-B70E-442C-9AA1-FCA73A963C28}" type="slidenum">
              <a:rPr lang="en-US" smtClean="0"/>
              <a:pPr/>
              <a:t>6</a:t>
            </a:fld>
            <a:endParaRPr lang="en-US"/>
          </a:p>
        </p:txBody>
      </p:sp>
    </p:spTree>
    <p:extLst>
      <p:ext uri="{BB962C8B-B14F-4D97-AF65-F5344CB8AC3E}">
        <p14:creationId xmlns:p14="http://schemas.microsoft.com/office/powerpoint/2010/main" val="3566144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 clinical state in which there is increased vulnerability for dependency and/or mortality when exposed to a minor stressor</a:t>
            </a:r>
          </a:p>
          <a:p>
            <a:endParaRPr lang="en-GB" sz="1200" dirty="0"/>
          </a:p>
          <a:p>
            <a:r>
              <a:rPr lang="en-GB" sz="1200" dirty="0"/>
              <a:t>More common among people with lung disease than the general population</a:t>
            </a:r>
            <a:r>
              <a:rPr lang="en-GB" sz="1200" baseline="30000" dirty="0"/>
              <a:t>1–4</a:t>
            </a:r>
            <a:endParaRPr lang="en-GB" sz="1200" dirty="0"/>
          </a:p>
          <a:p>
            <a:r>
              <a:rPr lang="en-GB" sz="1200" dirty="0"/>
              <a:t>Prevalence estimates: COPD 19</a:t>
            </a:r>
            <a:r>
              <a:rPr lang="pl-PL" sz="1200" dirty="0"/>
              <a:t>% (95%</a:t>
            </a:r>
            <a:r>
              <a:rPr lang="en-GB" sz="1200" dirty="0"/>
              <a:t> </a:t>
            </a:r>
            <a:r>
              <a:rPr lang="pl-PL" sz="1200" dirty="0"/>
              <a:t>CI 1</a:t>
            </a:r>
            <a:r>
              <a:rPr lang="en-GB" sz="1200" dirty="0"/>
              <a:t>4, </a:t>
            </a:r>
            <a:r>
              <a:rPr lang="pl-PL" sz="1200" dirty="0"/>
              <a:t>24%)</a:t>
            </a:r>
            <a:r>
              <a:rPr lang="en-GB" sz="1200" dirty="0"/>
              <a:t>,</a:t>
            </a:r>
            <a:r>
              <a:rPr lang="en-GB" sz="1200" baseline="30000" dirty="0"/>
              <a:t>1</a:t>
            </a:r>
            <a:r>
              <a:rPr lang="en-GB" sz="1200" dirty="0"/>
              <a:t> lung transplant up to 58%,</a:t>
            </a:r>
            <a:r>
              <a:rPr lang="en-GB" sz="1200" baseline="30000" dirty="0"/>
              <a:t>2</a:t>
            </a:r>
            <a:r>
              <a:rPr lang="en-GB" sz="1200" dirty="0"/>
              <a:t> ILD 12–55%,</a:t>
            </a:r>
            <a:r>
              <a:rPr lang="en-GB" sz="1200" baseline="30000" dirty="0"/>
              <a:t>3</a:t>
            </a:r>
            <a:r>
              <a:rPr lang="en-GB" sz="1200" dirty="0"/>
              <a:t> asthma 13%</a:t>
            </a:r>
            <a:r>
              <a:rPr lang="en-GB" sz="1200" baseline="30000" dirty="0"/>
              <a:t>4</a:t>
            </a:r>
            <a:endParaRPr lang="en-GB" sz="1200" dirty="0"/>
          </a:p>
          <a:p>
            <a:r>
              <a:rPr lang="en-GB" sz="1200" dirty="0"/>
              <a:t>Increases risk of adverse outcomes including hospitalisation, exacerbations and mortality</a:t>
            </a:r>
            <a:r>
              <a:rPr lang="en-GB" sz="1200" baseline="30000" dirty="0"/>
              <a:t>6,7</a:t>
            </a:r>
            <a:endParaRPr lang="en-GB" sz="1200" dirty="0"/>
          </a:p>
          <a:p>
            <a:r>
              <a:rPr lang="en-GB" sz="1200" dirty="0"/>
              <a:t>People describe multidimensional loss, unpredictable disruption and social isolation</a:t>
            </a:r>
            <a:r>
              <a:rPr lang="en-GB" sz="1200" baseline="30000" dirty="0"/>
              <a:t>8</a:t>
            </a:r>
            <a:endParaRPr lang="en-GB" sz="1200" dirty="0"/>
          </a:p>
          <a:p>
            <a:endParaRPr lang="en-GB" dirty="0"/>
          </a:p>
        </p:txBody>
      </p:sp>
      <p:sp>
        <p:nvSpPr>
          <p:cNvPr id="4" name="Slide Number Placeholder 3"/>
          <p:cNvSpPr>
            <a:spLocks noGrp="1"/>
          </p:cNvSpPr>
          <p:nvPr>
            <p:ph type="sldNum" sz="quarter" idx="5"/>
          </p:nvPr>
        </p:nvSpPr>
        <p:spPr/>
        <p:txBody>
          <a:bodyPr/>
          <a:lstStyle/>
          <a:p>
            <a:fld id="{6A1A183E-755D-6141-AC42-1D7E29527270}" type="slidenum">
              <a:rPr lang="en-US" smtClean="0"/>
              <a:t>7</a:t>
            </a:fld>
            <a:endParaRPr lang="en-US"/>
          </a:p>
        </p:txBody>
      </p:sp>
    </p:spTree>
    <p:extLst>
      <p:ext uri="{BB962C8B-B14F-4D97-AF65-F5344CB8AC3E}">
        <p14:creationId xmlns:p14="http://schemas.microsoft.com/office/powerpoint/2010/main" val="7805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563" indent="-182563">
              <a:buFont typeface="Arial" panose="020B0604020202020204" pitchFamily="34" charset="0"/>
              <a:buChar char="•"/>
              <a:tabLst>
                <a:tab pos="357188" algn="l"/>
              </a:tabLst>
            </a:pPr>
            <a:r>
              <a:rPr lang="en-GB" dirty="0"/>
              <a:t>Pulmonary rehabilitation can improve breathlessness, exercise performance, muscle strength and quality of life in chronic respiratory diseases</a:t>
            </a:r>
            <a:r>
              <a:rPr lang="en-GB" baseline="30000" dirty="0"/>
              <a:t>1</a:t>
            </a:r>
            <a:br>
              <a:rPr lang="en-GB" baseline="30000" dirty="0"/>
            </a:br>
            <a:endParaRPr lang="en-GB" dirty="0"/>
          </a:p>
          <a:p>
            <a:pPr marL="182563" indent="-182563">
              <a:buFont typeface="Arial" panose="020B0604020202020204" pitchFamily="34" charset="0"/>
              <a:buChar char="•"/>
              <a:tabLst>
                <a:tab pos="357188" algn="l"/>
              </a:tabLst>
            </a:pPr>
            <a:r>
              <a:rPr lang="en-GB" dirty="0"/>
              <a:t>There is a ‘frailty rehabilitation paradox’ whereby pulmonary rehabilitation can effectively reduce frailty, but programmes are challenging for individuals with frailty to complete</a:t>
            </a:r>
            <a:r>
              <a:rPr lang="en-GB" baseline="30000" dirty="0"/>
              <a:t>2</a:t>
            </a:r>
            <a:br>
              <a:rPr lang="en-GB" baseline="30000" dirty="0"/>
            </a:br>
            <a:endParaRPr lang="en-GB" dirty="0"/>
          </a:p>
          <a:p>
            <a:pPr marL="182563" indent="-182563">
              <a:buFont typeface="Arial" panose="020B0604020202020204" pitchFamily="34" charset="0"/>
              <a:buChar char="•"/>
              <a:tabLst>
                <a:tab pos="357188" algn="l"/>
              </a:tabLst>
            </a:pPr>
            <a:r>
              <a:rPr lang="en-GB" dirty="0"/>
              <a:t>The ‘fit’ of exercise may be improved by: building trusting relationships; creating a shared understanding of priorities; individualising content to match priorities; having capacity to address multidimensional losses and having flexibility in service delivery</a:t>
            </a:r>
            <a:r>
              <a:rPr lang="en-GB" baseline="30000" dirty="0"/>
              <a:t>3,4</a:t>
            </a:r>
            <a:endParaRPr lang="en-GB" dirty="0"/>
          </a:p>
        </p:txBody>
      </p:sp>
      <p:sp>
        <p:nvSpPr>
          <p:cNvPr id="4" name="Slide Number Placeholder 3"/>
          <p:cNvSpPr>
            <a:spLocks noGrp="1"/>
          </p:cNvSpPr>
          <p:nvPr>
            <p:ph type="sldNum" sz="quarter" idx="5"/>
          </p:nvPr>
        </p:nvSpPr>
        <p:spPr/>
        <p:txBody>
          <a:bodyPr/>
          <a:lstStyle/>
          <a:p>
            <a:fld id="{AC11B399-EB21-49E0-8D6B-C5FCDC05AFB6}" type="slidenum">
              <a:rPr lang="en-GB" smtClean="0"/>
              <a:t>8</a:t>
            </a:fld>
            <a:endParaRPr lang="en-GB" dirty="0"/>
          </a:p>
        </p:txBody>
      </p:sp>
    </p:spTree>
    <p:extLst>
      <p:ext uri="{BB962C8B-B14F-4D97-AF65-F5344CB8AC3E}">
        <p14:creationId xmlns:p14="http://schemas.microsoft.com/office/powerpoint/2010/main" val="265647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075">
              <a:defRPr/>
            </a:pPr>
            <a:endParaRPr lang="en-GB"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11B399-EB21-49E0-8D6B-C5FCDC05AFB6}" type="slidenum">
              <a:rPr lang="en-GB" smtClean="0"/>
              <a:t>9</a:t>
            </a:fld>
            <a:endParaRPr lang="en-GB" dirty="0"/>
          </a:p>
        </p:txBody>
      </p:sp>
    </p:spTree>
    <p:extLst>
      <p:ext uri="{BB962C8B-B14F-4D97-AF65-F5344CB8AC3E}">
        <p14:creationId xmlns:p14="http://schemas.microsoft.com/office/powerpoint/2010/main" val="41355473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file://localhost/Users/mac1/Desktop/KCL_box_red_485_rgb.png"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900DD83B-8B6A-4E9C-9489-F9665E548994}"/>
              </a:ext>
            </a:extLst>
          </p:cNvPr>
          <p:cNvSpPr txBox="1">
            <a:spLocks/>
          </p:cNvSpPr>
          <p:nvPr userDrawn="1"/>
        </p:nvSpPr>
        <p:spPr>
          <a:xfrm>
            <a:off x="8509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BD7C9E-6A07-4160-9156-028FF28D3F4B}" type="datetimeFigureOut">
              <a:rPr lang="en-GB" smtClean="0">
                <a:solidFill>
                  <a:schemeClr val="bg1"/>
                </a:solidFill>
              </a:rPr>
              <a:pPr/>
              <a:t>11/03/2024</a:t>
            </a:fld>
            <a:endParaRPr lang="en-GB" dirty="0">
              <a:solidFill>
                <a:schemeClr val="bg1"/>
              </a:solidFill>
            </a:endParaRPr>
          </a:p>
        </p:txBody>
      </p:sp>
      <p:sp>
        <p:nvSpPr>
          <p:cNvPr id="2" name="Title 1">
            <a:extLst>
              <a:ext uri="{FF2B5EF4-FFF2-40B4-BE49-F238E27FC236}">
                <a16:creationId xmlns:a16="http://schemas.microsoft.com/office/drawing/2014/main" id="{0EE541C2-289D-4F79-BF2A-4B4690F1DDB6}"/>
              </a:ext>
            </a:extLst>
          </p:cNvPr>
          <p:cNvSpPr>
            <a:spLocks noGrp="1"/>
          </p:cNvSpPr>
          <p:nvPr>
            <p:ph type="ctrTitle"/>
          </p:nvPr>
        </p:nvSpPr>
        <p:spPr>
          <a:xfrm>
            <a:off x="2082800" y="142319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71492BB-AD96-4225-A82B-CBA6DE0AA3B6}"/>
              </a:ext>
            </a:extLst>
          </p:cNvPr>
          <p:cNvSpPr>
            <a:spLocks noGrp="1"/>
          </p:cNvSpPr>
          <p:nvPr>
            <p:ph type="subTitle" idx="1"/>
          </p:nvPr>
        </p:nvSpPr>
        <p:spPr>
          <a:xfrm>
            <a:off x="2082800" y="39028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a:extLst>
              <a:ext uri="{FF2B5EF4-FFF2-40B4-BE49-F238E27FC236}">
                <a16:creationId xmlns:a16="http://schemas.microsoft.com/office/drawing/2014/main" id="{3D0870A2-9F69-40FA-B74B-1466E1624D95}"/>
              </a:ext>
            </a:extLst>
          </p:cNvPr>
          <p:cNvSpPr>
            <a:spLocks noGrp="1"/>
          </p:cNvSpPr>
          <p:nvPr>
            <p:ph type="ftr" sz="quarter" idx="11"/>
          </p:nvPr>
        </p:nvSpPr>
        <p:spPr/>
        <p:txBody>
          <a:bodyPr/>
          <a:lstStyle/>
          <a:p>
            <a:endParaRPr lang="en-GB" dirty="0"/>
          </a:p>
        </p:txBody>
      </p:sp>
      <p:sp>
        <p:nvSpPr>
          <p:cNvPr id="11" name="Slide Number Placeholder 5">
            <a:extLst>
              <a:ext uri="{FF2B5EF4-FFF2-40B4-BE49-F238E27FC236}">
                <a16:creationId xmlns:a16="http://schemas.microsoft.com/office/drawing/2014/main" id="{81C83C7D-5812-4E78-AAD6-C97724CFB889}"/>
              </a:ext>
            </a:extLst>
          </p:cNvPr>
          <p:cNvSpPr txBox="1">
            <a:spLocks/>
          </p:cNvSpPr>
          <p:nvPr userDrawn="1"/>
        </p:nvSpPr>
        <p:spPr>
          <a:xfrm>
            <a:off x="8610600" y="647188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E5877E-6203-4054-A77D-C78B0DE17351}" type="slidenum">
              <a:rPr lang="en-GB" smtClean="0">
                <a:solidFill>
                  <a:schemeClr val="bg1"/>
                </a:solidFill>
              </a:rPr>
              <a:pPr/>
              <a:t>‹#›</a:t>
            </a:fld>
            <a:endParaRPr lang="en-GB" dirty="0">
              <a:solidFill>
                <a:schemeClr val="bg1"/>
              </a:solidFill>
            </a:endParaRPr>
          </a:p>
        </p:txBody>
      </p:sp>
      <p:pic>
        <p:nvPicPr>
          <p:cNvPr id="12" name="Picture 11">
            <a:extLst>
              <a:ext uri="{FF2B5EF4-FFF2-40B4-BE49-F238E27FC236}">
                <a16:creationId xmlns:a16="http://schemas.microsoft.com/office/drawing/2014/main" id="{4EF2EF83-CB89-4393-86B5-C2DCF0DD86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3502" y="515230"/>
            <a:ext cx="1464100" cy="1114605"/>
          </a:xfrm>
          <a:prstGeom prst="rect">
            <a:avLst/>
          </a:prstGeom>
        </p:spPr>
      </p:pic>
      <p:pic>
        <p:nvPicPr>
          <p:cNvPr id="13" name="Picture 18" descr="smiling at the cameraIII">
            <a:extLst>
              <a:ext uri="{FF2B5EF4-FFF2-40B4-BE49-F238E27FC236}">
                <a16:creationId xmlns:a16="http://schemas.microsoft.com/office/drawing/2014/main" id="{0EF6BFFB-0B3C-423F-9E98-5F20AC32913F}"/>
              </a:ext>
            </a:extLst>
          </p:cNvPr>
          <p:cNvPicPr>
            <a:picLocks noChangeArrowheads="1"/>
          </p:cNvPicPr>
          <p:nvPr userDrawn="1"/>
        </p:nvPicPr>
        <p:blipFill>
          <a:blip r:embed="rId3" cstate="print"/>
          <a:srcRect t="22241"/>
          <a:stretch>
            <a:fillRect/>
          </a:stretch>
        </p:blipFill>
        <p:spPr bwMode="auto">
          <a:xfrm>
            <a:off x="0" y="1617661"/>
            <a:ext cx="1439863" cy="1606550"/>
          </a:xfrm>
          <a:prstGeom prst="rect">
            <a:avLst/>
          </a:prstGeom>
          <a:noFill/>
          <a:ln w="9525">
            <a:noFill/>
            <a:miter lim="800000"/>
            <a:headEnd/>
            <a:tailEnd/>
          </a:ln>
        </p:spPr>
      </p:pic>
      <p:pic>
        <p:nvPicPr>
          <p:cNvPr id="14" name="Picture 13">
            <a:extLst>
              <a:ext uri="{FF2B5EF4-FFF2-40B4-BE49-F238E27FC236}">
                <a16:creationId xmlns:a16="http://schemas.microsoft.com/office/drawing/2014/main" id="{60762B17-4431-431A-940A-3146E1D7F5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4660898"/>
            <a:ext cx="1439863" cy="1484314"/>
          </a:xfrm>
          <a:prstGeom prst="rect">
            <a:avLst/>
          </a:prstGeom>
        </p:spPr>
      </p:pic>
      <p:pic>
        <p:nvPicPr>
          <p:cNvPr id="15" name="Picture 14">
            <a:extLst>
              <a:ext uri="{FF2B5EF4-FFF2-40B4-BE49-F238E27FC236}">
                <a16:creationId xmlns:a16="http://schemas.microsoft.com/office/drawing/2014/main" id="{629CEECB-0208-4D1F-92CE-B990D1366BA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3221035"/>
            <a:ext cx="1439863" cy="1439863"/>
          </a:xfrm>
          <a:prstGeom prst="rect">
            <a:avLst/>
          </a:prstGeom>
        </p:spPr>
      </p:pic>
      <p:sp>
        <p:nvSpPr>
          <p:cNvPr id="16" name="Rectangle 15">
            <a:extLst>
              <a:ext uri="{FF2B5EF4-FFF2-40B4-BE49-F238E27FC236}">
                <a16:creationId xmlns:a16="http://schemas.microsoft.com/office/drawing/2014/main" id="{478E8E9F-E65A-473A-96BE-089C2C66A1B6}"/>
              </a:ext>
            </a:extLst>
          </p:cNvPr>
          <p:cNvSpPr/>
          <p:nvPr userDrawn="1"/>
        </p:nvSpPr>
        <p:spPr>
          <a:xfrm>
            <a:off x="1" y="6539792"/>
            <a:ext cx="12191999" cy="3055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ECFB12ED-358E-45E2-9AEC-E5FE69484C4F}"/>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rightnessContrast bright="24000" contrast="9000"/>
                    </a14:imgEffect>
                  </a14:imgLayer>
                </a14:imgProps>
              </a:ext>
              <a:ext uri="{28A0092B-C50C-407E-A947-70E740481C1C}">
                <a14:useLocalDpi xmlns:a14="http://schemas.microsoft.com/office/drawing/2010/main" val="0"/>
              </a:ext>
            </a:extLst>
          </a:blip>
          <a:srcRect/>
          <a:stretch/>
        </p:blipFill>
        <p:spPr bwMode="auto">
          <a:xfrm>
            <a:off x="1" y="314326"/>
            <a:ext cx="1439862" cy="1454149"/>
          </a:xfrm>
          <a:prstGeom prst="rect">
            <a:avLst/>
          </a:prstGeom>
          <a:ln>
            <a:noFill/>
          </a:ln>
          <a:extLst>
            <a:ext uri="{53640926-AAD7-44D8-BBD7-CCE9431645EC}">
              <a14:shadowObscured xmlns:a14="http://schemas.microsoft.com/office/drawing/2010/main"/>
            </a:ext>
          </a:extLst>
        </p:spPr>
      </p:pic>
      <p:pic>
        <p:nvPicPr>
          <p:cNvPr id="18" name="Picture 18" descr="smiling at the cameraIII">
            <a:extLst>
              <a:ext uri="{FF2B5EF4-FFF2-40B4-BE49-F238E27FC236}">
                <a16:creationId xmlns:a16="http://schemas.microsoft.com/office/drawing/2014/main" id="{3622E9B7-29FD-475E-8D91-4A989AF1D899}"/>
              </a:ext>
            </a:extLst>
          </p:cNvPr>
          <p:cNvPicPr>
            <a:picLocks noChangeArrowheads="1"/>
          </p:cNvPicPr>
          <p:nvPr userDrawn="1"/>
        </p:nvPicPr>
        <p:blipFill>
          <a:blip r:embed="rId3" cstate="print"/>
          <a:srcRect t="22241"/>
          <a:stretch>
            <a:fillRect/>
          </a:stretch>
        </p:blipFill>
        <p:spPr bwMode="auto">
          <a:xfrm>
            <a:off x="0" y="1768475"/>
            <a:ext cx="1439863" cy="1606550"/>
          </a:xfrm>
          <a:prstGeom prst="rect">
            <a:avLst/>
          </a:prstGeom>
          <a:noFill/>
          <a:ln w="9525">
            <a:noFill/>
            <a:miter lim="800000"/>
            <a:headEnd/>
            <a:tailEnd/>
          </a:ln>
        </p:spPr>
      </p:pic>
      <p:pic>
        <p:nvPicPr>
          <p:cNvPr id="20" name="Picture 5">
            <a:extLst>
              <a:ext uri="{FF2B5EF4-FFF2-40B4-BE49-F238E27FC236}">
                <a16:creationId xmlns:a16="http://schemas.microsoft.com/office/drawing/2014/main" id="{2E3EBB02-3018-4C9D-A17F-D3EB382715BF}"/>
              </a:ext>
            </a:extLst>
          </p:cNvPr>
          <p:cNvPicPr>
            <a:picLocks noChangeAspect="1" noChangeArrowheads="1"/>
          </p:cNvPicPr>
          <p:nvPr userDrawn="1"/>
        </p:nvPicPr>
        <p:blipFill>
          <a:blip r:embed="rId8" cstate="print"/>
          <a:srcRect/>
          <a:stretch>
            <a:fillRect/>
          </a:stretch>
        </p:blipFill>
        <p:spPr bwMode="auto">
          <a:xfrm>
            <a:off x="8479075" y="535076"/>
            <a:ext cx="1820625" cy="1082585"/>
          </a:xfrm>
          <a:prstGeom prst="rect">
            <a:avLst/>
          </a:prstGeom>
          <a:noFill/>
          <a:ln w="9525">
            <a:noFill/>
            <a:miter lim="800000"/>
            <a:headEnd/>
            <a:tailEnd/>
          </a:ln>
        </p:spPr>
      </p:pic>
      <p:pic>
        <p:nvPicPr>
          <p:cNvPr id="23" name="Picture 22">
            <a:extLst>
              <a:ext uri="{FF2B5EF4-FFF2-40B4-BE49-F238E27FC236}">
                <a16:creationId xmlns:a16="http://schemas.microsoft.com/office/drawing/2014/main" id="{A6BC1C1C-30D7-4351-9FC5-A4F3FFF0131B}"/>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0" y="4811712"/>
            <a:ext cx="1439863" cy="1728080"/>
          </a:xfrm>
          <a:prstGeom prst="rect">
            <a:avLst/>
          </a:prstGeom>
        </p:spPr>
      </p:pic>
      <p:pic>
        <p:nvPicPr>
          <p:cNvPr id="24" name="Picture 23">
            <a:extLst>
              <a:ext uri="{FF2B5EF4-FFF2-40B4-BE49-F238E27FC236}">
                <a16:creationId xmlns:a16="http://schemas.microsoft.com/office/drawing/2014/main" id="{7DE0C606-221C-432A-B1B6-0CB02BEF2BE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3371849"/>
            <a:ext cx="1439863" cy="1439863"/>
          </a:xfrm>
          <a:prstGeom prst="rect">
            <a:avLst/>
          </a:prstGeom>
        </p:spPr>
      </p:pic>
      <p:sp>
        <p:nvSpPr>
          <p:cNvPr id="7" name="Rectangle 6">
            <a:extLst>
              <a:ext uri="{FF2B5EF4-FFF2-40B4-BE49-F238E27FC236}">
                <a16:creationId xmlns:a16="http://schemas.microsoft.com/office/drawing/2014/main" id="{DEEEE517-EFA5-4F14-BF18-95BAF7138BCB}"/>
              </a:ext>
            </a:extLst>
          </p:cNvPr>
          <p:cNvSpPr/>
          <p:nvPr userDrawn="1"/>
        </p:nvSpPr>
        <p:spPr>
          <a:xfrm>
            <a:off x="0" y="-1"/>
            <a:ext cx="12191999" cy="33178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03ED7700-2397-4B67-8A38-27012E70D8C9}"/>
              </a:ext>
            </a:extLst>
          </p:cNvPr>
          <p:cNvSpPr>
            <a:spLocks noGrp="1"/>
          </p:cNvSpPr>
          <p:nvPr>
            <p:ph type="dt" sz="half" idx="10"/>
          </p:nvPr>
        </p:nvSpPr>
        <p:spPr>
          <a:xfrm>
            <a:off x="838200" y="6524625"/>
            <a:ext cx="2743200" cy="365125"/>
          </a:xfrm>
        </p:spPr>
        <p:txBody>
          <a:bodyPr/>
          <a:lstStyle>
            <a:lvl1pPr>
              <a:defRPr>
                <a:solidFill>
                  <a:schemeClr val="bg1"/>
                </a:solidFill>
              </a:defRPr>
            </a:lvl1pPr>
          </a:lstStyle>
          <a:p>
            <a:fld id="{B34A268D-8AC5-4A48-B9BA-910F23D3A83E}" type="datetime1">
              <a:rPr lang="en-GB" smtClean="0"/>
              <a:t>11/03/2024</a:t>
            </a:fld>
            <a:endParaRPr lang="en-GB" dirty="0"/>
          </a:p>
        </p:txBody>
      </p:sp>
      <p:sp>
        <p:nvSpPr>
          <p:cNvPr id="6" name="Slide Number Placeholder 5">
            <a:extLst>
              <a:ext uri="{FF2B5EF4-FFF2-40B4-BE49-F238E27FC236}">
                <a16:creationId xmlns:a16="http://schemas.microsoft.com/office/drawing/2014/main" id="{3D7E58AA-A03D-4112-A76B-E3E671A51203}"/>
              </a:ext>
            </a:extLst>
          </p:cNvPr>
          <p:cNvSpPr>
            <a:spLocks noGrp="1"/>
          </p:cNvSpPr>
          <p:nvPr>
            <p:ph type="sldNum" sz="quarter" idx="12"/>
          </p:nvPr>
        </p:nvSpPr>
        <p:spPr>
          <a:xfrm>
            <a:off x="9389387" y="6538912"/>
            <a:ext cx="2743200" cy="365125"/>
          </a:xfrm>
        </p:spPr>
        <p:txBody>
          <a:bodyPr/>
          <a:lstStyle>
            <a:lvl1pPr>
              <a:defRPr>
                <a:solidFill>
                  <a:schemeClr val="bg1"/>
                </a:solidFill>
              </a:defRPr>
            </a:lvl1pPr>
          </a:lstStyle>
          <a:p>
            <a:fld id="{81E5877E-6203-4054-A77D-C78B0DE17351}" type="slidenum">
              <a:rPr lang="en-GB" smtClean="0"/>
              <a:pPr/>
              <a:t>‹#›</a:t>
            </a:fld>
            <a:endParaRPr lang="en-GB" dirty="0"/>
          </a:p>
        </p:txBody>
      </p:sp>
    </p:spTree>
    <p:extLst>
      <p:ext uri="{BB962C8B-B14F-4D97-AF65-F5344CB8AC3E}">
        <p14:creationId xmlns:p14="http://schemas.microsoft.com/office/powerpoint/2010/main" val="351710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35C8-D724-4EBB-86FC-AEE5E5054B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9E655A-4C6D-4AD2-B82D-FDA6E02531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9185C0-C10B-473D-ACB4-921307C87791}"/>
              </a:ext>
            </a:extLst>
          </p:cNvPr>
          <p:cNvSpPr>
            <a:spLocks noGrp="1"/>
          </p:cNvSpPr>
          <p:nvPr>
            <p:ph type="dt" sz="half" idx="10"/>
          </p:nvPr>
        </p:nvSpPr>
        <p:spPr/>
        <p:txBody>
          <a:bodyPr/>
          <a:lstStyle/>
          <a:p>
            <a:fld id="{F8740519-0D65-4AEE-B61E-B732ADF0D097}" type="datetime1">
              <a:rPr lang="en-GB" smtClean="0"/>
              <a:t>11/03/2024</a:t>
            </a:fld>
            <a:endParaRPr lang="en-GB" dirty="0"/>
          </a:p>
        </p:txBody>
      </p:sp>
      <p:sp>
        <p:nvSpPr>
          <p:cNvPr id="5" name="Footer Placeholder 4">
            <a:extLst>
              <a:ext uri="{FF2B5EF4-FFF2-40B4-BE49-F238E27FC236}">
                <a16:creationId xmlns:a16="http://schemas.microsoft.com/office/drawing/2014/main" id="{1321F988-FE09-4154-82E7-58CA5CC412E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33A9B86-B24C-4A61-A567-5942AC38C648}"/>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2995126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B0AC68-9384-48BE-AC10-430409D1A0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EBB8AF-3A9C-47C6-B05F-5291BE1DA5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0660D2-A441-4E13-A518-6021FD97AEFC}"/>
              </a:ext>
            </a:extLst>
          </p:cNvPr>
          <p:cNvSpPr>
            <a:spLocks noGrp="1"/>
          </p:cNvSpPr>
          <p:nvPr>
            <p:ph type="dt" sz="half" idx="10"/>
          </p:nvPr>
        </p:nvSpPr>
        <p:spPr/>
        <p:txBody>
          <a:bodyPr/>
          <a:lstStyle/>
          <a:p>
            <a:fld id="{A815058B-E06E-4721-8915-B8BF6691D96F}" type="datetime1">
              <a:rPr lang="en-GB" smtClean="0"/>
              <a:t>11/03/2024</a:t>
            </a:fld>
            <a:endParaRPr lang="en-GB" dirty="0"/>
          </a:p>
        </p:txBody>
      </p:sp>
      <p:sp>
        <p:nvSpPr>
          <p:cNvPr id="5" name="Footer Placeholder 4">
            <a:extLst>
              <a:ext uri="{FF2B5EF4-FFF2-40B4-BE49-F238E27FC236}">
                <a16:creationId xmlns:a16="http://schemas.microsoft.com/office/drawing/2014/main" id="{C18A62E9-D5D8-44C7-B3DF-2BD3C370180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7B8332D-86A6-4D7D-979B-E2C28B854EB3}"/>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3331352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 joint - al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94709-D126-3F5D-35AF-04616D9A6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6" t="33274" r="545" b="-59"/>
          <a:stretch/>
        </p:blipFill>
        <p:spPr>
          <a:xfrm>
            <a:off x="4065973" y="0"/>
            <a:ext cx="8198581" cy="6858000"/>
          </a:xfrm>
          <a:prstGeom prst="rect">
            <a:avLst/>
          </a:prstGeom>
        </p:spPr>
      </p:pic>
      <p:sp>
        <p:nvSpPr>
          <p:cNvPr id="16" name="Rectangle 15"/>
          <p:cNvSpPr/>
          <p:nvPr userDrawn="1"/>
        </p:nvSpPr>
        <p:spPr>
          <a:xfrm>
            <a:off x="0" y="-1"/>
            <a:ext cx="4065973" cy="555497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1"/>
          <p:cNvSpPr>
            <a:spLocks noGrp="1"/>
          </p:cNvSpPr>
          <p:nvPr>
            <p:ph type="ctrTitle" hasCustomPrompt="1"/>
          </p:nvPr>
        </p:nvSpPr>
        <p:spPr>
          <a:xfrm>
            <a:off x="310719" y="1297774"/>
            <a:ext cx="3551068" cy="2953816"/>
          </a:xfrm>
        </p:spPr>
        <p:txBody>
          <a:bodyPr anchor="t" anchorCtr="0">
            <a:normAutofit/>
          </a:bodyPr>
          <a:lstStyle>
            <a:lvl1pPr>
              <a:defRPr sz="4000" b="1" i="0">
                <a:solidFill>
                  <a:srgbClr val="FFFFFF"/>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3" name="Subtitle 2"/>
          <p:cNvSpPr>
            <a:spLocks noGrp="1"/>
          </p:cNvSpPr>
          <p:nvPr>
            <p:ph type="subTitle" idx="1" hasCustomPrompt="1"/>
          </p:nvPr>
        </p:nvSpPr>
        <p:spPr>
          <a:xfrm>
            <a:off x="310719" y="4316239"/>
            <a:ext cx="3551067" cy="891700"/>
          </a:xfrm>
        </p:spPr>
        <p:txBody>
          <a:bodyPr anchor="b" anchorCtr="0">
            <a:normAutofit/>
          </a:bodyPr>
          <a:lstStyle>
            <a:lvl1pPr marL="0" indent="0" algn="l">
              <a:buNone/>
              <a:defRPr sz="2400" b="0" i="0">
                <a:solidFill>
                  <a:srgbClr val="FFFFFF"/>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1" name="Picture Placeholder 10"/>
          <p:cNvSpPr>
            <a:spLocks noGrp="1"/>
          </p:cNvSpPr>
          <p:nvPr>
            <p:ph type="pic" sz="quarter" idx="10"/>
          </p:nvPr>
        </p:nvSpPr>
        <p:spPr>
          <a:xfrm>
            <a:off x="310718" y="5733981"/>
            <a:ext cx="3551067" cy="944280"/>
          </a:xfrm>
        </p:spPr>
        <p:txBody>
          <a:bodyPr/>
          <a:lstStyle>
            <a:lvl1pPr>
              <a:defRPr b="0" i="0">
                <a:latin typeface="Calibri" panose="020F0502020204030204" pitchFamily="34" charset="0"/>
                <a:cs typeface="Calibri" panose="020F0502020204030204" pitchFamily="34" charset="0"/>
              </a:defRPr>
            </a:lvl1pPr>
          </a:lstStyle>
          <a:p>
            <a:r>
              <a:rPr lang="en-GB" dirty="0"/>
              <a:t>Drag picture to placeholder or click icon to add</a:t>
            </a:r>
            <a:endParaRPr lang="en-US" dirty="0"/>
          </a:p>
        </p:txBody>
      </p:sp>
      <p:pic>
        <p:nvPicPr>
          <p:cNvPr id="9" name="KCL-LOGO-UK-1.png">
            <a:extLst>
              <a:ext uri="{FF2B5EF4-FFF2-40B4-BE49-F238E27FC236}">
                <a16:creationId xmlns:a16="http://schemas.microsoft.com/office/drawing/2014/main" id="{6744B5CB-C36A-49F5-A000-C34D59625344}"/>
              </a:ext>
            </a:extLst>
          </p:cNvPr>
          <p:cNvPicPr>
            <a:picLocks noChangeAspect="1"/>
          </p:cNvPicPr>
          <p:nvPr userDrawn="1"/>
        </p:nvPicPr>
        <p:blipFill>
          <a:blip r:embed="rId3" r:link="rId4" cstate="screen">
            <a:extLst>
              <a:ext uri="{28A0092B-C50C-407E-A947-70E740481C1C}">
                <a14:useLocalDpi xmlns:a14="http://schemas.microsoft.com/office/drawing/2010/main"/>
              </a:ext>
            </a:extLst>
          </a:blip>
          <a:stretch>
            <a:fillRect/>
          </a:stretch>
        </p:blipFill>
        <p:spPr>
          <a:xfrm>
            <a:off x="10449098" y="-4511"/>
            <a:ext cx="1815456" cy="1382597"/>
          </a:xfrm>
          <a:prstGeom prst="rect">
            <a:avLst/>
          </a:prstGeom>
        </p:spPr>
      </p:pic>
    </p:spTree>
    <p:extLst>
      <p:ext uri="{BB962C8B-B14F-4D97-AF65-F5344CB8AC3E}">
        <p14:creationId xmlns:p14="http://schemas.microsoft.com/office/powerpoint/2010/main" val="578743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3D01E3-BA2D-4DED-B109-D30C261B66D0}"/>
              </a:ext>
            </a:extLst>
          </p:cNvPr>
          <p:cNvSpPr/>
          <p:nvPr userDrawn="1"/>
        </p:nvSpPr>
        <p:spPr>
          <a:xfrm>
            <a:off x="0" y="0"/>
            <a:ext cx="12191999" cy="10200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FC9C267-3639-48B2-880D-4378774C3786}"/>
              </a:ext>
            </a:extLst>
          </p:cNvPr>
          <p:cNvSpPr>
            <a:spLocks noGrp="1"/>
          </p:cNvSpPr>
          <p:nvPr>
            <p:ph type="title"/>
          </p:nvPr>
        </p:nvSpPr>
        <p:spPr>
          <a:xfrm>
            <a:off x="165100" y="136525"/>
            <a:ext cx="10515600" cy="892175"/>
          </a:xfrm>
        </p:spPr>
        <p:txBody>
          <a:bodyPr/>
          <a:lstStyle>
            <a:lvl1pPr>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9F0CB6A-C920-4F5F-95AA-33553E7547E8}"/>
              </a:ext>
            </a:extLst>
          </p:cNvPr>
          <p:cNvSpPr>
            <a:spLocks noGrp="1"/>
          </p:cNvSpPr>
          <p:nvPr>
            <p:ph idx="1"/>
          </p:nvPr>
        </p:nvSpPr>
        <p:spPr>
          <a:xfrm>
            <a:off x="367748" y="1616075"/>
            <a:ext cx="10473289"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FC405D0-3E20-4B8E-83CD-39A842D52E29}"/>
              </a:ext>
            </a:extLst>
          </p:cNvPr>
          <p:cNvSpPr>
            <a:spLocks noGrp="1"/>
          </p:cNvSpPr>
          <p:nvPr>
            <p:ph type="dt" sz="half" idx="10"/>
          </p:nvPr>
        </p:nvSpPr>
        <p:spPr>
          <a:xfrm>
            <a:off x="850900" y="6356350"/>
            <a:ext cx="2743200" cy="365125"/>
          </a:xfrm>
        </p:spPr>
        <p:txBody>
          <a:bodyPr/>
          <a:lstStyle/>
          <a:p>
            <a:fld id="{7E6D2D5B-4D2B-41C8-A092-31A0FDA454DD}" type="datetime1">
              <a:rPr lang="en-GB" smtClean="0"/>
              <a:t>11/03/2024</a:t>
            </a:fld>
            <a:endParaRPr lang="en-GB" dirty="0"/>
          </a:p>
        </p:txBody>
      </p:sp>
      <p:sp>
        <p:nvSpPr>
          <p:cNvPr id="5" name="Footer Placeholder 4">
            <a:extLst>
              <a:ext uri="{FF2B5EF4-FFF2-40B4-BE49-F238E27FC236}">
                <a16:creationId xmlns:a16="http://schemas.microsoft.com/office/drawing/2014/main" id="{57F16290-5E17-4903-AB41-DF89241D25B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757DBB2-2511-4520-A395-D009770039AB}"/>
              </a:ext>
            </a:extLst>
          </p:cNvPr>
          <p:cNvSpPr>
            <a:spLocks noGrp="1"/>
          </p:cNvSpPr>
          <p:nvPr>
            <p:ph type="sldNum" sz="quarter" idx="12"/>
          </p:nvPr>
        </p:nvSpPr>
        <p:spPr>
          <a:xfrm>
            <a:off x="9269412" y="6356350"/>
            <a:ext cx="2743200" cy="365125"/>
          </a:xfrm>
        </p:spPr>
        <p:txBody>
          <a:bodyPr/>
          <a:lstStyle>
            <a:lvl1pPr>
              <a:defRPr sz="1800"/>
            </a:lvl1pPr>
          </a:lstStyle>
          <a:p>
            <a:fld id="{81E5877E-6203-4054-A77D-C78B0DE17351}" type="slidenum">
              <a:rPr lang="en-GB" smtClean="0"/>
              <a:pPr/>
              <a:t>‹#›</a:t>
            </a:fld>
            <a:endParaRPr lang="en-GB" dirty="0"/>
          </a:p>
        </p:txBody>
      </p:sp>
      <p:pic>
        <p:nvPicPr>
          <p:cNvPr id="8" name="Picture 7">
            <a:extLst>
              <a:ext uri="{FF2B5EF4-FFF2-40B4-BE49-F238E27FC236}">
                <a16:creationId xmlns:a16="http://schemas.microsoft.com/office/drawing/2014/main" id="{517D1A3F-5B98-4D27-814F-B8D54B54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1037" y="-4903"/>
            <a:ext cx="1358900" cy="1034518"/>
          </a:xfrm>
          <a:prstGeom prst="rect">
            <a:avLst/>
          </a:prstGeom>
        </p:spPr>
      </p:pic>
    </p:spTree>
    <p:extLst>
      <p:ext uri="{BB962C8B-B14F-4D97-AF65-F5344CB8AC3E}">
        <p14:creationId xmlns:p14="http://schemas.microsoft.com/office/powerpoint/2010/main" val="3172699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5FF1-7011-46D7-9C56-232FDB71B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72D4E4-ED97-41FC-B0D9-7F8853364F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3E817D-2F07-4E58-85DA-0D4B9E23DDBA}"/>
              </a:ext>
            </a:extLst>
          </p:cNvPr>
          <p:cNvSpPr>
            <a:spLocks noGrp="1"/>
          </p:cNvSpPr>
          <p:nvPr>
            <p:ph type="dt" sz="half" idx="10"/>
          </p:nvPr>
        </p:nvSpPr>
        <p:spPr/>
        <p:txBody>
          <a:bodyPr/>
          <a:lstStyle/>
          <a:p>
            <a:fld id="{4F410FE5-175F-42EB-AB8B-C5D214D4A471}" type="datetime1">
              <a:rPr lang="en-GB" smtClean="0"/>
              <a:t>11/03/2024</a:t>
            </a:fld>
            <a:endParaRPr lang="en-GB" dirty="0"/>
          </a:p>
        </p:txBody>
      </p:sp>
      <p:sp>
        <p:nvSpPr>
          <p:cNvPr id="5" name="Footer Placeholder 4">
            <a:extLst>
              <a:ext uri="{FF2B5EF4-FFF2-40B4-BE49-F238E27FC236}">
                <a16:creationId xmlns:a16="http://schemas.microsoft.com/office/drawing/2014/main" id="{0C6A1F60-7A6B-4AA6-BA2A-0C9C09EC52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D2CE44D-1F7C-4C32-9673-13DC41C47DFE}"/>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5347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B9C3-3387-45E9-A898-61082C156D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4A1141-C37C-47C3-A381-05B6E4629D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836DCD-B804-481A-9016-04D2B0B2F3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61EBC6-11B0-47BF-9DBD-BAFCDB411AEC}"/>
              </a:ext>
            </a:extLst>
          </p:cNvPr>
          <p:cNvSpPr>
            <a:spLocks noGrp="1"/>
          </p:cNvSpPr>
          <p:nvPr>
            <p:ph type="dt" sz="half" idx="10"/>
          </p:nvPr>
        </p:nvSpPr>
        <p:spPr/>
        <p:txBody>
          <a:bodyPr/>
          <a:lstStyle/>
          <a:p>
            <a:fld id="{20B54A72-12F4-4699-B3DC-7C627E50EF9A}" type="datetime1">
              <a:rPr lang="en-GB" smtClean="0"/>
              <a:t>11/03/2024</a:t>
            </a:fld>
            <a:endParaRPr lang="en-GB" dirty="0"/>
          </a:p>
        </p:txBody>
      </p:sp>
      <p:sp>
        <p:nvSpPr>
          <p:cNvPr id="6" name="Footer Placeholder 5">
            <a:extLst>
              <a:ext uri="{FF2B5EF4-FFF2-40B4-BE49-F238E27FC236}">
                <a16:creationId xmlns:a16="http://schemas.microsoft.com/office/drawing/2014/main" id="{339EB500-D0A6-4638-9118-DD20CA49CE8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E5DD39C-4C95-4713-A26C-0F61BC12B212}"/>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254939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A04B4-D9E3-481A-8F2E-C2B938D50C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8D5E6A-CC2F-4651-89F3-E6D2622817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183B98-D4E8-44DC-9820-429E404FB48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8112D3-309A-43AA-B729-0C0D04D8E5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E8569F-595D-466A-9D68-F508E3A73B4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D025C6-0BC9-4990-98DC-D9E05132B979}"/>
              </a:ext>
            </a:extLst>
          </p:cNvPr>
          <p:cNvSpPr>
            <a:spLocks noGrp="1"/>
          </p:cNvSpPr>
          <p:nvPr>
            <p:ph type="dt" sz="half" idx="10"/>
          </p:nvPr>
        </p:nvSpPr>
        <p:spPr/>
        <p:txBody>
          <a:bodyPr/>
          <a:lstStyle/>
          <a:p>
            <a:fld id="{5D518C2C-209B-42BF-9CD9-D2DE8924B5B4}" type="datetime1">
              <a:rPr lang="en-GB" smtClean="0"/>
              <a:t>11/03/2024</a:t>
            </a:fld>
            <a:endParaRPr lang="en-GB" dirty="0"/>
          </a:p>
        </p:txBody>
      </p:sp>
      <p:sp>
        <p:nvSpPr>
          <p:cNvPr id="8" name="Footer Placeholder 7">
            <a:extLst>
              <a:ext uri="{FF2B5EF4-FFF2-40B4-BE49-F238E27FC236}">
                <a16:creationId xmlns:a16="http://schemas.microsoft.com/office/drawing/2014/main" id="{7B92DE07-AA37-4ACE-B001-99A78BE1539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D5F32F9-AF70-4A07-995D-5FF9958CDC13}"/>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1924810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1CEA-A5C5-41EF-B186-B1887D638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733E3D8-32E6-4B2D-9979-42FDF254E5DD}"/>
              </a:ext>
            </a:extLst>
          </p:cNvPr>
          <p:cNvSpPr>
            <a:spLocks noGrp="1"/>
          </p:cNvSpPr>
          <p:nvPr>
            <p:ph type="dt" sz="half" idx="10"/>
          </p:nvPr>
        </p:nvSpPr>
        <p:spPr/>
        <p:txBody>
          <a:bodyPr/>
          <a:lstStyle/>
          <a:p>
            <a:fld id="{7C9097AB-AF7B-431D-BB70-A13C9F05FFFE}" type="datetime1">
              <a:rPr lang="en-GB" smtClean="0"/>
              <a:t>11/03/2024</a:t>
            </a:fld>
            <a:endParaRPr lang="en-GB" dirty="0"/>
          </a:p>
        </p:txBody>
      </p:sp>
      <p:sp>
        <p:nvSpPr>
          <p:cNvPr id="4" name="Footer Placeholder 3">
            <a:extLst>
              <a:ext uri="{FF2B5EF4-FFF2-40B4-BE49-F238E27FC236}">
                <a16:creationId xmlns:a16="http://schemas.microsoft.com/office/drawing/2014/main" id="{8EBCC65F-B6AD-41E7-A9A4-49B4D87507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182127A5-955E-4C35-8CF0-276175D4BB03}"/>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198991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EBE5B6-00B0-45DD-B47A-870B6AEBD0F9}"/>
              </a:ext>
            </a:extLst>
          </p:cNvPr>
          <p:cNvSpPr>
            <a:spLocks noGrp="1"/>
          </p:cNvSpPr>
          <p:nvPr>
            <p:ph type="dt" sz="half" idx="10"/>
          </p:nvPr>
        </p:nvSpPr>
        <p:spPr/>
        <p:txBody>
          <a:bodyPr/>
          <a:lstStyle/>
          <a:p>
            <a:fld id="{9B698720-7367-47E0-82F9-3CA44F6B749B}" type="datetime1">
              <a:rPr lang="en-GB" smtClean="0"/>
              <a:t>11/03/2024</a:t>
            </a:fld>
            <a:endParaRPr lang="en-GB" dirty="0"/>
          </a:p>
        </p:txBody>
      </p:sp>
      <p:sp>
        <p:nvSpPr>
          <p:cNvPr id="3" name="Footer Placeholder 2">
            <a:extLst>
              <a:ext uri="{FF2B5EF4-FFF2-40B4-BE49-F238E27FC236}">
                <a16:creationId xmlns:a16="http://schemas.microsoft.com/office/drawing/2014/main" id="{8C22D4BF-92F6-4BC2-9F50-2FC21F6A45E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2848D78-6460-4035-A632-CE5E854B5221}"/>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18214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87B4-4D6A-432A-9A72-4AF3E3691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739C76-FAA9-45C9-8C6E-71AB94346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7B1AD0-7439-4D36-8A4B-08B7438FF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82D6FA-E11E-4650-BD79-825DD21176BD}"/>
              </a:ext>
            </a:extLst>
          </p:cNvPr>
          <p:cNvSpPr>
            <a:spLocks noGrp="1"/>
          </p:cNvSpPr>
          <p:nvPr>
            <p:ph type="dt" sz="half" idx="10"/>
          </p:nvPr>
        </p:nvSpPr>
        <p:spPr/>
        <p:txBody>
          <a:bodyPr/>
          <a:lstStyle/>
          <a:p>
            <a:fld id="{3A60D86B-811D-4507-9FE1-26AA9317AE27}" type="datetime1">
              <a:rPr lang="en-GB" smtClean="0"/>
              <a:t>11/03/2024</a:t>
            </a:fld>
            <a:endParaRPr lang="en-GB" dirty="0"/>
          </a:p>
        </p:txBody>
      </p:sp>
      <p:sp>
        <p:nvSpPr>
          <p:cNvPr id="6" name="Footer Placeholder 5">
            <a:extLst>
              <a:ext uri="{FF2B5EF4-FFF2-40B4-BE49-F238E27FC236}">
                <a16:creationId xmlns:a16="http://schemas.microsoft.com/office/drawing/2014/main" id="{5E7B94AF-0998-43ED-96DE-25DC8765B2E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6BFE119-A0E6-47C5-BFBD-D8E484179F2F}"/>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26847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E15A-9A3E-4120-9A48-3B2017908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1D6535-2BFA-499B-B7E5-7CEF0B2DAE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6EDC3FE-360E-42CD-8DA1-D6635500A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0A4458-64D2-4D0D-B5E1-2BA0F9496487}"/>
              </a:ext>
            </a:extLst>
          </p:cNvPr>
          <p:cNvSpPr>
            <a:spLocks noGrp="1"/>
          </p:cNvSpPr>
          <p:nvPr>
            <p:ph type="dt" sz="half" idx="10"/>
          </p:nvPr>
        </p:nvSpPr>
        <p:spPr/>
        <p:txBody>
          <a:bodyPr/>
          <a:lstStyle/>
          <a:p>
            <a:fld id="{D2752E17-90C5-421F-AF54-5AD731101069}" type="datetime1">
              <a:rPr lang="en-GB" smtClean="0"/>
              <a:t>11/03/2024</a:t>
            </a:fld>
            <a:endParaRPr lang="en-GB" dirty="0"/>
          </a:p>
        </p:txBody>
      </p:sp>
      <p:sp>
        <p:nvSpPr>
          <p:cNvPr id="6" name="Footer Placeholder 5">
            <a:extLst>
              <a:ext uri="{FF2B5EF4-FFF2-40B4-BE49-F238E27FC236}">
                <a16:creationId xmlns:a16="http://schemas.microsoft.com/office/drawing/2014/main" id="{119F773A-CF8A-4F39-BD8E-B73CD509C08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11BA61A-C833-414E-B548-D39E7A52D521}"/>
              </a:ext>
            </a:extLst>
          </p:cNvPr>
          <p:cNvSpPr>
            <a:spLocks noGrp="1"/>
          </p:cNvSpPr>
          <p:nvPr>
            <p:ph type="sldNum" sz="quarter" idx="12"/>
          </p:nvPr>
        </p:nvSpPr>
        <p:spPr/>
        <p:txBody>
          <a:bodyPr/>
          <a:lstStyle/>
          <a:p>
            <a:fld id="{81E5877E-6203-4054-A77D-C78B0DE17351}" type="slidenum">
              <a:rPr lang="en-GB" smtClean="0"/>
              <a:t>‹#›</a:t>
            </a:fld>
            <a:endParaRPr lang="en-GB" dirty="0"/>
          </a:p>
        </p:txBody>
      </p:sp>
    </p:spTree>
    <p:extLst>
      <p:ext uri="{BB962C8B-B14F-4D97-AF65-F5344CB8AC3E}">
        <p14:creationId xmlns:p14="http://schemas.microsoft.com/office/powerpoint/2010/main" val="2028955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208F9F-F393-4EF3-A051-E071E0BDA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B91291-59AC-4E0C-B414-269968F1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2ACCD1-B534-4888-B069-E5DB1D77F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3C429-D002-45CB-859E-2C833E7799E2}" type="datetime1">
              <a:rPr lang="en-GB" smtClean="0"/>
              <a:t>11/03/2024</a:t>
            </a:fld>
            <a:endParaRPr lang="en-GB" dirty="0"/>
          </a:p>
        </p:txBody>
      </p:sp>
      <p:sp>
        <p:nvSpPr>
          <p:cNvPr id="5" name="Footer Placeholder 4">
            <a:extLst>
              <a:ext uri="{FF2B5EF4-FFF2-40B4-BE49-F238E27FC236}">
                <a16:creationId xmlns:a16="http://schemas.microsoft.com/office/drawing/2014/main" id="{FD7D6AB7-AC1B-48BC-899C-36563FA12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211CC71-FCD8-4AB9-BCE7-1D120504BE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5877E-6203-4054-A77D-C78B0DE17351}" type="slidenum">
              <a:rPr lang="en-GB" smtClean="0"/>
              <a:t>‹#›</a:t>
            </a:fld>
            <a:endParaRPr lang="en-GB" dirty="0"/>
          </a:p>
        </p:txBody>
      </p:sp>
    </p:spTree>
    <p:extLst>
      <p:ext uri="{BB962C8B-B14F-4D97-AF65-F5344CB8AC3E}">
        <p14:creationId xmlns:p14="http://schemas.microsoft.com/office/powerpoint/2010/main" val="2378264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9.jpeg"/><Relationship Id="rId7" Type="http://schemas.openxmlformats.org/officeDocument/2006/relationships/image" Target="../media/image10.png"/><Relationship Id="rId12" Type="http://schemas.openxmlformats.org/officeDocument/2006/relationships/image" Target="../media/image47.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jpeg"/><Relationship Id="rId9" Type="http://schemas.openxmlformats.org/officeDocument/2006/relationships/image" Target="../media/image44.png"/><Relationship Id="rId1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254F-4B9F-8344-9A9C-7E33B7BF5371}"/>
              </a:ext>
            </a:extLst>
          </p:cNvPr>
          <p:cNvSpPr>
            <a:spLocks noGrp="1"/>
          </p:cNvSpPr>
          <p:nvPr>
            <p:ph type="ctrTitle"/>
          </p:nvPr>
        </p:nvSpPr>
        <p:spPr>
          <a:xfrm>
            <a:off x="172843" y="288795"/>
            <a:ext cx="3768117" cy="2953816"/>
          </a:xfrm>
        </p:spPr>
        <p:txBody>
          <a:bodyPr>
            <a:noAutofit/>
          </a:bodyPr>
          <a:lstStyle/>
          <a:p>
            <a:r>
              <a:rPr lang="en-US" sz="3600" dirty="0"/>
              <a:t>Rehabilitation and palliative care for people with advanced disease</a:t>
            </a:r>
          </a:p>
        </p:txBody>
      </p:sp>
      <p:sp>
        <p:nvSpPr>
          <p:cNvPr id="6" name="Subtitle 5">
            <a:extLst>
              <a:ext uri="{FF2B5EF4-FFF2-40B4-BE49-F238E27FC236}">
                <a16:creationId xmlns:a16="http://schemas.microsoft.com/office/drawing/2014/main" id="{C34F9C29-CBAD-4729-BB80-F4B798690028}"/>
              </a:ext>
            </a:extLst>
          </p:cNvPr>
          <p:cNvSpPr>
            <a:spLocks noGrp="1"/>
          </p:cNvSpPr>
          <p:nvPr>
            <p:ph type="subTitle" idx="1"/>
          </p:nvPr>
        </p:nvSpPr>
        <p:spPr>
          <a:xfrm>
            <a:off x="201711" y="3242611"/>
            <a:ext cx="3710380" cy="2041178"/>
          </a:xfrm>
        </p:spPr>
        <p:txBody>
          <a:bodyPr>
            <a:normAutofit/>
          </a:bodyPr>
          <a:lstStyle/>
          <a:p>
            <a:r>
              <a:rPr lang="en-US" sz="2200" b="1" dirty="0"/>
              <a:t>Professor Matthew Maddocks</a:t>
            </a:r>
            <a:br>
              <a:rPr lang="en-US" sz="2200" dirty="0"/>
            </a:br>
            <a:r>
              <a:rPr lang="en-US" sz="2200" dirty="0"/>
              <a:t>BSc MCSP PhD FHEA</a:t>
            </a:r>
          </a:p>
          <a:p>
            <a:r>
              <a:rPr lang="en-US" sz="2200" dirty="0"/>
              <a:t>Professor of Health Services Research &amp; Rehabilitation</a:t>
            </a:r>
          </a:p>
          <a:p>
            <a:r>
              <a:rPr lang="en-US" dirty="0"/>
              <a:t>12</a:t>
            </a:r>
            <a:r>
              <a:rPr lang="en-US" baseline="30000" dirty="0"/>
              <a:t>th</a:t>
            </a:r>
            <a:r>
              <a:rPr lang="en-US" dirty="0"/>
              <a:t> March 2024</a:t>
            </a:r>
            <a:endParaRPr lang="en-GB" dirty="0"/>
          </a:p>
        </p:txBody>
      </p:sp>
      <p:pic>
        <p:nvPicPr>
          <p:cNvPr id="1026" name="Picture 2" descr="Palliative Care Needs Urgent Reform">
            <a:extLst>
              <a:ext uri="{FF2B5EF4-FFF2-40B4-BE49-F238E27FC236}">
                <a16:creationId xmlns:a16="http://schemas.microsoft.com/office/drawing/2014/main" id="{65B135CB-FC3F-40DE-9950-25FE02206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6628" y="5557760"/>
            <a:ext cx="2015372" cy="1300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g's College London">
            <a:extLst>
              <a:ext uri="{FF2B5EF4-FFF2-40B4-BE49-F238E27FC236}">
                <a16:creationId xmlns:a16="http://schemas.microsoft.com/office/drawing/2014/main" id="{86ED6AD7-8E31-4463-9ED5-E6E3D0B2E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6628" y="0"/>
            <a:ext cx="1732281" cy="13211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Documents and Settings\kami\Desktop\KHP\Branding\Master logos &amp; supporting files\KHP bitmap logos\Medium logos\4 Logo + Descriptor\KHP_M_stacked_descriptor_lr_RGB.jpg">
            <a:extLst>
              <a:ext uri="{FF2B5EF4-FFF2-40B4-BE49-F238E27FC236}">
                <a16:creationId xmlns:a16="http://schemas.microsoft.com/office/drawing/2014/main" id="{111C66BF-E206-AEB9-093D-D93057A78B6D}"/>
              </a:ext>
            </a:extLst>
          </p:cNvPr>
          <p:cNvPicPr/>
          <p:nvPr/>
        </p:nvPicPr>
        <p:blipFill rotWithShape="1">
          <a:blip r:embed="rId5" cstate="print">
            <a:clrChange>
              <a:clrFrom>
                <a:srgbClr val="FFFFFF"/>
              </a:clrFrom>
              <a:clrTo>
                <a:srgbClr val="FFFFFF">
                  <a:alpha val="0"/>
                </a:srgbClr>
              </a:clrTo>
            </a:clrChange>
          </a:blip>
          <a:srcRect l="59383" b="26738"/>
          <a:stretch/>
        </p:blipFill>
        <p:spPr bwMode="auto">
          <a:xfrm>
            <a:off x="242808" y="5813121"/>
            <a:ext cx="3504928" cy="756084"/>
          </a:xfrm>
          <a:prstGeom prst="rect">
            <a:avLst/>
          </a:prstGeom>
          <a:noFill/>
          <a:ln>
            <a:noFill/>
          </a:ln>
        </p:spPr>
      </p:pic>
      <p:pic>
        <p:nvPicPr>
          <p:cNvPr id="4" name="Picture 4" descr="King's College London">
            <a:extLst>
              <a:ext uri="{FF2B5EF4-FFF2-40B4-BE49-F238E27FC236}">
                <a16:creationId xmlns:a16="http://schemas.microsoft.com/office/drawing/2014/main" id="{287C46AB-DAB9-6FAB-5A3B-F5B3126A53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9719" y="-2"/>
            <a:ext cx="1732281" cy="1321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ing's College London">
            <a:extLst>
              <a:ext uri="{FF2B5EF4-FFF2-40B4-BE49-F238E27FC236}">
                <a16:creationId xmlns:a16="http://schemas.microsoft.com/office/drawing/2014/main" id="{577F8987-EE57-9EDE-3C8A-A7ED4024E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173" y="-1"/>
            <a:ext cx="1732281" cy="132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55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80CE-8F70-D26D-947C-D47341259574}"/>
              </a:ext>
            </a:extLst>
          </p:cNvPr>
          <p:cNvSpPr>
            <a:spLocks noGrp="1"/>
          </p:cNvSpPr>
          <p:nvPr>
            <p:ph type="title"/>
          </p:nvPr>
        </p:nvSpPr>
        <p:spPr/>
        <p:txBody>
          <a:bodyPr>
            <a:noAutofit/>
          </a:bodyPr>
          <a:lstStyle/>
          <a:p>
            <a:r>
              <a:rPr lang="en-GB" sz="3200" dirty="0"/>
              <a:t>Care recommendations following comprehensive assessment</a:t>
            </a:r>
          </a:p>
        </p:txBody>
      </p:sp>
      <p:sp>
        <p:nvSpPr>
          <p:cNvPr id="4" name="Slide Number Placeholder 3">
            <a:extLst>
              <a:ext uri="{FF2B5EF4-FFF2-40B4-BE49-F238E27FC236}">
                <a16:creationId xmlns:a16="http://schemas.microsoft.com/office/drawing/2014/main" id="{F7FE9F17-B76D-AEBB-1252-11C772BA608B}"/>
              </a:ext>
            </a:extLst>
          </p:cNvPr>
          <p:cNvSpPr>
            <a:spLocks noGrp="1"/>
          </p:cNvSpPr>
          <p:nvPr>
            <p:ph type="sldNum" sz="quarter" idx="12"/>
          </p:nvPr>
        </p:nvSpPr>
        <p:spPr/>
        <p:txBody>
          <a:bodyPr/>
          <a:lstStyle/>
          <a:p>
            <a:fld id="{81E5877E-6203-4054-A77D-C78B0DE17351}" type="slidenum">
              <a:rPr lang="en-GB" smtClean="0"/>
              <a:pPr/>
              <a:t>10</a:t>
            </a:fld>
            <a:endParaRPr lang="en-GB"/>
          </a:p>
        </p:txBody>
      </p:sp>
      <p:graphicFrame>
        <p:nvGraphicFramePr>
          <p:cNvPr id="5" name="Content Placeholder 4">
            <a:extLst>
              <a:ext uri="{FF2B5EF4-FFF2-40B4-BE49-F238E27FC236}">
                <a16:creationId xmlns:a16="http://schemas.microsoft.com/office/drawing/2014/main" id="{1F50263E-44A8-72EE-356E-34AAC05B6F4D}"/>
              </a:ext>
            </a:extLst>
          </p:cNvPr>
          <p:cNvGraphicFramePr>
            <a:graphicFrameLocks noGrp="1"/>
          </p:cNvGraphicFramePr>
          <p:nvPr>
            <p:ph idx="1"/>
            <p:extLst>
              <p:ext uri="{D42A27DB-BD31-4B8C-83A1-F6EECF244321}">
                <p14:modId xmlns:p14="http://schemas.microsoft.com/office/powerpoint/2010/main" val="2861933436"/>
              </p:ext>
            </p:extLst>
          </p:nvPr>
        </p:nvGraphicFramePr>
        <p:xfrm>
          <a:off x="165100" y="1098825"/>
          <a:ext cx="8135866" cy="5596731"/>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reflection of a mountain in a puddle of water&#10;&#10;Description automatically generated">
            <a:extLst>
              <a:ext uri="{FF2B5EF4-FFF2-40B4-BE49-F238E27FC236}">
                <a16:creationId xmlns:a16="http://schemas.microsoft.com/office/drawing/2014/main" id="{3D8BEB20-0DB0-164C-1D39-9B37C165A2CC}"/>
              </a:ext>
            </a:extLst>
          </p:cNvPr>
          <p:cNvPicPr>
            <a:picLocks noChangeAspect="1"/>
          </p:cNvPicPr>
          <p:nvPr/>
        </p:nvPicPr>
        <p:blipFill rotWithShape="1">
          <a:blip r:embed="rId4">
            <a:extLst>
              <a:ext uri="{28A0092B-C50C-407E-A947-70E740481C1C}">
                <a14:useLocalDpi xmlns:a14="http://schemas.microsoft.com/office/drawing/2010/main" val="0"/>
              </a:ext>
            </a:extLst>
          </a:blip>
          <a:srcRect l="18919" r="33510"/>
          <a:stretch/>
        </p:blipFill>
        <p:spPr>
          <a:xfrm rot="10800000">
            <a:off x="8494643" y="1028700"/>
            <a:ext cx="3697357" cy="5829300"/>
          </a:xfrm>
          <a:prstGeom prst="rect">
            <a:avLst/>
          </a:prstGeom>
        </p:spPr>
      </p:pic>
      <p:sp>
        <p:nvSpPr>
          <p:cNvPr id="6" name="TextBox 5">
            <a:extLst>
              <a:ext uri="{FF2B5EF4-FFF2-40B4-BE49-F238E27FC236}">
                <a16:creationId xmlns:a16="http://schemas.microsoft.com/office/drawing/2014/main" id="{99A3BE0A-7718-11C0-95DA-4B118C81B7D3}"/>
              </a:ext>
            </a:extLst>
          </p:cNvPr>
          <p:cNvSpPr txBox="1"/>
          <p:nvPr/>
        </p:nvSpPr>
        <p:spPr>
          <a:xfrm>
            <a:off x="6676635" y="6538912"/>
            <a:ext cx="2804743" cy="313288"/>
          </a:xfrm>
          <a:prstGeom prst="rect">
            <a:avLst/>
          </a:prstGeom>
          <a:noFill/>
        </p:spPr>
        <p:txBody>
          <a:bodyPr wrap="square">
            <a:spAutoFit/>
          </a:bodyPr>
          <a:lstStyle/>
          <a:p>
            <a:r>
              <a:rPr lang="en-GB" sz="1400" i="1" dirty="0">
                <a:latin typeface="+mj-lt"/>
              </a:rPr>
              <a:t>Brighton et al In press</a:t>
            </a:r>
          </a:p>
        </p:txBody>
      </p:sp>
    </p:spTree>
    <p:extLst>
      <p:ext uri="{BB962C8B-B14F-4D97-AF65-F5344CB8AC3E}">
        <p14:creationId xmlns:p14="http://schemas.microsoft.com/office/powerpoint/2010/main" val="9675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39700" y="1028700"/>
          <a:ext cx="5559642" cy="4808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455C3305-1390-4CB5-9595-455442B69402}"/>
              </a:ext>
            </a:extLst>
          </p:cNvPr>
          <p:cNvGrpSpPr/>
          <p:nvPr/>
        </p:nvGrpSpPr>
        <p:grpSpPr>
          <a:xfrm>
            <a:off x="4807339" y="1469664"/>
            <a:ext cx="2222091" cy="876110"/>
            <a:chOff x="5845759" y="2019992"/>
            <a:chExt cx="2222091" cy="876110"/>
          </a:xfrm>
        </p:grpSpPr>
        <p:sp>
          <p:nvSpPr>
            <p:cNvPr id="13" name="Rectangle 12">
              <a:extLst>
                <a:ext uri="{FF2B5EF4-FFF2-40B4-BE49-F238E27FC236}">
                  <a16:creationId xmlns:a16="http://schemas.microsoft.com/office/drawing/2014/main" id="{2327B74A-6C61-4923-8B5D-FA1D981EEF7E}"/>
                </a:ext>
              </a:extLst>
            </p:cNvPr>
            <p:cNvSpPr/>
            <p:nvPr/>
          </p:nvSpPr>
          <p:spPr>
            <a:xfrm>
              <a:off x="5966279" y="2019992"/>
              <a:ext cx="2101571" cy="760636"/>
            </a:xfrm>
            <a:prstGeom prst="rect">
              <a:avLst/>
            </a:prstGeom>
            <a:solidFill>
              <a:srgbClr val="EA5D4E"/>
            </a:solidFill>
            <a:ln>
              <a:solidFill>
                <a:srgbClr val="193E72"/>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3D76A68C-E8FB-4BB3-B8DB-B369ECB760D8}"/>
                </a:ext>
              </a:extLst>
            </p:cNvPr>
            <p:cNvSpPr txBox="1"/>
            <p:nvPr/>
          </p:nvSpPr>
          <p:spPr>
            <a:xfrm>
              <a:off x="5845759" y="2135466"/>
              <a:ext cx="2101571" cy="7606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4810" tIns="0" rIns="0" bIns="0" numCol="1" spcCol="1270" anchor="t" anchorCtr="0">
              <a:noAutofit/>
            </a:bodyPr>
            <a:lstStyle/>
            <a:p>
              <a:pPr marL="0" lvl="0" indent="0" algn="ctr" defTabSz="800100">
                <a:lnSpc>
                  <a:spcPct val="90000"/>
                </a:lnSpc>
                <a:spcBef>
                  <a:spcPct val="0"/>
                </a:spcBef>
                <a:spcAft>
                  <a:spcPct val="35000"/>
                </a:spcAft>
                <a:buNone/>
              </a:pPr>
              <a:r>
                <a:rPr lang="en-US" sz="2000" b="1" kern="1200" dirty="0">
                  <a:solidFill>
                    <a:schemeClr val="bg1"/>
                  </a:solidFill>
                </a:rPr>
                <a:t>Palliative rehabilitation ?</a:t>
              </a:r>
            </a:p>
          </p:txBody>
        </p:sp>
      </p:grpSp>
      <p:pic>
        <p:nvPicPr>
          <p:cNvPr id="7" name="Picture 6">
            <a:extLst>
              <a:ext uri="{FF2B5EF4-FFF2-40B4-BE49-F238E27FC236}">
                <a16:creationId xmlns:a16="http://schemas.microsoft.com/office/drawing/2014/main" id="{331B906A-F05A-9A33-0775-5FDB60DBB5A6}"/>
              </a:ext>
            </a:extLst>
          </p:cNvPr>
          <p:cNvPicPr>
            <a:picLocks noChangeAspect="1" noChangeArrowheads="1"/>
          </p:cNvPicPr>
          <p:nvPr/>
        </p:nvPicPr>
        <p:blipFill rotWithShape="1">
          <a:blip r:embed="rId8"/>
          <a:srcRect l="43437" t="11892" r="36713" b="36053"/>
          <a:stretch/>
        </p:blipFill>
        <p:spPr bwMode="auto">
          <a:xfrm>
            <a:off x="7830665" y="1028700"/>
            <a:ext cx="4361335" cy="5829300"/>
          </a:xfrm>
          <a:prstGeom prst="rect">
            <a:avLst/>
          </a:prstGeom>
          <a:solidFill>
            <a:srgbClr val="FFFFFF">
              <a:shade val="85000"/>
            </a:srgbClr>
          </a:solidFill>
          <a:ln w="9525">
            <a:solidFill>
              <a:schemeClr val="tx1"/>
            </a:solidFill>
            <a:miter lim="800000"/>
            <a:headEnd/>
            <a:tailEnd/>
          </a:ln>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A3E4A380-8FDE-CFAE-698C-B4C6A336721A}"/>
              </a:ext>
            </a:extLst>
          </p:cNvPr>
          <p:cNvGrpSpPr/>
          <p:nvPr/>
        </p:nvGrpSpPr>
        <p:grpSpPr>
          <a:xfrm>
            <a:off x="3439770" y="4512227"/>
            <a:ext cx="4138880" cy="2055819"/>
            <a:chOff x="165100" y="4100756"/>
            <a:chExt cx="3758930" cy="1603612"/>
          </a:xfrm>
        </p:grpSpPr>
        <p:pic>
          <p:nvPicPr>
            <p:cNvPr id="9" name="Picture 8">
              <a:extLst>
                <a:ext uri="{FF2B5EF4-FFF2-40B4-BE49-F238E27FC236}">
                  <a16:creationId xmlns:a16="http://schemas.microsoft.com/office/drawing/2014/main" id="{A118D140-094E-A9C1-D22C-E39337537C4F}"/>
                </a:ext>
              </a:extLst>
            </p:cNvPr>
            <p:cNvPicPr>
              <a:picLocks noChangeAspect="1"/>
            </p:cNvPicPr>
            <p:nvPr/>
          </p:nvPicPr>
          <p:blipFill rotWithShape="1">
            <a:blip r:embed="rId9"/>
            <a:srcRect t="29412" b="18016"/>
            <a:stretch/>
          </p:blipFill>
          <p:spPr>
            <a:xfrm>
              <a:off x="165100" y="4100756"/>
              <a:ext cx="3758930" cy="1603612"/>
            </a:xfrm>
            <a:prstGeom prst="rect">
              <a:avLst/>
            </a:prstGeom>
            <a:ln>
              <a:solidFill>
                <a:schemeClr val="tx2"/>
              </a:solidFill>
            </a:ln>
          </p:spPr>
        </p:pic>
        <p:pic>
          <p:nvPicPr>
            <p:cNvPr id="10" name="Picture 9">
              <a:extLst>
                <a:ext uri="{FF2B5EF4-FFF2-40B4-BE49-F238E27FC236}">
                  <a16:creationId xmlns:a16="http://schemas.microsoft.com/office/drawing/2014/main" id="{F64BB53A-BBC6-15D0-C544-7243242B3A45}"/>
                </a:ext>
              </a:extLst>
            </p:cNvPr>
            <p:cNvPicPr>
              <a:picLocks noChangeAspect="1"/>
            </p:cNvPicPr>
            <p:nvPr/>
          </p:nvPicPr>
          <p:blipFill rotWithShape="1">
            <a:blip r:embed="rId9"/>
            <a:srcRect l="17125" t="29412" r="29573" b="58730"/>
            <a:stretch/>
          </p:blipFill>
          <p:spPr>
            <a:xfrm>
              <a:off x="480606" y="4553322"/>
              <a:ext cx="2718234" cy="535452"/>
            </a:xfrm>
            <a:prstGeom prst="rect">
              <a:avLst/>
            </a:prstGeom>
            <a:ln>
              <a:noFill/>
            </a:ln>
          </p:spPr>
        </p:pic>
        <p:pic>
          <p:nvPicPr>
            <p:cNvPr id="12" name="Picture 11">
              <a:extLst>
                <a:ext uri="{FF2B5EF4-FFF2-40B4-BE49-F238E27FC236}">
                  <a16:creationId xmlns:a16="http://schemas.microsoft.com/office/drawing/2014/main" id="{BE588818-3B5C-672C-FCDF-3826D83A0BF1}"/>
                </a:ext>
              </a:extLst>
            </p:cNvPr>
            <p:cNvPicPr>
              <a:picLocks noChangeAspect="1"/>
            </p:cNvPicPr>
            <p:nvPr/>
          </p:nvPicPr>
          <p:blipFill rotWithShape="1">
            <a:blip r:embed="rId9"/>
            <a:srcRect l="17125" t="29412" r="29573" b="58730"/>
            <a:stretch/>
          </p:blipFill>
          <p:spPr>
            <a:xfrm>
              <a:off x="388826" y="4873318"/>
              <a:ext cx="2269475" cy="447053"/>
            </a:xfrm>
            <a:prstGeom prst="rect">
              <a:avLst/>
            </a:prstGeom>
            <a:ln>
              <a:noFill/>
            </a:ln>
          </p:spPr>
        </p:pic>
        <p:pic>
          <p:nvPicPr>
            <p:cNvPr id="15" name="Picture 14">
              <a:extLst>
                <a:ext uri="{FF2B5EF4-FFF2-40B4-BE49-F238E27FC236}">
                  <a16:creationId xmlns:a16="http://schemas.microsoft.com/office/drawing/2014/main" id="{6094DA99-388B-7005-2C42-9A15D7C0C71E}"/>
                </a:ext>
              </a:extLst>
            </p:cNvPr>
            <p:cNvPicPr>
              <a:picLocks noChangeAspect="1"/>
            </p:cNvPicPr>
            <p:nvPr/>
          </p:nvPicPr>
          <p:blipFill rotWithShape="1">
            <a:blip r:embed="rId9">
              <a:clrChange>
                <a:clrFrom>
                  <a:srgbClr val="0099D6"/>
                </a:clrFrom>
                <a:clrTo>
                  <a:srgbClr val="0099D6">
                    <a:alpha val="0"/>
                  </a:srgbClr>
                </a:clrTo>
              </a:clrChange>
            </a:blip>
            <a:srcRect l="6996" t="46384" r="19030" b="32133"/>
            <a:stretch/>
          </p:blipFill>
          <p:spPr>
            <a:xfrm>
              <a:off x="662892" y="4801025"/>
              <a:ext cx="2780650" cy="715047"/>
            </a:xfrm>
            <a:prstGeom prst="rect">
              <a:avLst/>
            </a:prstGeom>
            <a:ln>
              <a:noFill/>
            </a:ln>
          </p:spPr>
        </p:pic>
        <p:pic>
          <p:nvPicPr>
            <p:cNvPr id="16" name="Picture 15">
              <a:extLst>
                <a:ext uri="{FF2B5EF4-FFF2-40B4-BE49-F238E27FC236}">
                  <a16:creationId xmlns:a16="http://schemas.microsoft.com/office/drawing/2014/main" id="{092DB3F1-A705-2A7B-1366-394C9C4BB7A4}"/>
                </a:ext>
              </a:extLst>
            </p:cNvPr>
            <p:cNvPicPr>
              <a:picLocks noChangeAspect="1"/>
            </p:cNvPicPr>
            <p:nvPr/>
          </p:nvPicPr>
          <p:blipFill rotWithShape="1">
            <a:blip r:embed="rId9"/>
            <a:srcRect l="8899" t="1844" r="55899" b="80341"/>
            <a:stretch/>
          </p:blipFill>
          <p:spPr>
            <a:xfrm>
              <a:off x="204284" y="4163170"/>
              <a:ext cx="1165932" cy="522469"/>
            </a:xfrm>
            <a:prstGeom prst="rect">
              <a:avLst/>
            </a:prstGeom>
            <a:ln>
              <a:noFill/>
            </a:ln>
          </p:spPr>
        </p:pic>
      </p:grpSp>
      <p:sp>
        <p:nvSpPr>
          <p:cNvPr id="17" name="Title 1">
            <a:extLst>
              <a:ext uri="{FF2B5EF4-FFF2-40B4-BE49-F238E27FC236}">
                <a16:creationId xmlns:a16="http://schemas.microsoft.com/office/drawing/2014/main" id="{596EE9A4-7DBA-F8AA-1FC3-96A1FCB7EC61}"/>
              </a:ext>
            </a:extLst>
          </p:cNvPr>
          <p:cNvSpPr txBox="1">
            <a:spLocks/>
          </p:cNvSpPr>
          <p:nvPr/>
        </p:nvSpPr>
        <p:spPr>
          <a:xfrm>
            <a:off x="145143" y="66929"/>
            <a:ext cx="10515600" cy="892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80000"/>
              </a:lnSpc>
            </a:pPr>
            <a:r>
              <a:rPr lang="en-US" sz="3600" dirty="0"/>
              <a:t>Optimising function in advanced illness</a:t>
            </a:r>
            <a:endParaRPr lang="en-GB" sz="3600" dirty="0"/>
          </a:p>
        </p:txBody>
      </p:sp>
    </p:spTree>
    <p:extLst>
      <p:ext uri="{BB962C8B-B14F-4D97-AF65-F5344CB8AC3E}">
        <p14:creationId xmlns:p14="http://schemas.microsoft.com/office/powerpoint/2010/main" val="751692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1479DB-313E-6B1C-0991-09205F02F1A2}"/>
              </a:ext>
            </a:extLst>
          </p:cNvPr>
          <p:cNvSpPr txBox="1"/>
          <p:nvPr/>
        </p:nvSpPr>
        <p:spPr>
          <a:xfrm>
            <a:off x="9207500" y="6216650"/>
            <a:ext cx="31097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2060"/>
                </a:solidFill>
              </a:rPr>
              <a:t>https://palliativeprojects.eu/inspire/</a:t>
            </a:r>
            <a:endParaRPr lang="en-US" dirty="0"/>
          </a:p>
        </p:txBody>
      </p:sp>
      <p:pic>
        <p:nvPicPr>
          <p:cNvPr id="7" name="Picture 6">
            <a:extLst>
              <a:ext uri="{FF2B5EF4-FFF2-40B4-BE49-F238E27FC236}">
                <a16:creationId xmlns:a16="http://schemas.microsoft.com/office/drawing/2014/main" id="{5C3C10B7-2115-F612-CA8C-84EDB59F966C}"/>
              </a:ext>
            </a:extLst>
          </p:cNvPr>
          <p:cNvPicPr>
            <a:picLocks noChangeAspect="1"/>
          </p:cNvPicPr>
          <p:nvPr/>
        </p:nvPicPr>
        <p:blipFill>
          <a:blip r:embed="rId3"/>
          <a:stretch>
            <a:fillRect/>
          </a:stretch>
        </p:blipFill>
        <p:spPr>
          <a:xfrm>
            <a:off x="770853" y="1276555"/>
            <a:ext cx="6727445" cy="2377804"/>
          </a:xfrm>
          <a:prstGeom prst="rect">
            <a:avLst/>
          </a:prstGeom>
          <a:ln>
            <a:solidFill>
              <a:schemeClr val="tx1"/>
            </a:solidFill>
          </a:ln>
        </p:spPr>
      </p:pic>
      <p:pic>
        <p:nvPicPr>
          <p:cNvPr id="2" name="Picture 1" descr="A group of people posing for a photo&#10;&#10;Description automatically generated">
            <a:extLst>
              <a:ext uri="{FF2B5EF4-FFF2-40B4-BE49-F238E27FC236}">
                <a16:creationId xmlns:a16="http://schemas.microsoft.com/office/drawing/2014/main" id="{9F02A724-FB5C-C877-DB45-98A8A0C8CE4A}"/>
              </a:ext>
            </a:extLst>
          </p:cNvPr>
          <p:cNvPicPr>
            <a:picLocks noChangeAspect="1"/>
          </p:cNvPicPr>
          <p:nvPr/>
        </p:nvPicPr>
        <p:blipFill rotWithShape="1">
          <a:blip r:embed="rId4">
            <a:extLst>
              <a:ext uri="{28A0092B-C50C-407E-A947-70E740481C1C}">
                <a14:useLocalDpi xmlns:a14="http://schemas.microsoft.com/office/drawing/2010/main" val="0"/>
              </a:ext>
            </a:extLst>
          </a:blip>
          <a:srcRect l="10063" t="19203" r="10028" b="7714"/>
          <a:stretch/>
        </p:blipFill>
        <p:spPr>
          <a:xfrm>
            <a:off x="740373" y="3795396"/>
            <a:ext cx="6792946" cy="2870200"/>
          </a:xfrm>
          <a:prstGeom prst="rect">
            <a:avLst/>
          </a:prstGeom>
        </p:spPr>
      </p:pic>
      <p:pic>
        <p:nvPicPr>
          <p:cNvPr id="17" name="Picture 16" descr="A group of people standing on stairs&#10;&#10;Description automatically generated">
            <a:extLst>
              <a:ext uri="{FF2B5EF4-FFF2-40B4-BE49-F238E27FC236}">
                <a16:creationId xmlns:a16="http://schemas.microsoft.com/office/drawing/2014/main" id="{13B976E8-7FC9-B286-4120-59E6210AB9B7}"/>
              </a:ext>
            </a:extLst>
          </p:cNvPr>
          <p:cNvPicPr>
            <a:picLocks noChangeAspect="1"/>
          </p:cNvPicPr>
          <p:nvPr/>
        </p:nvPicPr>
        <p:blipFill rotWithShape="1">
          <a:blip r:embed="rId5">
            <a:extLst>
              <a:ext uri="{28A0092B-C50C-407E-A947-70E740481C1C}">
                <a14:useLocalDpi xmlns:a14="http://schemas.microsoft.com/office/drawing/2010/main" val="0"/>
              </a:ext>
            </a:extLst>
          </a:blip>
          <a:srcRect l="4740" t="8224" r="23535" b="5893"/>
          <a:stretch/>
        </p:blipFill>
        <p:spPr>
          <a:xfrm>
            <a:off x="8399417" y="1028700"/>
            <a:ext cx="3792583" cy="5829300"/>
          </a:xfrm>
          <a:prstGeom prst="rect">
            <a:avLst/>
          </a:prstGeom>
        </p:spPr>
      </p:pic>
      <p:sp>
        <p:nvSpPr>
          <p:cNvPr id="18" name="Title 1">
            <a:extLst>
              <a:ext uri="{FF2B5EF4-FFF2-40B4-BE49-F238E27FC236}">
                <a16:creationId xmlns:a16="http://schemas.microsoft.com/office/drawing/2014/main" id="{AB559A2F-7EE6-B708-0C8B-CB61D10635CA}"/>
              </a:ext>
            </a:extLst>
          </p:cNvPr>
          <p:cNvSpPr>
            <a:spLocks noGrp="1"/>
          </p:cNvSpPr>
          <p:nvPr>
            <p:ph type="title"/>
          </p:nvPr>
        </p:nvSpPr>
        <p:spPr>
          <a:xfrm>
            <a:off x="165100" y="136525"/>
            <a:ext cx="10515600" cy="892175"/>
          </a:xfrm>
        </p:spPr>
        <p:txBody>
          <a:bodyPr/>
          <a:lstStyle/>
          <a:p>
            <a:r>
              <a:rPr lang="en-GB" dirty="0"/>
              <a:t>The European INSPIRE project</a:t>
            </a:r>
          </a:p>
        </p:txBody>
      </p:sp>
      <p:pic>
        <p:nvPicPr>
          <p:cNvPr id="15" name="Picture 14">
            <a:extLst>
              <a:ext uri="{FF2B5EF4-FFF2-40B4-BE49-F238E27FC236}">
                <a16:creationId xmlns:a16="http://schemas.microsoft.com/office/drawing/2014/main" id="{0B61754D-E220-D3F7-37AC-EC75DCBD9E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94816" y="2483293"/>
            <a:ext cx="888136" cy="1139381"/>
          </a:xfrm>
          <a:prstGeom prst="rect">
            <a:avLst/>
          </a:prstGeom>
          <a:noFill/>
          <a:ln>
            <a:noFill/>
          </a:ln>
        </p:spPr>
      </p:pic>
    </p:spTree>
    <p:extLst>
      <p:ext uri="{BB962C8B-B14F-4D97-AF65-F5344CB8AC3E}">
        <p14:creationId xmlns:p14="http://schemas.microsoft.com/office/powerpoint/2010/main" val="1657759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F85E4-A9F6-E8FD-FC6A-39915D4057F1}"/>
              </a:ext>
            </a:extLst>
          </p:cNvPr>
          <p:cNvSpPr/>
          <p:nvPr/>
        </p:nvSpPr>
        <p:spPr>
          <a:xfrm>
            <a:off x="262970" y="1431235"/>
            <a:ext cx="4784664" cy="455874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4" name="Picture 10">
            <a:extLst>
              <a:ext uri="{FF2B5EF4-FFF2-40B4-BE49-F238E27FC236}">
                <a16:creationId xmlns:a16="http://schemas.microsoft.com/office/drawing/2014/main" id="{AC25081A-45D6-7CAD-82B9-CBCB036FC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7905" y="3676256"/>
            <a:ext cx="28575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ukri innovate">
            <a:extLst>
              <a:ext uri="{FF2B5EF4-FFF2-40B4-BE49-F238E27FC236}">
                <a16:creationId xmlns:a16="http://schemas.microsoft.com/office/drawing/2014/main" id="{11F44826-CD84-84CC-3B09-D9E516CFBF18}"/>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027883" y="5240521"/>
            <a:ext cx="2758418" cy="19244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european commission">
            <a:extLst>
              <a:ext uri="{FF2B5EF4-FFF2-40B4-BE49-F238E27FC236}">
                <a16:creationId xmlns:a16="http://schemas.microsoft.com/office/drawing/2014/main" id="{7A80C48E-5C68-A452-DE2A-6C5A4E6CAD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99"/>
          <a:stretch/>
        </p:blipFill>
        <p:spPr bwMode="auto">
          <a:xfrm>
            <a:off x="5613033" y="5590717"/>
            <a:ext cx="3113985" cy="89796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bout the World Health Organization | International Egg Commission">
            <a:extLst>
              <a:ext uri="{FF2B5EF4-FFF2-40B4-BE49-F238E27FC236}">
                <a16:creationId xmlns:a16="http://schemas.microsoft.com/office/drawing/2014/main" id="{62EF30EC-AA86-9B5E-9F97-6D750000A0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4553" y="1200595"/>
            <a:ext cx="1259916" cy="129982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Medical Research Council (United Kingdom) - Wikipedia">
            <a:extLst>
              <a:ext uri="{FF2B5EF4-FFF2-40B4-BE49-F238E27FC236}">
                <a16:creationId xmlns:a16="http://schemas.microsoft.com/office/drawing/2014/main" id="{9D4A0FE2-2B78-F9CB-04AE-2EB8FB732A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11" y="4943727"/>
            <a:ext cx="2241673" cy="75301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lliative Care Needs Urgent Reform">
            <a:extLst>
              <a:ext uri="{FF2B5EF4-FFF2-40B4-BE49-F238E27FC236}">
                <a16:creationId xmlns:a16="http://schemas.microsoft.com/office/drawing/2014/main" id="{6E3A5FCC-CE94-73AC-608B-DD9AF87D03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2874" y="1326221"/>
            <a:ext cx="1712595"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ARC South London – About us – NIHR ARC South London">
            <a:extLst>
              <a:ext uri="{FF2B5EF4-FFF2-40B4-BE49-F238E27FC236}">
                <a16:creationId xmlns:a16="http://schemas.microsoft.com/office/drawing/2014/main" id="{7C7A3AC8-A356-CCE8-18E0-850AEB949CB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441" y="5099099"/>
            <a:ext cx="4577722" cy="64410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ERS- European Respiratory Society - Better Breathe">
            <a:extLst>
              <a:ext uri="{FF2B5EF4-FFF2-40B4-BE49-F238E27FC236}">
                <a16:creationId xmlns:a16="http://schemas.microsoft.com/office/drawing/2014/main" id="{B4FC5146-AF50-787E-EF10-0F7E188F33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4672" y="2609682"/>
            <a:ext cx="3010733" cy="86267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Home | The Health Foundation">
            <a:extLst>
              <a:ext uri="{FF2B5EF4-FFF2-40B4-BE49-F238E27FC236}">
                <a16:creationId xmlns:a16="http://schemas.microsoft.com/office/drawing/2014/main" id="{460DD2D0-4B7E-DFFB-2249-D688B4FF17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3033" y="4276632"/>
            <a:ext cx="2316887" cy="121823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4E4E2B5-3F8E-C4E9-C1E1-6F58815DC6D1}"/>
              </a:ext>
            </a:extLst>
          </p:cNvPr>
          <p:cNvSpPr>
            <a:spLocks noGrp="1"/>
          </p:cNvSpPr>
          <p:nvPr>
            <p:ph type="title"/>
          </p:nvPr>
        </p:nvSpPr>
        <p:spPr>
          <a:xfrm>
            <a:off x="291548" y="359093"/>
            <a:ext cx="9872869" cy="351218"/>
          </a:xfrm>
        </p:spPr>
        <p:txBody>
          <a:bodyPr>
            <a:noAutofit/>
          </a:bodyPr>
          <a:lstStyle/>
          <a:p>
            <a:pPr>
              <a:lnSpc>
                <a:spcPct val="80000"/>
              </a:lnSpc>
              <a:buNone/>
            </a:pPr>
            <a:r>
              <a:rPr lang="en-US" sz="3600" dirty="0">
                <a:solidFill>
                  <a:schemeClr val="bg1"/>
                </a:solidFill>
                <a:latin typeface="+mj-lt"/>
              </a:rPr>
              <a:t>A h</a:t>
            </a:r>
            <a:r>
              <a:rPr lang="en-US" sz="3600" dirty="0"/>
              <a:t>uge</a:t>
            </a:r>
            <a:r>
              <a:rPr lang="en-US" sz="3600" dirty="0">
                <a:solidFill>
                  <a:schemeClr val="bg1"/>
                </a:solidFill>
                <a:latin typeface="+mj-lt"/>
              </a:rPr>
              <a:t> thank you to </a:t>
            </a:r>
            <a:r>
              <a:rPr lang="en-US" sz="3600" dirty="0"/>
              <a:t>funders and supporters</a:t>
            </a:r>
            <a:endParaRPr lang="en-GB" sz="3600" dirty="0">
              <a:solidFill>
                <a:schemeClr val="bg1"/>
              </a:solidFill>
              <a:latin typeface="+mj-lt"/>
            </a:endParaRPr>
          </a:p>
        </p:txBody>
      </p:sp>
      <p:pic>
        <p:nvPicPr>
          <p:cNvPr id="1086" name="Picture 62" descr="Home - The Dunhill Medical Trust">
            <a:extLst>
              <a:ext uri="{FF2B5EF4-FFF2-40B4-BE49-F238E27FC236}">
                <a16:creationId xmlns:a16="http://schemas.microsoft.com/office/drawing/2014/main" id="{20A53579-D33C-75CA-13ED-DA21BF6C4B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3594" y="1540923"/>
            <a:ext cx="2975117" cy="712991"/>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British Lung Foundation – Carer Support Services Directory">
            <a:extLst>
              <a:ext uri="{FF2B5EF4-FFF2-40B4-BE49-F238E27FC236}">
                <a16:creationId xmlns:a16="http://schemas.microsoft.com/office/drawing/2014/main" id="{D2232694-A751-D574-29FD-F704D92967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6809" y="2764020"/>
            <a:ext cx="1277272" cy="1205391"/>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Learn and Connect Through ATS Membership - ATSConferenceNews.org">
            <a:extLst>
              <a:ext uri="{FF2B5EF4-FFF2-40B4-BE49-F238E27FC236}">
                <a16:creationId xmlns:a16="http://schemas.microsoft.com/office/drawing/2014/main" id="{1825FC68-834C-DD75-B94B-D5CEA6100E7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743" t="10656" r="4092" b="14918"/>
          <a:stretch/>
        </p:blipFill>
        <p:spPr bwMode="auto">
          <a:xfrm>
            <a:off x="7123466" y="3609186"/>
            <a:ext cx="1766140" cy="9269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fessor Sir Graham Thornicroft reflects on his journey in collaborative  research | ARC South London">
            <a:extLst>
              <a:ext uri="{FF2B5EF4-FFF2-40B4-BE49-F238E27FC236}">
                <a16:creationId xmlns:a16="http://schemas.microsoft.com/office/drawing/2014/main" id="{8F18B667-EABA-7036-18CF-74E2D95B844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6357" r="13794"/>
          <a:stretch/>
        </p:blipFill>
        <p:spPr bwMode="auto">
          <a:xfrm>
            <a:off x="1131815" y="1870552"/>
            <a:ext cx="3170342" cy="267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424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25C3-D853-4B8C-9D76-9388145364DC}"/>
              </a:ext>
            </a:extLst>
          </p:cNvPr>
          <p:cNvSpPr>
            <a:spLocks noGrp="1"/>
          </p:cNvSpPr>
          <p:nvPr>
            <p:ph type="title"/>
          </p:nvPr>
        </p:nvSpPr>
        <p:spPr>
          <a:xfrm>
            <a:off x="105954" y="66928"/>
            <a:ext cx="10515600" cy="892175"/>
          </a:xfrm>
        </p:spPr>
        <p:txBody>
          <a:bodyPr>
            <a:noAutofit/>
          </a:bodyPr>
          <a:lstStyle/>
          <a:p>
            <a:pPr>
              <a:lnSpc>
                <a:spcPct val="80000"/>
              </a:lnSpc>
              <a:buNone/>
            </a:pPr>
            <a:r>
              <a:rPr lang="en-US" sz="3600" dirty="0"/>
              <a:t>Optimising function in advanced illness</a:t>
            </a:r>
            <a:endParaRPr lang="en-GB" sz="3600" dirty="0">
              <a:solidFill>
                <a:schemeClr val="bg1"/>
              </a:solidFill>
              <a:latin typeface="+mj-lt"/>
            </a:endParaRPr>
          </a:p>
        </p:txBody>
      </p:sp>
      <p:sp>
        <p:nvSpPr>
          <p:cNvPr id="6" name="TextBox 5">
            <a:extLst>
              <a:ext uri="{FF2B5EF4-FFF2-40B4-BE49-F238E27FC236}">
                <a16:creationId xmlns:a16="http://schemas.microsoft.com/office/drawing/2014/main" id="{846888BF-4D74-44E9-B017-970FEEF07945}"/>
              </a:ext>
            </a:extLst>
          </p:cNvPr>
          <p:cNvSpPr txBox="1"/>
          <p:nvPr/>
        </p:nvSpPr>
        <p:spPr>
          <a:xfrm>
            <a:off x="-6780047" y="938395"/>
            <a:ext cx="5786440" cy="5324535"/>
          </a:xfrm>
          <a:prstGeom prst="rect">
            <a:avLst/>
          </a:prstGeom>
          <a:noFill/>
        </p:spPr>
        <p:txBody>
          <a:bodyPr wrap="square">
            <a:spAutoFit/>
          </a:bodyPr>
          <a:lstStyle/>
          <a:p>
            <a:pPr marL="342900" indent="-342900">
              <a:buFont typeface="Arial" panose="020B0604020202020204" pitchFamily="34" charset="0"/>
              <a:buChar char="•"/>
            </a:pPr>
            <a:r>
              <a:rPr lang="en-GB" sz="2000" dirty="0">
                <a:latin typeface="Lato" panose="020F0502020204030203" pitchFamily="34" charset="0"/>
                <a:cs typeface="Arial" panose="020B0604020202020204" pitchFamily="34" charset="0"/>
              </a:rPr>
              <a:t>Longstanding effort on prevention to ‘compress’ morbidity, yet loss of function with advanced disease remains </a:t>
            </a:r>
            <a:r>
              <a:rPr lang="en-GB" sz="2000" dirty="0">
                <a:latin typeface="Lato" panose="020F0502020204030203" pitchFamily="34" charset="0"/>
                <a:ea typeface="Times New Roman" panose="02020603050405020304" pitchFamily="18" charset="0"/>
                <a:cs typeface="Arial" panose="020B0604020202020204" pitchFamily="34" charset="0"/>
              </a:rPr>
              <a:t>a major societal challenge.</a:t>
            </a:r>
          </a:p>
          <a:p>
            <a:pPr marL="342900" indent="-342900">
              <a:buFont typeface="Arial" panose="020B0604020202020204" pitchFamily="34" charset="0"/>
              <a:buChar char="•"/>
            </a:pPr>
            <a:endParaRPr lang="en-GB" sz="1400" dirty="0">
              <a:latin typeface="Lato" panose="020F0502020204030203" pitchFamily="34" charset="0"/>
              <a:cs typeface="Arial" panose="020B0604020202020204" pitchFamily="34" charset="0"/>
            </a:endParaRPr>
          </a:p>
          <a:p>
            <a:pPr marL="342900" indent="-342900">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Affects almost every person with serious illness(es) and those close to them.</a:t>
            </a:r>
          </a:p>
          <a:p>
            <a:pPr marL="342900" indent="-342900">
              <a:buFont typeface="Arial" panose="020B0604020202020204" pitchFamily="34" charset="0"/>
              <a:buChar char="•"/>
            </a:pPr>
            <a:endParaRPr lang="en-GB" sz="1200" dirty="0">
              <a:latin typeface="Lato" panose="020F0502020204030203" pitchFamily="34" charset="0"/>
              <a:cs typeface="Arial" panose="020B0604020202020204" pitchFamily="34" charset="0"/>
            </a:endParaRPr>
          </a:p>
          <a:p>
            <a:pPr marL="342900" indent="-342900">
              <a:buFont typeface="Arial" panose="020B0604020202020204" pitchFamily="34" charset="0"/>
              <a:buChar char="•"/>
            </a:pPr>
            <a:r>
              <a:rPr lang="en-GB" sz="2000" dirty="0">
                <a:latin typeface="Lato" panose="020F0502020204030203" pitchFamily="34" charset="0"/>
                <a:cs typeface="Arial" panose="020B0604020202020204" pitchFamily="34" charset="0"/>
              </a:rPr>
              <a:t>Aims to support independence and optimise function for best quality of life.</a:t>
            </a:r>
          </a:p>
          <a:p>
            <a:pPr marL="342900" indent="-342900">
              <a:buFont typeface="Arial" panose="020B0604020202020204" pitchFamily="34" charset="0"/>
              <a:buChar char="•"/>
            </a:pPr>
            <a:endParaRPr lang="en-GB" sz="1400" dirty="0">
              <a:latin typeface="Lato" panose="020F0502020204030203" pitchFamily="34" charset="0"/>
              <a:cs typeface="Arial" panose="020B0604020202020204" pitchFamily="34" charset="0"/>
            </a:endParaRPr>
          </a:p>
          <a:p>
            <a:pPr marL="342900" indent="-342900">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This will require:</a:t>
            </a:r>
          </a:p>
          <a:p>
            <a:pPr marL="800100" lvl="1" indent="-342900">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better integration of rehabilitation and palliative care;</a:t>
            </a:r>
          </a:p>
          <a:p>
            <a:pPr marL="800100" lvl="1" indent="-342900">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interdisciplinary working and service delivery models;</a:t>
            </a:r>
          </a:p>
          <a:p>
            <a:pPr marL="800100" lvl="1" indent="-342900">
              <a:buFont typeface="Arial" panose="020B0604020202020204" pitchFamily="34" charset="0"/>
              <a:buChar char="•"/>
            </a:pPr>
            <a:r>
              <a:rPr lang="en-GB" sz="2000" dirty="0">
                <a:latin typeface="Lato" panose="020F0502020204030203" pitchFamily="34" charset="0"/>
                <a:ea typeface="Times New Roman" panose="02020603050405020304" pitchFamily="18" charset="0"/>
                <a:cs typeface="Arial" panose="020B0604020202020204" pitchFamily="34" charset="0"/>
              </a:rPr>
              <a:t>therapies and interventions that consider the person in their environment.</a:t>
            </a:r>
            <a:endParaRPr lang="en-GB" sz="2400" dirty="0"/>
          </a:p>
        </p:txBody>
      </p:sp>
      <p:sp>
        <p:nvSpPr>
          <p:cNvPr id="7" name="TextBox 6">
            <a:extLst>
              <a:ext uri="{FF2B5EF4-FFF2-40B4-BE49-F238E27FC236}">
                <a16:creationId xmlns:a16="http://schemas.microsoft.com/office/drawing/2014/main" id="{F0C05F4F-53B0-4D7B-92BE-5EF0DF7BAC3E}"/>
              </a:ext>
            </a:extLst>
          </p:cNvPr>
          <p:cNvSpPr txBox="1"/>
          <p:nvPr/>
        </p:nvSpPr>
        <p:spPr>
          <a:xfrm>
            <a:off x="4197179" y="6543745"/>
            <a:ext cx="3576207" cy="314255"/>
          </a:xfrm>
          <a:prstGeom prst="rect">
            <a:avLst/>
          </a:prstGeom>
          <a:noFill/>
        </p:spPr>
        <p:txBody>
          <a:bodyPr wrap="square">
            <a:spAutoFit/>
          </a:bodyPr>
          <a:lstStyle/>
          <a:p>
            <a:pPr algn="r"/>
            <a:r>
              <a:rPr lang="en-GB" sz="1400" i="1" dirty="0">
                <a:latin typeface="+mj-lt"/>
              </a:rPr>
              <a:t>Beard et al Lancet 2016</a:t>
            </a:r>
          </a:p>
        </p:txBody>
      </p:sp>
      <p:pic>
        <p:nvPicPr>
          <p:cNvPr id="5" name="Picture 2" descr="A public-health framework for Healthy Ageing (WHO 2015, 33) | Download  Scientific Diagram">
            <a:extLst>
              <a:ext uri="{FF2B5EF4-FFF2-40B4-BE49-F238E27FC236}">
                <a16:creationId xmlns:a16="http://schemas.microsoft.com/office/drawing/2014/main" id="{6A980783-17B9-FDEC-0B22-249BB014B75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56" y="1132566"/>
            <a:ext cx="6760573" cy="51303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8C4442-C5CD-59A3-8ABB-884B56506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95" r="33283"/>
          <a:stretch/>
        </p:blipFill>
        <p:spPr>
          <a:xfrm>
            <a:off x="7994822" y="1029572"/>
            <a:ext cx="4320746" cy="5828428"/>
          </a:xfrm>
          <a:prstGeom prst="rect">
            <a:avLst/>
          </a:prstGeom>
          <a:ln>
            <a:solidFill>
              <a:schemeClr val="tx1">
                <a:lumMod val="50000"/>
                <a:lumOff val="50000"/>
              </a:schemeClr>
            </a:solidFill>
          </a:ln>
        </p:spPr>
      </p:pic>
    </p:spTree>
    <p:extLst>
      <p:ext uri="{BB962C8B-B14F-4D97-AF65-F5344CB8AC3E}">
        <p14:creationId xmlns:p14="http://schemas.microsoft.com/office/powerpoint/2010/main" val="60726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25C3-D853-4B8C-9D76-9388145364DC}"/>
              </a:ext>
            </a:extLst>
          </p:cNvPr>
          <p:cNvSpPr>
            <a:spLocks noGrp="1"/>
          </p:cNvSpPr>
          <p:nvPr>
            <p:ph type="title"/>
          </p:nvPr>
        </p:nvSpPr>
        <p:spPr>
          <a:xfrm>
            <a:off x="145143" y="66929"/>
            <a:ext cx="10515600" cy="892175"/>
          </a:xfrm>
        </p:spPr>
        <p:txBody>
          <a:bodyPr>
            <a:noAutofit/>
          </a:bodyPr>
          <a:lstStyle/>
          <a:p>
            <a:pPr>
              <a:lnSpc>
                <a:spcPct val="80000"/>
              </a:lnSpc>
              <a:buNone/>
            </a:pPr>
            <a:r>
              <a:rPr lang="en-US" sz="3600" dirty="0"/>
              <a:t>Trajectories of physical function in advanced illness</a:t>
            </a:r>
            <a:endParaRPr lang="en-GB" sz="3600" dirty="0">
              <a:solidFill>
                <a:schemeClr val="bg1"/>
              </a:solidFill>
              <a:latin typeface="+mj-lt"/>
            </a:endParaRPr>
          </a:p>
        </p:txBody>
      </p:sp>
      <p:pic>
        <p:nvPicPr>
          <p:cNvPr id="4" name="Picture 3" descr="A group of trees with green leaves&#10;&#10;Description automatically generated">
            <a:extLst>
              <a:ext uri="{FF2B5EF4-FFF2-40B4-BE49-F238E27FC236}">
                <a16:creationId xmlns:a16="http://schemas.microsoft.com/office/drawing/2014/main" id="{1DB4C0F0-ED30-752C-9FBE-E151CBEE0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323" y="1029572"/>
            <a:ext cx="4483677" cy="5828428"/>
          </a:xfrm>
          <a:prstGeom prst="rect">
            <a:avLst/>
          </a:prstGeom>
        </p:spPr>
      </p:pic>
      <p:pic>
        <p:nvPicPr>
          <p:cNvPr id="8" name="Picture 2" descr="C:\Users\Matthew\Desktop\ESMO\nejmoa0909087_f1.jpeg">
            <a:extLst>
              <a:ext uri="{FF2B5EF4-FFF2-40B4-BE49-F238E27FC236}">
                <a16:creationId xmlns:a16="http://schemas.microsoft.com/office/drawing/2014/main" id="{5F26B061-93AB-4B53-4C5A-1A3C58981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778" y="1029572"/>
            <a:ext cx="7274407" cy="50308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A000E5D-0FF1-BEB2-6639-5AF127098C66}"/>
              </a:ext>
            </a:extLst>
          </p:cNvPr>
          <p:cNvSpPr txBox="1"/>
          <p:nvPr/>
        </p:nvSpPr>
        <p:spPr>
          <a:xfrm>
            <a:off x="3685593" y="6445184"/>
            <a:ext cx="3888095" cy="307777"/>
          </a:xfrm>
          <a:prstGeom prst="rect">
            <a:avLst/>
          </a:prstGeom>
          <a:noFill/>
          <a:ln>
            <a:noFill/>
          </a:ln>
        </p:spPr>
        <p:txBody>
          <a:bodyPr vert="horz" wrap="square" lIns="91440" tIns="45720" rIns="91440" bIns="45720" anchor="t" anchorCtr="0" compatLnSpc="1">
            <a:spAutoFit/>
          </a:bodyPr>
          <a:lstStyle/>
          <a:p>
            <a:pPr algn="r">
              <a:defRPr sz="1800" b="0" i="0" u="none" strike="noStrike" kern="0" cap="none" spc="0" baseline="0">
                <a:solidFill>
                  <a:srgbClr val="000000"/>
                </a:solidFill>
                <a:uFillTx/>
              </a:defRPr>
            </a:pPr>
            <a:r>
              <a:rPr lang="en-GB" sz="1400" i="1" dirty="0">
                <a:solidFill>
                  <a:srgbClr val="000000"/>
                </a:solidFill>
                <a:latin typeface="+mj-lt"/>
              </a:rPr>
              <a:t>Gill et al NEJM 2010</a:t>
            </a:r>
            <a:endParaRPr lang="en-GB" sz="1600" dirty="0">
              <a:solidFill>
                <a:srgbClr val="EEECE1"/>
              </a:solidFill>
              <a:latin typeface="+mj-lt"/>
            </a:endParaRPr>
          </a:p>
        </p:txBody>
      </p:sp>
    </p:spTree>
    <p:extLst>
      <p:ext uri="{BB962C8B-B14F-4D97-AF65-F5344CB8AC3E}">
        <p14:creationId xmlns:p14="http://schemas.microsoft.com/office/powerpoint/2010/main" val="2590050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454C4-0E84-E0D1-1ADF-7A5949F3F5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1000" contrast="18000"/>
                    </a14:imgEffect>
                  </a14:imgLayer>
                </a14:imgProps>
              </a:ext>
              <a:ext uri="{28A0092B-C50C-407E-A947-70E740481C1C}">
                <a14:useLocalDpi xmlns:a14="http://schemas.microsoft.com/office/drawing/2010/main" val="0"/>
              </a:ext>
            </a:extLst>
          </a:blip>
          <a:srcRect l="10777" t="14837" r="47509" b="255"/>
          <a:stretch/>
        </p:blipFill>
        <p:spPr bwMode="auto">
          <a:xfrm flipH="1">
            <a:off x="8184075" y="1035050"/>
            <a:ext cx="4007924" cy="5822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5C25C3-D853-4B8C-9D76-9388145364DC}"/>
              </a:ext>
            </a:extLst>
          </p:cNvPr>
          <p:cNvSpPr>
            <a:spLocks noGrp="1"/>
          </p:cNvSpPr>
          <p:nvPr>
            <p:ph type="title"/>
          </p:nvPr>
        </p:nvSpPr>
        <p:spPr>
          <a:xfrm>
            <a:off x="189593" y="59665"/>
            <a:ext cx="10515600" cy="892175"/>
          </a:xfrm>
        </p:spPr>
        <p:txBody>
          <a:bodyPr>
            <a:noAutofit/>
          </a:bodyPr>
          <a:lstStyle/>
          <a:p>
            <a:pPr>
              <a:lnSpc>
                <a:spcPct val="80000"/>
              </a:lnSpc>
              <a:buNone/>
            </a:pPr>
            <a:r>
              <a:rPr lang="en-US" sz="3600" dirty="0"/>
              <a:t>What is important towards the end of life?</a:t>
            </a:r>
            <a:endParaRPr lang="en-GB" sz="3600" dirty="0">
              <a:solidFill>
                <a:schemeClr val="bg1"/>
              </a:solidFill>
              <a:latin typeface="+mj-lt"/>
            </a:endParaRPr>
          </a:p>
        </p:txBody>
      </p:sp>
      <p:sp>
        <p:nvSpPr>
          <p:cNvPr id="6" name="TextBox 5">
            <a:extLst>
              <a:ext uri="{FF2B5EF4-FFF2-40B4-BE49-F238E27FC236}">
                <a16:creationId xmlns:a16="http://schemas.microsoft.com/office/drawing/2014/main" id="{37E3E144-5F48-1261-9332-5F6BE740F69A}"/>
              </a:ext>
            </a:extLst>
          </p:cNvPr>
          <p:cNvSpPr txBox="1"/>
          <p:nvPr/>
        </p:nvSpPr>
        <p:spPr>
          <a:xfrm>
            <a:off x="653143" y="6529238"/>
            <a:ext cx="7452829" cy="307777"/>
          </a:xfrm>
          <a:prstGeom prst="rect">
            <a:avLst/>
          </a:prstGeom>
          <a:noFill/>
          <a:ln>
            <a:noFill/>
          </a:ln>
        </p:spPr>
        <p:txBody>
          <a:bodyPr vert="horz" wrap="square" lIns="91440" tIns="45720" rIns="91440" bIns="45720" anchor="t" anchorCtr="0" compatLnSpc="1">
            <a:spAutoFit/>
          </a:bodyPr>
          <a:lstStyle/>
          <a:p>
            <a:pPr algn="r">
              <a:defRPr sz="1800" b="0" i="0" u="none" strike="noStrike" kern="0" cap="none" spc="0" baseline="0">
                <a:solidFill>
                  <a:srgbClr val="000000"/>
                </a:solidFill>
                <a:uFillTx/>
              </a:defRPr>
            </a:pPr>
            <a:r>
              <a:rPr lang="en-GB" sz="1400" i="1" dirty="0">
                <a:latin typeface="+mj-lt"/>
              </a:rPr>
              <a:t>Singer et al. JAMA 1999;Chochinov et al JPSM 2009; </a:t>
            </a:r>
            <a:r>
              <a:rPr lang="en-GB" sz="1400" i="1" dirty="0" err="1">
                <a:latin typeface="+mj-lt"/>
              </a:rPr>
              <a:t>Steinhausse</a:t>
            </a:r>
            <a:r>
              <a:rPr lang="en-GB" sz="1400" i="1" dirty="0">
                <a:latin typeface="+mj-lt"/>
              </a:rPr>
              <a:t> et al JAMA 2000</a:t>
            </a:r>
            <a:endParaRPr lang="en-GB" sz="1600" dirty="0">
              <a:latin typeface="+mj-lt"/>
            </a:endParaRPr>
          </a:p>
        </p:txBody>
      </p:sp>
      <p:pic>
        <p:nvPicPr>
          <p:cNvPr id="7" name="Picture 2">
            <a:extLst>
              <a:ext uri="{FF2B5EF4-FFF2-40B4-BE49-F238E27FC236}">
                <a16:creationId xmlns:a16="http://schemas.microsoft.com/office/drawing/2014/main" id="{85A4E84F-7511-3CB5-D2F5-8EC732908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066"/>
          <a:stretch/>
        </p:blipFill>
        <p:spPr bwMode="auto">
          <a:xfrm>
            <a:off x="-4035607" y="1390970"/>
            <a:ext cx="379635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EAB8293A-FDA3-A4D2-C378-63E82BF22EB2}"/>
              </a:ext>
            </a:extLst>
          </p:cNvPr>
          <p:cNvSpPr/>
          <p:nvPr/>
        </p:nvSpPr>
        <p:spPr>
          <a:xfrm>
            <a:off x="773459" y="1228820"/>
            <a:ext cx="2041696" cy="154856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Being able to perform daily activities</a:t>
            </a:r>
          </a:p>
        </p:txBody>
      </p:sp>
      <p:sp>
        <p:nvSpPr>
          <p:cNvPr id="8" name="Rectangle 7">
            <a:extLst>
              <a:ext uri="{FF2B5EF4-FFF2-40B4-BE49-F238E27FC236}">
                <a16:creationId xmlns:a16="http://schemas.microsoft.com/office/drawing/2014/main" id="{F14DE9F6-CA37-B5D6-1C80-9E2A1759C57B}"/>
              </a:ext>
            </a:extLst>
          </p:cNvPr>
          <p:cNvSpPr/>
          <p:nvPr/>
        </p:nvSpPr>
        <p:spPr>
          <a:xfrm>
            <a:off x="3056708" y="1228820"/>
            <a:ext cx="2041696" cy="1548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Keeping </a:t>
            </a:r>
          </a:p>
          <a:p>
            <a:pPr algn="ctr"/>
            <a:r>
              <a:rPr lang="en-GB" sz="2400" dirty="0"/>
              <a:t>up usual </a:t>
            </a:r>
          </a:p>
          <a:p>
            <a:pPr algn="ctr"/>
            <a:r>
              <a:rPr lang="en-GB" sz="2400" dirty="0"/>
              <a:t>routines</a:t>
            </a:r>
          </a:p>
        </p:txBody>
      </p:sp>
      <p:sp>
        <p:nvSpPr>
          <p:cNvPr id="9" name="Rectangle 8">
            <a:extLst>
              <a:ext uri="{FF2B5EF4-FFF2-40B4-BE49-F238E27FC236}">
                <a16:creationId xmlns:a16="http://schemas.microsoft.com/office/drawing/2014/main" id="{F9373314-74FE-7B1B-433F-BDB1CE5175FD}"/>
              </a:ext>
            </a:extLst>
          </p:cNvPr>
          <p:cNvSpPr/>
          <p:nvPr/>
        </p:nvSpPr>
        <p:spPr>
          <a:xfrm>
            <a:off x="5355127" y="1228820"/>
            <a:ext cx="2041696" cy="1548563"/>
          </a:xfrm>
          <a:prstGeom prst="rect">
            <a:avLst/>
          </a:prstGeom>
          <a:solidFill>
            <a:srgbClr val="7E14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No longer feeling ‘who I once was’</a:t>
            </a:r>
          </a:p>
        </p:txBody>
      </p:sp>
      <p:sp>
        <p:nvSpPr>
          <p:cNvPr id="12" name="Rectangle 11">
            <a:extLst>
              <a:ext uri="{FF2B5EF4-FFF2-40B4-BE49-F238E27FC236}">
                <a16:creationId xmlns:a16="http://schemas.microsoft.com/office/drawing/2014/main" id="{4D12CE0A-B7B2-3771-3C25-CB405AE7929D}"/>
              </a:ext>
            </a:extLst>
          </p:cNvPr>
          <p:cNvSpPr/>
          <p:nvPr/>
        </p:nvSpPr>
        <p:spPr>
          <a:xfrm>
            <a:off x="758491" y="3009926"/>
            <a:ext cx="2041696" cy="1548563"/>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Adequate symptom control</a:t>
            </a:r>
          </a:p>
        </p:txBody>
      </p:sp>
      <p:sp>
        <p:nvSpPr>
          <p:cNvPr id="13" name="Rectangle 12">
            <a:extLst>
              <a:ext uri="{FF2B5EF4-FFF2-40B4-BE49-F238E27FC236}">
                <a16:creationId xmlns:a16="http://schemas.microsoft.com/office/drawing/2014/main" id="{2D290AFC-895F-1A4B-646F-5C69F4EB9269}"/>
              </a:ext>
            </a:extLst>
          </p:cNvPr>
          <p:cNvSpPr/>
          <p:nvPr/>
        </p:nvSpPr>
        <p:spPr>
          <a:xfrm>
            <a:off x="3071879" y="3027445"/>
            <a:ext cx="2041696" cy="1548563"/>
          </a:xfrm>
          <a:prstGeom prst="rect">
            <a:avLst/>
          </a:prstGeom>
          <a:solidFill>
            <a:srgbClr val="7E14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 sense of control</a:t>
            </a:r>
          </a:p>
        </p:txBody>
      </p:sp>
      <p:sp>
        <p:nvSpPr>
          <p:cNvPr id="14" name="Rectangle 13">
            <a:extLst>
              <a:ext uri="{FF2B5EF4-FFF2-40B4-BE49-F238E27FC236}">
                <a16:creationId xmlns:a16="http://schemas.microsoft.com/office/drawing/2014/main" id="{A51322FF-F950-8B8F-65A0-CF76C0118FD9}"/>
              </a:ext>
            </a:extLst>
          </p:cNvPr>
          <p:cNvSpPr/>
          <p:nvPr/>
        </p:nvSpPr>
        <p:spPr>
          <a:xfrm>
            <a:off x="5355127" y="3023175"/>
            <a:ext cx="2041696" cy="154856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Not feel </a:t>
            </a:r>
          </a:p>
          <a:p>
            <a:pPr algn="ctr"/>
            <a:r>
              <a:rPr lang="en-GB" sz="2400" dirty="0"/>
              <a:t>like a burden to others</a:t>
            </a:r>
          </a:p>
        </p:txBody>
      </p:sp>
      <p:sp>
        <p:nvSpPr>
          <p:cNvPr id="15" name="Rectangle 14">
            <a:extLst>
              <a:ext uri="{FF2B5EF4-FFF2-40B4-BE49-F238E27FC236}">
                <a16:creationId xmlns:a16="http://schemas.microsoft.com/office/drawing/2014/main" id="{2593BBF1-8A80-1DB1-DC8A-CA477632DBA6}"/>
              </a:ext>
            </a:extLst>
          </p:cNvPr>
          <p:cNvSpPr/>
          <p:nvPr/>
        </p:nvSpPr>
        <p:spPr>
          <a:xfrm>
            <a:off x="766999" y="4791032"/>
            <a:ext cx="2041696" cy="1548563"/>
          </a:xfrm>
          <a:prstGeom prst="rect">
            <a:avLst/>
          </a:prstGeom>
          <a:solidFill>
            <a:srgbClr val="7E14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Sharing time with friends and family</a:t>
            </a:r>
          </a:p>
        </p:txBody>
      </p:sp>
      <p:sp>
        <p:nvSpPr>
          <p:cNvPr id="16" name="Rectangle 15">
            <a:extLst>
              <a:ext uri="{FF2B5EF4-FFF2-40B4-BE49-F238E27FC236}">
                <a16:creationId xmlns:a16="http://schemas.microsoft.com/office/drawing/2014/main" id="{3C0D1CA3-49FC-4848-6E8B-034B6870DE30}"/>
              </a:ext>
            </a:extLst>
          </p:cNvPr>
          <p:cNvSpPr/>
          <p:nvPr/>
        </p:nvSpPr>
        <p:spPr>
          <a:xfrm>
            <a:off x="3062915" y="4791033"/>
            <a:ext cx="2041696" cy="154856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Strengthen relationships with loved ones</a:t>
            </a:r>
          </a:p>
        </p:txBody>
      </p:sp>
      <p:sp>
        <p:nvSpPr>
          <p:cNvPr id="17" name="Rectangle 16">
            <a:extLst>
              <a:ext uri="{FF2B5EF4-FFF2-40B4-BE49-F238E27FC236}">
                <a16:creationId xmlns:a16="http://schemas.microsoft.com/office/drawing/2014/main" id="{DEBA2BC0-970C-CA50-A983-D6FF5D818895}"/>
              </a:ext>
            </a:extLst>
          </p:cNvPr>
          <p:cNvSpPr/>
          <p:nvPr/>
        </p:nvSpPr>
        <p:spPr>
          <a:xfrm>
            <a:off x="5355128" y="4776607"/>
            <a:ext cx="2041696" cy="15485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Maintaining dignity</a:t>
            </a:r>
          </a:p>
        </p:txBody>
      </p:sp>
    </p:spTree>
    <p:extLst>
      <p:ext uri="{BB962C8B-B14F-4D97-AF65-F5344CB8AC3E}">
        <p14:creationId xmlns:p14="http://schemas.microsoft.com/office/powerpoint/2010/main" val="2015626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25C3-D853-4B8C-9D76-9388145364DC}"/>
              </a:ext>
            </a:extLst>
          </p:cNvPr>
          <p:cNvSpPr>
            <a:spLocks noGrp="1"/>
          </p:cNvSpPr>
          <p:nvPr>
            <p:ph type="title"/>
          </p:nvPr>
        </p:nvSpPr>
        <p:spPr>
          <a:xfrm>
            <a:off x="145143" y="66929"/>
            <a:ext cx="10515600" cy="892175"/>
          </a:xfrm>
        </p:spPr>
        <p:txBody>
          <a:bodyPr>
            <a:noAutofit/>
          </a:bodyPr>
          <a:lstStyle/>
          <a:p>
            <a:pPr>
              <a:lnSpc>
                <a:spcPct val="80000"/>
              </a:lnSpc>
              <a:buNone/>
            </a:pPr>
            <a:r>
              <a:rPr lang="en-US" sz="3600" dirty="0">
                <a:solidFill>
                  <a:schemeClr val="bg1"/>
                </a:solidFill>
                <a:latin typeface="+mj-lt"/>
              </a:rPr>
              <a:t>Muscle stimulation in </a:t>
            </a:r>
            <a:r>
              <a:rPr lang="en-US" sz="3600" dirty="0"/>
              <a:t>severe lung disease</a:t>
            </a:r>
            <a:endParaRPr lang="en-GB" sz="3600" dirty="0">
              <a:solidFill>
                <a:schemeClr val="bg1"/>
              </a:solidFill>
              <a:latin typeface="+mj-lt"/>
            </a:endParaRPr>
          </a:p>
        </p:txBody>
      </p:sp>
      <p:pic>
        <p:nvPicPr>
          <p:cNvPr id="6" name="Picture 4" descr="IMG_6574.JPG">
            <a:extLst>
              <a:ext uri="{FF2B5EF4-FFF2-40B4-BE49-F238E27FC236}">
                <a16:creationId xmlns:a16="http://schemas.microsoft.com/office/drawing/2014/main" id="{358880F9-E1DB-6371-A977-29682DC2A974}"/>
              </a:ext>
            </a:extLst>
          </p:cNvPr>
          <p:cNvPicPr>
            <a:picLocks noChangeAspect="1"/>
          </p:cNvPicPr>
          <p:nvPr/>
        </p:nvPicPr>
        <p:blipFill rotWithShape="1">
          <a:blip r:embed="rId3" cstate="print"/>
          <a:srcRect l="16438" r="4837"/>
          <a:stretch/>
        </p:blipFill>
        <p:spPr bwMode="auto">
          <a:xfrm>
            <a:off x="7692391" y="1031966"/>
            <a:ext cx="4503225" cy="5816850"/>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6EC12718-0456-DC3D-0CDD-70CC666B4B95}"/>
              </a:ext>
            </a:extLst>
          </p:cNvPr>
          <p:cNvGrpSpPr/>
          <p:nvPr/>
        </p:nvGrpSpPr>
        <p:grpSpPr>
          <a:xfrm>
            <a:off x="876238" y="1485893"/>
            <a:ext cx="5729698" cy="4528357"/>
            <a:chOff x="1802193" y="1111620"/>
            <a:chExt cx="5238400" cy="3906471"/>
          </a:xfrm>
        </p:grpSpPr>
        <p:pic>
          <p:nvPicPr>
            <p:cNvPr id="9" name="Picture 8">
              <a:extLst>
                <a:ext uri="{FF2B5EF4-FFF2-40B4-BE49-F238E27FC236}">
                  <a16:creationId xmlns:a16="http://schemas.microsoft.com/office/drawing/2014/main" id="{2EEAB0FC-5DF3-8854-B401-A088D4448E73}"/>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68306"/>
            <a:stretch/>
          </p:blipFill>
          <p:spPr bwMode="auto">
            <a:xfrm>
              <a:off x="1802193" y="1111620"/>
              <a:ext cx="5238400" cy="361280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 name="Picture 9">
              <a:extLst>
                <a:ext uri="{FF2B5EF4-FFF2-40B4-BE49-F238E27FC236}">
                  <a16:creationId xmlns:a16="http://schemas.microsoft.com/office/drawing/2014/main" id="{426F8140-0F0C-1ED4-5A3D-F986FA292BF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95641"/>
            <a:stretch/>
          </p:blipFill>
          <p:spPr bwMode="auto">
            <a:xfrm>
              <a:off x="1829467" y="4526237"/>
              <a:ext cx="5185348" cy="49185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 name="Rectangle 10">
              <a:extLst>
                <a:ext uri="{FF2B5EF4-FFF2-40B4-BE49-F238E27FC236}">
                  <a16:creationId xmlns:a16="http://schemas.microsoft.com/office/drawing/2014/main" id="{7F43F565-79FC-79A3-551A-7F53941C0619}"/>
                </a:ext>
              </a:extLst>
            </p:cNvPr>
            <p:cNvSpPr/>
            <p:nvPr/>
          </p:nvSpPr>
          <p:spPr>
            <a:xfrm>
              <a:off x="2766344" y="1470961"/>
              <a:ext cx="518091" cy="276999"/>
            </a:xfrm>
            <a:prstGeom prst="rect">
              <a:avLst/>
            </a:prstGeom>
          </p:spPr>
          <p:txBody>
            <a:bodyPr wrap="none">
              <a:spAutoFit/>
            </a:bodyPr>
            <a:lstStyle/>
            <a:p>
              <a:r>
                <a:rPr lang="en-GB" sz="1200" i="1" dirty="0"/>
                <a:t>N=52</a:t>
              </a:r>
              <a:endParaRPr lang="en-GB" sz="1200" dirty="0"/>
            </a:p>
          </p:txBody>
        </p:sp>
      </p:grpSp>
      <p:pic>
        <p:nvPicPr>
          <p:cNvPr id="12" name="Picture 11">
            <a:extLst>
              <a:ext uri="{FF2B5EF4-FFF2-40B4-BE49-F238E27FC236}">
                <a16:creationId xmlns:a16="http://schemas.microsoft.com/office/drawing/2014/main" id="{400C8B08-7C8E-3FD8-61C5-6F48568075B4}"/>
              </a:ext>
            </a:extLst>
          </p:cNvPr>
          <p:cNvPicPr>
            <a:picLocks noChangeAspect="1"/>
          </p:cNvPicPr>
          <p:nvPr/>
        </p:nvPicPr>
        <p:blipFill>
          <a:blip r:embed="rId6"/>
          <a:stretch>
            <a:fillRect/>
          </a:stretch>
        </p:blipFill>
        <p:spPr>
          <a:xfrm>
            <a:off x="12662091" y="3429000"/>
            <a:ext cx="2564315" cy="1935165"/>
          </a:xfrm>
          <a:prstGeom prst="rect">
            <a:avLst/>
          </a:prstGeom>
          <a:ln>
            <a:solidFill>
              <a:srgbClr val="0070C0"/>
            </a:solidFill>
          </a:ln>
        </p:spPr>
      </p:pic>
      <p:sp>
        <p:nvSpPr>
          <p:cNvPr id="3" name="Rectangle 2">
            <a:extLst>
              <a:ext uri="{FF2B5EF4-FFF2-40B4-BE49-F238E27FC236}">
                <a16:creationId xmlns:a16="http://schemas.microsoft.com/office/drawing/2014/main" id="{2885E9E9-3EFD-5BF2-6491-120865F2DE2A}"/>
              </a:ext>
            </a:extLst>
          </p:cNvPr>
          <p:cNvSpPr/>
          <p:nvPr/>
        </p:nvSpPr>
        <p:spPr>
          <a:xfrm>
            <a:off x="4499610" y="6541039"/>
            <a:ext cx="3151012" cy="307777"/>
          </a:xfrm>
          <a:prstGeom prst="rect">
            <a:avLst/>
          </a:prstGeom>
        </p:spPr>
        <p:txBody>
          <a:bodyPr wrap="square">
            <a:spAutoFit/>
          </a:bodyPr>
          <a:lstStyle/>
          <a:p>
            <a:r>
              <a:rPr lang="fr-FR" sz="1400" i="1" dirty="0">
                <a:latin typeface="+mj-lt"/>
              </a:rPr>
              <a:t>Maddocks et al Lancet </a:t>
            </a:r>
            <a:r>
              <a:rPr lang="fr-FR" sz="1400" i="1" dirty="0" err="1">
                <a:latin typeface="+mj-lt"/>
              </a:rPr>
              <a:t>Respir</a:t>
            </a:r>
            <a:r>
              <a:rPr lang="fr-FR" sz="1400" i="1" dirty="0">
                <a:latin typeface="+mj-lt"/>
              </a:rPr>
              <a:t> Med 2016</a:t>
            </a:r>
            <a:endParaRPr lang="en-GB" sz="1400" dirty="0">
              <a:latin typeface="+mj-lt"/>
            </a:endParaRPr>
          </a:p>
        </p:txBody>
      </p:sp>
    </p:spTree>
    <p:extLst>
      <p:ext uri="{BB962C8B-B14F-4D97-AF65-F5344CB8AC3E}">
        <p14:creationId xmlns:p14="http://schemas.microsoft.com/office/powerpoint/2010/main" val="32738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535B-DEAD-4988-902B-E21026FB3048}"/>
              </a:ext>
            </a:extLst>
          </p:cNvPr>
          <p:cNvSpPr>
            <a:spLocks noGrp="1"/>
          </p:cNvSpPr>
          <p:nvPr>
            <p:ph type="title"/>
          </p:nvPr>
        </p:nvSpPr>
        <p:spPr>
          <a:xfrm>
            <a:off x="189912" y="144104"/>
            <a:ext cx="10160000" cy="774700"/>
          </a:xfrm>
        </p:spPr>
        <p:txBody>
          <a:bodyPr>
            <a:normAutofit/>
          </a:bodyPr>
          <a:lstStyle/>
          <a:p>
            <a:r>
              <a:rPr lang="en-GB" sz="4000" dirty="0"/>
              <a:t>Breathlessness support services</a:t>
            </a:r>
          </a:p>
        </p:txBody>
      </p:sp>
      <p:pic>
        <p:nvPicPr>
          <p:cNvPr id="3" name="Picture 2" descr="https://www.thelancet.com/cms/attachment/dc91c944-94ef-4271-a319-3edfa74b7ba4/fx1_lrg.jpg">
            <a:extLst>
              <a:ext uri="{FF2B5EF4-FFF2-40B4-BE49-F238E27FC236}">
                <a16:creationId xmlns:a16="http://schemas.microsoft.com/office/drawing/2014/main" id="{7EBE27A1-4E60-1EF5-A954-5FFEA31F53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389" t="4990" r="17798" b="8496"/>
          <a:stretch/>
        </p:blipFill>
        <p:spPr bwMode="auto">
          <a:xfrm>
            <a:off x="8578873" y="1038665"/>
            <a:ext cx="3613128" cy="58193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48345DC-E7C6-E7DB-339D-74C44D7ACC3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6887"/>
          <a:stretch/>
        </p:blipFill>
        <p:spPr bwMode="auto">
          <a:xfrm>
            <a:off x="1169697" y="1446589"/>
            <a:ext cx="6231745" cy="474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256006FB-0CA1-3C92-FB84-43C4F6E2521A}"/>
              </a:ext>
            </a:extLst>
          </p:cNvPr>
          <p:cNvSpPr/>
          <p:nvPr/>
        </p:nvSpPr>
        <p:spPr>
          <a:xfrm>
            <a:off x="3802406" y="6497971"/>
            <a:ext cx="4209205" cy="307777"/>
          </a:xfrm>
          <a:prstGeom prst="rect">
            <a:avLst/>
          </a:prstGeom>
        </p:spPr>
        <p:txBody>
          <a:bodyPr wrap="square">
            <a:spAutoFit/>
          </a:bodyPr>
          <a:lstStyle/>
          <a:p>
            <a:r>
              <a:rPr lang="fr-FR" sz="1400" i="1" dirty="0">
                <a:latin typeface="+mj-lt"/>
              </a:rPr>
              <a:t>Maddocks et al Lancet 2017; Brighton et al Thorax 2019 </a:t>
            </a:r>
            <a:endParaRPr lang="en-GB" sz="1400" dirty="0">
              <a:latin typeface="+mj-lt"/>
            </a:endParaRPr>
          </a:p>
        </p:txBody>
      </p:sp>
    </p:spTree>
    <p:extLst>
      <p:ext uri="{BB962C8B-B14F-4D97-AF65-F5344CB8AC3E}">
        <p14:creationId xmlns:p14="http://schemas.microsoft.com/office/powerpoint/2010/main" val="217139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96EE9A4-7DBA-F8AA-1FC3-96A1FCB7EC61}"/>
              </a:ext>
            </a:extLst>
          </p:cNvPr>
          <p:cNvSpPr txBox="1">
            <a:spLocks/>
          </p:cNvSpPr>
          <p:nvPr/>
        </p:nvSpPr>
        <p:spPr>
          <a:xfrm>
            <a:off x="145143" y="66929"/>
            <a:ext cx="10515600" cy="892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80000"/>
              </a:lnSpc>
            </a:pPr>
            <a:r>
              <a:rPr lang="en-US" sz="3600" dirty="0"/>
              <a:t>Frailty in chronic lung disease</a:t>
            </a:r>
            <a:endParaRPr lang="en-GB" sz="3600" dirty="0"/>
          </a:p>
        </p:txBody>
      </p:sp>
      <p:pic>
        <p:nvPicPr>
          <p:cNvPr id="5" name="Picture 4" descr="A diagram of a graph&#10;&#10;Description automatically generated">
            <a:extLst>
              <a:ext uri="{FF2B5EF4-FFF2-40B4-BE49-F238E27FC236}">
                <a16:creationId xmlns:a16="http://schemas.microsoft.com/office/drawing/2014/main" id="{3ED0F590-3C52-B661-14CD-C16D17786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21" y="1546834"/>
            <a:ext cx="7618291" cy="3749091"/>
          </a:xfrm>
          <a:prstGeom prst="rect">
            <a:avLst/>
          </a:prstGeom>
        </p:spPr>
      </p:pic>
      <p:sp>
        <p:nvSpPr>
          <p:cNvPr id="6" name="TextBox 5">
            <a:extLst>
              <a:ext uri="{FF2B5EF4-FFF2-40B4-BE49-F238E27FC236}">
                <a16:creationId xmlns:a16="http://schemas.microsoft.com/office/drawing/2014/main" id="{F0593332-F810-C999-738F-23FE1C796015}"/>
              </a:ext>
            </a:extLst>
          </p:cNvPr>
          <p:cNvSpPr txBox="1"/>
          <p:nvPr/>
        </p:nvSpPr>
        <p:spPr>
          <a:xfrm>
            <a:off x="316949" y="5157426"/>
            <a:ext cx="7249201" cy="276999"/>
          </a:xfrm>
          <a:prstGeom prst="rect">
            <a:avLst/>
          </a:prstGeom>
          <a:noFill/>
        </p:spPr>
        <p:txBody>
          <a:bodyPr wrap="square">
            <a:spAutoFit/>
          </a:bodyPr>
          <a:lstStyle/>
          <a:p>
            <a:pPr algn="ctr"/>
            <a:r>
              <a:rPr lang="en-GB" sz="1200" b="1" dirty="0"/>
              <a:t>Trajectory of health in people with chronic respiratory disease </a:t>
            </a:r>
            <a:r>
              <a:rPr lang="en-GB" sz="1200" b="1" dirty="0">
                <a:solidFill>
                  <a:srgbClr val="C00000"/>
                </a:solidFill>
              </a:rPr>
              <a:t>with (red) </a:t>
            </a:r>
            <a:r>
              <a:rPr lang="en-GB" sz="1200" b="1" dirty="0"/>
              <a:t>and</a:t>
            </a:r>
            <a:r>
              <a:rPr lang="en-GB" sz="1200" b="1" dirty="0">
                <a:solidFill>
                  <a:schemeClr val="accent3"/>
                </a:solidFill>
              </a:rPr>
              <a:t> </a:t>
            </a:r>
            <a:r>
              <a:rPr lang="en-GB" sz="1200" b="1" dirty="0">
                <a:solidFill>
                  <a:schemeClr val="accent1">
                    <a:lumMod val="75000"/>
                  </a:schemeClr>
                </a:solidFill>
              </a:rPr>
              <a:t>without (blue)</a:t>
            </a:r>
            <a:r>
              <a:rPr lang="en-GB" sz="1200" b="1" dirty="0">
                <a:solidFill>
                  <a:schemeClr val="accent3"/>
                </a:solidFill>
              </a:rPr>
              <a:t> </a:t>
            </a:r>
            <a:r>
              <a:rPr lang="en-GB" sz="1200" b="1" dirty="0"/>
              <a:t>frailty</a:t>
            </a:r>
            <a:endParaRPr lang="en-GB" sz="1200" b="1" dirty="0">
              <a:solidFill>
                <a:schemeClr val="accent3"/>
              </a:solidFill>
            </a:endParaRPr>
          </a:p>
        </p:txBody>
      </p:sp>
      <p:pic>
        <p:nvPicPr>
          <p:cNvPr id="3" name="Picture 2" descr="A person and person standing next to a stack of papers&#10;&#10;Description automatically generated">
            <a:extLst>
              <a:ext uri="{FF2B5EF4-FFF2-40B4-BE49-F238E27FC236}">
                <a16:creationId xmlns:a16="http://schemas.microsoft.com/office/drawing/2014/main" id="{70DCB4BD-F933-D6C4-A368-56EDAB1498E5}"/>
              </a:ext>
            </a:extLst>
          </p:cNvPr>
          <p:cNvPicPr>
            <a:picLocks noChangeAspect="1"/>
          </p:cNvPicPr>
          <p:nvPr/>
        </p:nvPicPr>
        <p:blipFill rotWithShape="1">
          <a:blip r:embed="rId4">
            <a:extLst>
              <a:ext uri="{28A0092B-C50C-407E-A947-70E740481C1C}">
                <a14:useLocalDpi xmlns:a14="http://schemas.microsoft.com/office/drawing/2010/main" val="0"/>
              </a:ext>
            </a:extLst>
          </a:blip>
          <a:srcRect l="1103" t="7283" r="7741" b="13851"/>
          <a:stretch/>
        </p:blipFill>
        <p:spPr>
          <a:xfrm rot="5400000">
            <a:off x="7386823" y="2052823"/>
            <a:ext cx="5828428" cy="3781926"/>
          </a:xfrm>
          <a:prstGeom prst="rect">
            <a:avLst/>
          </a:prstGeom>
        </p:spPr>
      </p:pic>
      <p:sp>
        <p:nvSpPr>
          <p:cNvPr id="7" name="TextBox 6">
            <a:extLst>
              <a:ext uri="{FF2B5EF4-FFF2-40B4-BE49-F238E27FC236}">
                <a16:creationId xmlns:a16="http://schemas.microsoft.com/office/drawing/2014/main" id="{2999F991-892E-7D6C-04F0-F9C9E165A900}"/>
              </a:ext>
            </a:extLst>
          </p:cNvPr>
          <p:cNvSpPr txBox="1"/>
          <p:nvPr/>
        </p:nvSpPr>
        <p:spPr>
          <a:xfrm>
            <a:off x="3943351" y="6427190"/>
            <a:ext cx="4718790" cy="307777"/>
          </a:xfrm>
          <a:prstGeom prst="rect">
            <a:avLst/>
          </a:prstGeom>
          <a:noFill/>
        </p:spPr>
        <p:txBody>
          <a:bodyPr wrap="square">
            <a:spAutoFit/>
          </a:bodyPr>
          <a:lstStyle/>
          <a:p>
            <a:r>
              <a:rPr lang="en-GB" sz="1400" i="1" dirty="0">
                <a:latin typeface="+mj-lt"/>
              </a:rPr>
              <a:t>Osadnik et al ERJ 2023, Maddocks et al Annals ATS 2023</a:t>
            </a:r>
          </a:p>
        </p:txBody>
      </p:sp>
    </p:spTree>
    <p:extLst>
      <p:ext uri="{BB962C8B-B14F-4D97-AF65-F5344CB8AC3E}">
        <p14:creationId xmlns:p14="http://schemas.microsoft.com/office/powerpoint/2010/main" val="2531005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25C3-D853-4B8C-9D76-9388145364DC}"/>
              </a:ext>
            </a:extLst>
          </p:cNvPr>
          <p:cNvSpPr>
            <a:spLocks noGrp="1"/>
          </p:cNvSpPr>
          <p:nvPr>
            <p:ph type="title"/>
          </p:nvPr>
        </p:nvSpPr>
        <p:spPr>
          <a:xfrm>
            <a:off x="145143" y="66929"/>
            <a:ext cx="10515600" cy="892175"/>
          </a:xfrm>
        </p:spPr>
        <p:txBody>
          <a:bodyPr>
            <a:noAutofit/>
          </a:bodyPr>
          <a:lstStyle/>
          <a:p>
            <a:pPr>
              <a:lnSpc>
                <a:spcPct val="80000"/>
              </a:lnSpc>
              <a:buNone/>
            </a:pPr>
            <a:r>
              <a:rPr lang="en-US" sz="3600" dirty="0"/>
              <a:t>Frailty ‘rehabilitation paradox’</a:t>
            </a:r>
            <a:endParaRPr lang="en-GB" sz="3600" dirty="0">
              <a:solidFill>
                <a:schemeClr val="bg1"/>
              </a:solidFill>
              <a:latin typeface="+mj-lt"/>
            </a:endParaRPr>
          </a:p>
        </p:txBody>
      </p:sp>
      <p:pic>
        <p:nvPicPr>
          <p:cNvPr id="3" name="Picture 2">
            <a:extLst>
              <a:ext uri="{FF2B5EF4-FFF2-40B4-BE49-F238E27FC236}">
                <a16:creationId xmlns:a16="http://schemas.microsoft.com/office/drawing/2014/main" id="{AEBB7823-3A0B-5C7A-0878-13ACEA875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87" y="1603904"/>
            <a:ext cx="7223472" cy="3975261"/>
          </a:xfrm>
          <a:prstGeom prst="rect">
            <a:avLst/>
          </a:prstGeom>
        </p:spPr>
      </p:pic>
      <p:pic>
        <p:nvPicPr>
          <p:cNvPr id="5" name="Picture 9" descr="C:\Users\Matthew\Documents\Papers\RespirologyRehab and readmission\Submission v1\Figure 1.jpg">
            <a:extLst>
              <a:ext uri="{FF2B5EF4-FFF2-40B4-BE49-F238E27FC236}">
                <a16:creationId xmlns:a16="http://schemas.microsoft.com/office/drawing/2014/main" id="{EC9FB00E-014C-CFA8-1DF2-B49D440D1A2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98" t="3900" r="24300" b="481"/>
          <a:stretch/>
        </p:blipFill>
        <p:spPr bwMode="auto">
          <a:xfrm>
            <a:off x="7785790" y="1029572"/>
            <a:ext cx="4406210" cy="5828428"/>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p:spPr>
      </p:pic>
      <p:sp>
        <p:nvSpPr>
          <p:cNvPr id="7" name="TextBox 6">
            <a:extLst>
              <a:ext uri="{FF2B5EF4-FFF2-40B4-BE49-F238E27FC236}">
                <a16:creationId xmlns:a16="http://schemas.microsoft.com/office/drawing/2014/main" id="{4F700F07-F1DC-0C8E-FDD3-163C5496F7AC}"/>
              </a:ext>
            </a:extLst>
          </p:cNvPr>
          <p:cNvSpPr txBox="1"/>
          <p:nvPr/>
        </p:nvSpPr>
        <p:spPr>
          <a:xfrm>
            <a:off x="5402943" y="6472372"/>
            <a:ext cx="2804743" cy="313288"/>
          </a:xfrm>
          <a:prstGeom prst="rect">
            <a:avLst/>
          </a:prstGeom>
          <a:noFill/>
        </p:spPr>
        <p:txBody>
          <a:bodyPr wrap="square">
            <a:spAutoFit/>
          </a:bodyPr>
          <a:lstStyle/>
          <a:p>
            <a:r>
              <a:rPr lang="en-GB" sz="1400" i="1" dirty="0">
                <a:latin typeface="+mj-lt"/>
              </a:rPr>
              <a:t>Maddocks et al Thorax 2016</a:t>
            </a:r>
          </a:p>
        </p:txBody>
      </p:sp>
    </p:spTree>
    <p:extLst>
      <p:ext uri="{BB962C8B-B14F-4D97-AF65-F5344CB8AC3E}">
        <p14:creationId xmlns:p14="http://schemas.microsoft.com/office/powerpoint/2010/main" val="340531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25C3-D853-4B8C-9D76-9388145364DC}"/>
              </a:ext>
            </a:extLst>
          </p:cNvPr>
          <p:cNvSpPr>
            <a:spLocks noGrp="1"/>
          </p:cNvSpPr>
          <p:nvPr>
            <p:ph type="title"/>
          </p:nvPr>
        </p:nvSpPr>
        <p:spPr>
          <a:xfrm>
            <a:off x="145143" y="66929"/>
            <a:ext cx="10515600" cy="892175"/>
          </a:xfrm>
        </p:spPr>
        <p:txBody>
          <a:bodyPr>
            <a:noAutofit/>
          </a:bodyPr>
          <a:lstStyle/>
          <a:p>
            <a:pPr>
              <a:lnSpc>
                <a:spcPct val="80000"/>
              </a:lnSpc>
              <a:buNone/>
            </a:pPr>
            <a:r>
              <a:rPr lang="en-US" sz="3600" dirty="0">
                <a:solidFill>
                  <a:schemeClr val="bg1"/>
                </a:solidFill>
                <a:latin typeface="+mj-lt"/>
              </a:rPr>
              <a:t>Improving service</a:t>
            </a:r>
            <a:r>
              <a:rPr lang="en-US" sz="3600" dirty="0"/>
              <a:t>s for people with lung disease &amp; frailty</a:t>
            </a:r>
            <a:endParaRPr lang="en-GB" sz="3600" dirty="0">
              <a:solidFill>
                <a:schemeClr val="bg1"/>
              </a:solidFill>
              <a:latin typeface="+mj-lt"/>
            </a:endParaRPr>
          </a:p>
        </p:txBody>
      </p:sp>
      <p:pic>
        <p:nvPicPr>
          <p:cNvPr id="4" name="Picture 3">
            <a:extLst>
              <a:ext uri="{FF2B5EF4-FFF2-40B4-BE49-F238E27FC236}">
                <a16:creationId xmlns:a16="http://schemas.microsoft.com/office/drawing/2014/main" id="{DBDB3F0E-452F-A962-9447-51944480FD3B}"/>
              </a:ext>
            </a:extLst>
          </p:cNvPr>
          <p:cNvPicPr>
            <a:picLocks noChangeAspect="1"/>
          </p:cNvPicPr>
          <p:nvPr/>
        </p:nvPicPr>
        <p:blipFill>
          <a:blip r:embed="rId3"/>
          <a:stretch>
            <a:fillRect/>
          </a:stretch>
        </p:blipFill>
        <p:spPr>
          <a:xfrm>
            <a:off x="384652" y="1733641"/>
            <a:ext cx="7353312" cy="3390718"/>
          </a:xfrm>
          <a:prstGeom prst="rect">
            <a:avLst/>
          </a:prstGeom>
        </p:spPr>
      </p:pic>
      <p:pic>
        <p:nvPicPr>
          <p:cNvPr id="5" name="Picture 4" descr="A group of kids with a stroller&#10;&#10;Description automatically generated">
            <a:extLst>
              <a:ext uri="{FF2B5EF4-FFF2-40B4-BE49-F238E27FC236}">
                <a16:creationId xmlns:a16="http://schemas.microsoft.com/office/drawing/2014/main" id="{B3B7AB24-4099-0E13-07C8-305D3A436B7F}"/>
              </a:ext>
            </a:extLst>
          </p:cNvPr>
          <p:cNvPicPr>
            <a:picLocks noChangeAspect="1"/>
          </p:cNvPicPr>
          <p:nvPr/>
        </p:nvPicPr>
        <p:blipFill rotWithShape="1">
          <a:blip r:embed="rId4">
            <a:extLst>
              <a:ext uri="{28A0092B-C50C-407E-A947-70E740481C1C}">
                <a14:useLocalDpi xmlns:a14="http://schemas.microsoft.com/office/drawing/2010/main" val="0"/>
              </a:ext>
            </a:extLst>
          </a:blip>
          <a:srcRect l="2918"/>
          <a:stretch/>
        </p:blipFill>
        <p:spPr>
          <a:xfrm rot="5400000">
            <a:off x="7189180" y="1855181"/>
            <a:ext cx="5838065" cy="4167574"/>
          </a:xfrm>
          <a:prstGeom prst="rect">
            <a:avLst/>
          </a:prstGeom>
        </p:spPr>
      </p:pic>
      <p:sp>
        <p:nvSpPr>
          <p:cNvPr id="7" name="TextBox 6">
            <a:extLst>
              <a:ext uri="{FF2B5EF4-FFF2-40B4-BE49-F238E27FC236}">
                <a16:creationId xmlns:a16="http://schemas.microsoft.com/office/drawing/2014/main" id="{AD508E9F-AFE4-0BD6-3A85-474C2556469F}"/>
              </a:ext>
            </a:extLst>
          </p:cNvPr>
          <p:cNvSpPr txBox="1"/>
          <p:nvPr/>
        </p:nvSpPr>
        <p:spPr>
          <a:xfrm>
            <a:off x="5656218" y="6477783"/>
            <a:ext cx="2804743" cy="313288"/>
          </a:xfrm>
          <a:prstGeom prst="rect">
            <a:avLst/>
          </a:prstGeom>
          <a:noFill/>
        </p:spPr>
        <p:txBody>
          <a:bodyPr wrap="square">
            <a:spAutoFit/>
          </a:bodyPr>
          <a:lstStyle/>
          <a:p>
            <a:r>
              <a:rPr lang="en-GB" sz="1400" i="1" dirty="0">
                <a:latin typeface="+mj-lt"/>
              </a:rPr>
              <a:t>Brighton et al Annal ATS 2020</a:t>
            </a:r>
          </a:p>
        </p:txBody>
      </p:sp>
    </p:spTree>
    <p:extLst>
      <p:ext uri="{BB962C8B-B14F-4D97-AF65-F5344CB8AC3E}">
        <p14:creationId xmlns:p14="http://schemas.microsoft.com/office/powerpoint/2010/main" val="3039911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1b5ceff-6b46-4494-accf-a4e91dbe538f">
      <Terms xmlns="http://schemas.microsoft.com/office/infopath/2007/PartnerControls"/>
    </lcf76f155ced4ddcb4097134ff3c332f>
    <TaxCatchAll xmlns="4aaf35b1-80a8-48e7-9d03-c612add199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349AB501BF574C83206C844DBEF306" ma:contentTypeVersion="18" ma:contentTypeDescription="Create a new document." ma:contentTypeScope="" ma:versionID="62b6d3a3da94fe51f635f718d017e4b7">
  <xsd:schema xmlns:xsd="http://www.w3.org/2001/XMLSchema" xmlns:xs="http://www.w3.org/2001/XMLSchema" xmlns:p="http://schemas.microsoft.com/office/2006/metadata/properties" xmlns:ns2="81b5ceff-6b46-4494-accf-a4e91dbe538f" xmlns:ns3="69bc440e-748c-4cb8-8c36-21f20ee8bdd0" xmlns:ns4="4aaf35b1-80a8-48e7-9d03-c612add1997b" targetNamespace="http://schemas.microsoft.com/office/2006/metadata/properties" ma:root="true" ma:fieldsID="e923d9ad325a386bc81019f5f919a48a" ns2:_="" ns3:_="" ns4:_="">
    <xsd:import namespace="81b5ceff-6b46-4494-accf-a4e91dbe538f"/>
    <xsd:import namespace="69bc440e-748c-4cb8-8c36-21f20ee8bdd0"/>
    <xsd:import namespace="4aaf35b1-80a8-48e7-9d03-c612add199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5ceff-6b46-4494-accf-a4e91dbe53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bc440e-748c-4cb8-8c36-21f20ee8bdd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f35b1-80a8-48e7-9d03-c612add1997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b50359a-c019-4b75-8061-1f5738031845}" ma:internalName="TaxCatchAll" ma:showField="CatchAllData" ma:web="69bc440e-748c-4cb8-8c36-21f20ee8bd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52A0C2-0D82-48F5-A30E-2ADBB99A89AB}">
  <ds:schemaRefs>
    <ds:schemaRef ds:uri="bd84e6aa-7ba1-46bc-96fe-1ae1ec4e8036"/>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750258D-02DD-46FE-AA10-8872672AF483}"/>
</file>

<file path=customXml/itemProps3.xml><?xml version="1.0" encoding="utf-8"?>
<ds:datastoreItem xmlns:ds="http://schemas.openxmlformats.org/officeDocument/2006/customXml" ds:itemID="{E10FA13E-C4CA-478A-A7D5-E8C5147A02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1703</Words>
  <Application>Microsoft Office PowerPoint</Application>
  <PresentationFormat>Widescreen</PresentationFormat>
  <Paragraphs>149</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Lato</vt:lpstr>
      <vt:lpstr>Symbol</vt:lpstr>
      <vt:lpstr>Times New Roman</vt:lpstr>
      <vt:lpstr>Office Theme</vt:lpstr>
      <vt:lpstr>Rehabilitation and palliative care for people with advanced disease</vt:lpstr>
      <vt:lpstr>Optimising function in advanced illness</vt:lpstr>
      <vt:lpstr>Trajectories of physical function in advanced illness</vt:lpstr>
      <vt:lpstr>What is important towards the end of life?</vt:lpstr>
      <vt:lpstr>Muscle stimulation in severe lung disease</vt:lpstr>
      <vt:lpstr>Breathlessness support services</vt:lpstr>
      <vt:lpstr>PowerPoint Presentation</vt:lpstr>
      <vt:lpstr>Frailty ‘rehabilitation paradox’</vt:lpstr>
      <vt:lpstr>Improving services for people with lung disease &amp; frailty</vt:lpstr>
      <vt:lpstr>Care recommendations following comprehensive assessment</vt:lpstr>
      <vt:lpstr>PowerPoint Presentation</vt:lpstr>
      <vt:lpstr>The European INSPIRE project</vt:lpstr>
      <vt:lpstr>A huge thank you to funders and supporters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2021-04-22T14:31:04Z</dcterms:created>
  <dcterms:modified xsi:type="dcterms:W3CDTF">2024-03-11T06:29:44Z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0x01010079B0639FEFBB8D4DA3DF15C02E28DC85</vt:lpwstr>
  </property>
</Properties>
</file>