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56" r:id="rId2"/>
    <p:sldId id="454" r:id="rId3"/>
    <p:sldId id="455" r:id="rId4"/>
    <p:sldId id="456" r:id="rId5"/>
    <p:sldId id="460" r:id="rId6"/>
    <p:sldId id="461" r:id="rId7"/>
    <p:sldId id="2758" r:id="rId8"/>
    <p:sldId id="2760" r:id="rId9"/>
    <p:sldId id="2763" r:id="rId10"/>
    <p:sldId id="2759" r:id="rId11"/>
    <p:sldId id="2761" r:id="rId12"/>
    <p:sldId id="2762" r:id="rId13"/>
    <p:sldId id="462" r:id="rId14"/>
    <p:sldId id="274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/>
    <p:restoredTop sz="89157"/>
  </p:normalViewPr>
  <p:slideViewPr>
    <p:cSldViewPr snapToGrid="0" snapToObjects="1">
      <p:cViewPr varScale="1">
        <p:scale>
          <a:sx n="102" d="100"/>
          <a:sy n="102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4B4FD-18B5-0D4A-8E20-79CB2194B5C5}" type="datetimeFigureOut">
              <a:rPr lang="en-GE" smtClean="0"/>
              <a:t>11.03.24</a:t>
            </a:fld>
            <a:endParaRPr lang="en-G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96985-821A-E14D-A1E0-D4CACA48D319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482414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96985-821A-E14D-A1E0-D4CACA48D319}" type="slidenum">
              <a:rPr lang="en-GE" smtClean="0"/>
              <a:t>3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074781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97A13-5955-C94F-A56C-66E20391F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936ED-FA65-A743-B867-68C25D1E4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004A0-7D34-9940-A327-B67E92F9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F43C-0F24-C54E-9E72-36243BA2C9D8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A2C29-C895-B54F-9B6A-B75A7587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D7B9F-7014-5F4C-8D0D-5ABC4B37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1FB5-E838-834A-8AC6-CAA8D5E2F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59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793E-391E-0E40-8A73-903CDC55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B0E3A-1CF9-9A4A-B8DB-89068E020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0C2B1-EDFA-BA41-8F65-E4D8CF01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F43C-0F24-C54E-9E72-36243BA2C9D8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39844-3372-5C4A-B6D4-1772B0CE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8CF76-49D4-C241-908E-A8B072F6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1FB5-E838-834A-8AC6-CAA8D5E2F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026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452A9-5968-6148-9E0F-6F4F7BF888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17A84-8A90-4D45-B080-9E4DF6352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BEDC3-2A30-B948-87C9-CAACF5657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F43C-0F24-C54E-9E72-36243BA2C9D8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68402-D798-4640-9619-65A7855A5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85F5D-3ACE-4341-AE56-583476A3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1FB5-E838-834A-8AC6-CAA8D5E2F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19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B66C-38AE-2B4B-9D0C-99700C3C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6D715-B0A5-A640-B0D1-D42878129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72C59-F1EF-A842-84AE-2C8B6F33C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F43C-0F24-C54E-9E72-36243BA2C9D8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0A72E-92DE-2F40-8F04-3000C6DD8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CC3C3-9496-A840-A011-5CA789E4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1FB5-E838-834A-8AC6-CAA8D5E2F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42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53A8E-A8DF-204F-A3FE-D0642FCB7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A34D6-BBD4-5B48-A460-FDB3B7765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3D7D4-20B3-344E-8C4D-B621E84C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F43C-0F24-C54E-9E72-36243BA2C9D8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111D6-77FD-044D-8003-61ECD0E4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F0118-CD14-F740-8367-EAF165D5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1FB5-E838-834A-8AC6-CAA8D5E2F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47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BFAD8-470E-4B44-A54E-D61048584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67C41-FA30-1648-AA3A-099A216D1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80BBA-10E8-6243-9ACE-A6A8F2691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D23BD-132E-EA43-8EF9-8BAF23C3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F43C-0F24-C54E-9E72-36243BA2C9D8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AC69F-3C38-2644-B0BB-1A362E622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5C868-2A26-8649-AC8E-2FAC22DF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1FB5-E838-834A-8AC6-CAA8D5E2F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23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8DFA-C70E-A94D-9080-F3E597E2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33751-BE61-C146-9E84-BED33A418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C1787-1BB4-D344-9B90-209D2E51B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58483-C3E2-1142-8421-2081591A9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B3C28-0E24-E647-9F0C-9D99E3F6C9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646A7-A68F-AD4B-95B5-4C63BDE3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F43C-0F24-C54E-9E72-36243BA2C9D8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4B6386-B37D-1649-B5C1-50C6A482B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421D96-CB53-7E42-A0CD-C9705721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1FB5-E838-834A-8AC6-CAA8D5E2F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32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5FC5D-E755-6544-8948-D3AAF7F1A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1E91D-598C-4440-8FA1-2A6DC197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F43C-0F24-C54E-9E72-36243BA2C9D8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3A2977-5625-F746-ADF4-2722F64D0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DA0F1-690A-524C-8018-CF0C1D71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1FB5-E838-834A-8AC6-CAA8D5E2F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20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ACABE-EABD-D74D-B9B0-02D84250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F43C-0F24-C54E-9E72-36243BA2C9D8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DC310B-5942-834D-ADCA-324B030F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50BE0-6E0E-224E-8A55-95730647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1FB5-E838-834A-8AC6-CAA8D5E2F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93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F70D8-A9A0-564A-AB7F-55FDE62D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E70E1-86D9-9740-AF99-7E96395D1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6F136-49F6-0246-BE90-CFAF6B09D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7E86F-675C-AE45-8DBC-7772C6107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F43C-0F24-C54E-9E72-36243BA2C9D8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EC0CA-5E15-ED4A-9223-53BFF985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15B82-7319-AB4A-9A07-4774BCDC4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1FB5-E838-834A-8AC6-CAA8D5E2F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62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FC40-A31E-6D43-A695-25D43DD96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25CAA8-7F8D-EA43-9755-A1364A4B5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B16D4D-8941-F14C-9C89-468E6714B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A371F-3E5D-504C-87A1-FFC9968DE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F43C-0F24-C54E-9E72-36243BA2C9D8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7B5A9-E0D8-854C-BEA5-0D209046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42C98-2719-ED49-8754-81DCDB35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1FB5-E838-834A-8AC6-CAA8D5E2F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31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E1AB8-5DA7-B747-ACB8-9B302D2B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0D0A0-4FFF-6E49-9173-1F282E395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574F1-C1DA-8143-A040-9BD67A003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4F43C-0F24-C54E-9E72-36243BA2C9D8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3D448-4368-044E-8390-09E606D50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A85E3-63C0-8447-A5E3-F4A52C490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A1FB5-E838-834A-8AC6-CAA8D5E2F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30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mailto:nino.makhashvili.1@iliauni.edu.ge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848E95-D082-8148-9548-34890C707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6737"/>
            <a:ext cx="9144000" cy="2532186"/>
          </a:xfrm>
        </p:spPr>
        <p:txBody>
          <a:bodyPr>
            <a:normAutofit fontScale="90000"/>
          </a:bodyPr>
          <a:lstStyle/>
          <a:p>
            <a:br>
              <a:rPr lang="ka-GE" sz="4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br>
              <a:rPr lang="ka-GE" sz="4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br>
              <a:rPr lang="ka-GE" sz="4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ka-GE" sz="3100" b="1" dirty="0">
                <a:solidFill>
                  <a:srgbClr val="163D70"/>
                </a:solidFill>
                <a:effectLst/>
                <a:latin typeface="Sylfaen" pitchFamily="18" charset="0"/>
              </a:rPr>
              <a:t>The </a:t>
            </a:r>
            <a:r>
              <a:rPr lang="en-GB" sz="3100" b="1" dirty="0">
                <a:solidFill>
                  <a:srgbClr val="163D70"/>
                </a:solidFill>
                <a:effectLst/>
                <a:latin typeface="Sylfaen" pitchFamily="18" charset="0"/>
              </a:rPr>
              <a:t>Festschrift Conference for Professor Sir Graham Thornicroft</a:t>
            </a:r>
            <a:br>
              <a:rPr lang="en-GB" sz="3100" b="1" dirty="0">
                <a:solidFill>
                  <a:srgbClr val="163D70"/>
                </a:solidFill>
                <a:effectLst/>
                <a:latin typeface="Sylfaen" pitchFamily="18" charset="0"/>
              </a:rPr>
            </a:br>
            <a:r>
              <a:rPr lang="en-GB" sz="3100" b="1" i="1" dirty="0">
                <a:solidFill>
                  <a:srgbClr val="163D70"/>
                </a:solidFill>
                <a:effectLst/>
                <a:latin typeface="Sylfaen" pitchFamily="18" charset="0"/>
              </a:rPr>
              <a:t> </a:t>
            </a:r>
            <a:br>
              <a:rPr lang="ka-GE" sz="3100" b="1" i="1" dirty="0">
                <a:solidFill>
                  <a:srgbClr val="163D70"/>
                </a:solidFill>
                <a:effectLst/>
                <a:latin typeface="Sylfaen" pitchFamily="18" charset="0"/>
              </a:rPr>
            </a:br>
            <a:r>
              <a:rPr lang="en-GB" sz="3100" b="1" i="1" dirty="0">
                <a:solidFill>
                  <a:srgbClr val="163D70"/>
                </a:solidFill>
                <a:effectLst/>
                <a:latin typeface="Sylfaen" pitchFamily="18" charset="0"/>
              </a:rPr>
              <a:t>Local and Global Mental Health: So Near and So Far </a:t>
            </a:r>
            <a:br>
              <a:rPr lang="ka-GE" sz="3100" b="1" dirty="0">
                <a:solidFill>
                  <a:srgbClr val="163D70"/>
                </a:solidFill>
                <a:effectLst/>
                <a:latin typeface="Sylfaen" pitchFamily="18" charset="0"/>
              </a:rPr>
            </a:br>
            <a:br>
              <a:rPr lang="en-GB" sz="3100" dirty="0">
                <a:effectLst/>
                <a:latin typeface="Sylfaen" pitchFamily="18" charset="0"/>
              </a:rPr>
            </a:br>
            <a:endParaRPr lang="en-GB" sz="3100" dirty="0">
              <a:latin typeface="Sylfaen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1F66E55-E22D-EE44-9761-5C32837F8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33569"/>
            <a:ext cx="9144000" cy="1326554"/>
          </a:xfrm>
        </p:spPr>
        <p:txBody>
          <a:bodyPr>
            <a:normAutofit lnSpcReduction="10000"/>
          </a:bodyPr>
          <a:lstStyle/>
          <a:p>
            <a:pPr algn="r"/>
            <a:r>
              <a:rPr lang="ka-GE" dirty="0">
                <a:solidFill>
                  <a:schemeClr val="accent1">
                    <a:lumMod val="75000"/>
                  </a:schemeClr>
                </a:solidFill>
              </a:rPr>
              <a:t>Nino Makhashvili MD PhD</a:t>
            </a:r>
          </a:p>
          <a:p>
            <a:pPr algn="r"/>
            <a:r>
              <a:rPr lang="ka-GE" dirty="0">
                <a:solidFill>
                  <a:schemeClr val="accent1">
                    <a:lumMod val="75000"/>
                  </a:schemeClr>
                </a:solidFill>
              </a:rPr>
              <a:t>Ilia State University</a:t>
            </a:r>
          </a:p>
          <a:p>
            <a:pPr algn="r"/>
            <a:r>
              <a:rPr lang="ka-GE" dirty="0">
                <a:solidFill>
                  <a:schemeClr val="accent1">
                    <a:lumMod val="75000"/>
                  </a:schemeClr>
                </a:solidFill>
              </a:rPr>
              <a:t>GIP-Tbilisi, Georgia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52524E-EC16-B644-9D85-1F5B88050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92" y="372985"/>
            <a:ext cx="1869489" cy="1139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6F8684-C766-CD47-8B9B-CEA30C0A3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30" y="186363"/>
            <a:ext cx="2485293" cy="175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71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B9EF-3EA6-1AEE-DBDC-859293CE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Barriers and challenges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78B79-4DB5-8699-433A-F8C127E84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892"/>
            <a:ext cx="10515600" cy="4606071"/>
          </a:xfrm>
        </p:spPr>
        <p:txBody>
          <a:bodyPr>
            <a:normAutofit/>
          </a:bodyPr>
          <a:lstStyle/>
          <a:p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Slow and painful De-institutionalization process with sluggish development of supported living facilities/residential care;</a:t>
            </a:r>
          </a:p>
          <a:p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Lacking child and adolescent services - the funding for CAMH outpatient care is 0,302% and for inpatient – 2,11% of the whole budget;</a:t>
            </a:r>
            <a:endParaRPr lang="en-GE" dirty="0"/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Continual harsh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human rights violations in MH institutions;</a:t>
            </a:r>
          </a:p>
          <a:p>
            <a:r>
              <a:rPr lang="en-GE" dirty="0">
                <a:latin typeface="Calibri" panose="020F0502020204030204" pitchFamily="34" charset="0"/>
              </a:rPr>
              <a:t>“Unregulated” Privatization and state-supported Centralization processes;</a:t>
            </a:r>
          </a:p>
          <a:p>
            <a:pPr marL="0" indent="0">
              <a:buNone/>
            </a:pPr>
            <a:endParaRPr lang="en-G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8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B9EF-3EA6-1AEE-DBDC-859293CE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Barriers and challenges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78B79-4DB5-8699-433A-F8C127E84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246"/>
            <a:ext cx="10515600" cy="4324717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</a:rPr>
              <a:t>New services - not safeguarded and properly regulated: </a:t>
            </a:r>
            <a:r>
              <a:rPr lang="en-GB" sz="3200" i="1" dirty="0">
                <a:latin typeface="Calibri" panose="020F0502020204030204" pitchFamily="34" charset="0"/>
                <a:ea typeface="Calibri" panose="020F0502020204030204" pitchFamily="34" charset="0"/>
              </a:rPr>
              <a:t>example of acute departments in general clinics;</a:t>
            </a:r>
            <a:endParaRPr lang="en-GE" sz="3200" i="1" dirty="0">
              <a:latin typeface="Calibri" panose="020F0502020204030204" pitchFamily="34" charset="0"/>
            </a:endParaRPr>
          </a:p>
          <a:p>
            <a:r>
              <a:rPr lang="en-GB" sz="3200" dirty="0">
                <a:latin typeface="Calibri" panose="020F0502020204030204" pitchFamily="34" charset="0"/>
              </a:rPr>
              <a:t>A</a:t>
            </a:r>
            <a:r>
              <a:rPr lang="en-GE" sz="3200" dirty="0">
                <a:latin typeface="Calibri" panose="020F0502020204030204" pitchFamily="34" charset="0"/>
              </a:rPr>
              <a:t>lso ‘How’ besides ‘What’ – re-naming services does not work; </a:t>
            </a:r>
            <a:r>
              <a:rPr lang="en-GE" sz="3200" i="1" dirty="0">
                <a:latin typeface="Calibri" panose="020F0502020204030204" pitchFamily="34" charset="0"/>
              </a:rPr>
              <a:t>ex</a:t>
            </a:r>
            <a:r>
              <a:rPr lang="en-GB" sz="3200" i="1" dirty="0">
                <a:latin typeface="Calibri" panose="020F0502020204030204" pitchFamily="34" charset="0"/>
              </a:rPr>
              <a:t>amp</a:t>
            </a:r>
            <a:r>
              <a:rPr lang="en-GE" sz="3200" i="1" dirty="0">
                <a:latin typeface="Calibri" panose="020F0502020204030204" pitchFamily="34" charset="0"/>
              </a:rPr>
              <a:t>les of </a:t>
            </a:r>
            <a:r>
              <a:rPr lang="en-GB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Outpatient Ambulatory centers and Crisis Intervention Services</a:t>
            </a:r>
            <a:r>
              <a:rPr lang="ka-GE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200" i="1" dirty="0"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69FD9-8D3A-90F0-D8B0-777171563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259" y="4422471"/>
            <a:ext cx="33274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6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72AD-376B-8718-1E32-8436BCF9F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Barriers and challenges 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C74ED-ADF4-01B0-4DCA-C87C4AB55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Low </a:t>
            </a:r>
            <a:r>
              <a:rPr lang="ka-G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MH literacy of the Georgian population and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high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stigma</a:t>
            </a:r>
            <a:r>
              <a:rPr lang="en-US" dirty="0">
                <a:latin typeface="Calibri" panose="020F0502020204030204" pitchFamily="34" charset="0"/>
              </a:rPr>
              <a:t>:</a:t>
            </a:r>
            <a:r>
              <a:rPr lang="ka-GE" dirty="0"/>
              <a:t> </a:t>
            </a:r>
            <a:r>
              <a:rPr lang="en-US" dirty="0">
                <a:latin typeface="Calibri" panose="020F0502020204030204" pitchFamily="34" charset="0"/>
              </a:rPr>
              <a:t>i.e. </a:t>
            </a:r>
            <a:r>
              <a:rPr lang="ka-GE" dirty="0"/>
              <a:t>extrem</a:t>
            </a:r>
            <a:r>
              <a:rPr lang="en-US" dirty="0">
                <a:latin typeface="Calibri" panose="020F0502020204030204" pitchFamily="34" charset="0"/>
              </a:rPr>
              <a:t>e</a:t>
            </a:r>
            <a:r>
              <a:rPr lang="ka-GE" dirty="0"/>
              <a:t>ly low help-seeking rates</a:t>
            </a:r>
            <a:r>
              <a:rPr lang="en-US" dirty="0">
                <a:latin typeface="Calibri" panose="020F0502020204030204" pitchFamily="34" charset="0"/>
              </a:rPr>
              <a:t> – only </a:t>
            </a:r>
            <a:r>
              <a:rPr lang="en-GB" dirty="0">
                <a:latin typeface="Calibri" panose="020F0502020204030204" pitchFamily="34" charset="0"/>
              </a:rPr>
              <a:t>6.45 % of the people in the national-wide survey (2000) have looked for help for a mental, drug, or alcohol problem at least once in their life</a:t>
            </a:r>
            <a:r>
              <a:rPr lang="en-GE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;</a:t>
            </a:r>
            <a:r>
              <a:rPr lang="ka-GE" dirty="0"/>
              <a:t> 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</a:rPr>
              <a:t>No promotion and prevention programs;</a:t>
            </a:r>
          </a:p>
          <a:p>
            <a:r>
              <a:rPr lang="en-US" sz="2800" dirty="0">
                <a:latin typeface="Calibri" panose="020F0502020204030204" pitchFamily="34" charset="0"/>
              </a:rPr>
              <a:t>Lack of recovery-oriented approach: the rehabilitation component reaches only 0,26% of total MH funding;</a:t>
            </a:r>
          </a:p>
          <a:p>
            <a:r>
              <a:rPr lang="en-US" dirty="0">
                <a:effectLst/>
                <a:latin typeface="Calibri" panose="020F0502020204030204" pitchFamily="34" charset="0"/>
              </a:rPr>
              <a:t>Still no involvement of primary care in </a:t>
            </a:r>
            <a:r>
              <a:rPr lang="en-US" dirty="0">
                <a:latin typeface="Calibri" panose="020F0502020204030204" pitchFamily="34" charset="0"/>
              </a:rPr>
              <a:t>mental health delivery.</a:t>
            </a:r>
            <a:endParaRPr lang="en-GE" sz="2800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59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E08400-090F-8AFC-9359-FD8B1246239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17077" y="727482"/>
            <a:ext cx="7823200" cy="5215466"/>
          </a:xfrm>
        </p:spPr>
      </p:pic>
    </p:spTree>
    <p:extLst>
      <p:ext uri="{BB962C8B-B14F-4D97-AF65-F5344CB8AC3E}">
        <p14:creationId xmlns:p14="http://schemas.microsoft.com/office/powerpoint/2010/main" val="4085724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0149-60CA-0344-8267-978D4EBE26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888" y="365125"/>
            <a:ext cx="10028712" cy="2483583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ka-GE" dirty="0"/>
              <a:t>THANK YOU!</a:t>
            </a:r>
            <a:br>
              <a:rPr lang="ka-GE" dirty="0"/>
            </a:br>
            <a:r>
              <a:rPr lang="ka-GE" sz="3200" dirty="0">
                <a:hlinkClick r:id="rId2"/>
              </a:rPr>
              <a:t>nino.makhashvili.1@iliauni.edu.ge</a:t>
            </a:r>
            <a:br>
              <a:rPr lang="ka-GE" sz="3200" dirty="0"/>
            </a:br>
            <a:endParaRPr lang="en-GB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252D85-16BE-AC4A-9750-1C8D4BA7280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173328" y="3191213"/>
            <a:ext cx="5126550" cy="3301662"/>
          </a:xfrm>
        </p:spPr>
      </p:pic>
    </p:spTree>
    <p:extLst>
      <p:ext uri="{BB962C8B-B14F-4D97-AF65-F5344CB8AC3E}">
        <p14:creationId xmlns:p14="http://schemas.microsoft.com/office/powerpoint/2010/main" val="887211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95263-B3FD-7CCB-15CB-9C7DAB380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Presentation Overview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E9F29-EB56-4C3C-A2B3-1519EC5CB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517"/>
            <a:ext cx="10515600" cy="4138446"/>
          </a:xfrm>
        </p:spPr>
        <p:txBody>
          <a:bodyPr/>
          <a:lstStyle/>
          <a:p>
            <a:r>
              <a:rPr lang="ka-GE" dirty="0"/>
              <a:t>My areas of work</a:t>
            </a:r>
          </a:p>
          <a:p>
            <a:r>
              <a:rPr lang="ka-GE" dirty="0"/>
              <a:t>Why was I asked to contribute?</a:t>
            </a:r>
            <a:r>
              <a:rPr lang="en-US" dirty="0"/>
              <a:t> </a:t>
            </a:r>
            <a:r>
              <a:rPr lang="en-US" i="1" dirty="0"/>
              <a:t>Case of Georgia</a:t>
            </a:r>
            <a:endParaRPr lang="ka-GE" i="1" dirty="0"/>
          </a:p>
          <a:p>
            <a:r>
              <a:rPr lang="ka-GE" dirty="0"/>
              <a:t>Prospects for the work </a:t>
            </a:r>
            <a:r>
              <a:rPr lang="en-GB" dirty="0"/>
              <a:t>that</a:t>
            </a:r>
            <a:r>
              <a:rPr lang="ka-GE" dirty="0"/>
              <a:t> needs to be done in the coming years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11329-B7E3-7AC3-0A25-6F4A7A6B1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30" y="186363"/>
            <a:ext cx="2368061" cy="1673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A2A30C-FF08-FDB4-CC6F-F054D7791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92" y="372985"/>
            <a:ext cx="1869489" cy="11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4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3C66-6A43-D8D3-5E69-8675769A6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My areas of work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7A4CD0-32E4-ADB0-0F7D-9D31B77314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26564" y="365125"/>
            <a:ext cx="4962238" cy="3721678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0B27DD-5E1A-382B-2D74-FB05E7B632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GIP-Tbilisi</a:t>
            </a:r>
          </a:p>
          <a:p>
            <a:r>
              <a:rPr lang="en-GB" dirty="0"/>
              <a:t>Part of the Federation GIP</a:t>
            </a:r>
          </a:p>
          <a:p>
            <a:r>
              <a:rPr lang="en-GB" dirty="0"/>
              <a:t>Caucasus &amp; CA countries</a:t>
            </a:r>
          </a:p>
          <a:p>
            <a:r>
              <a:rPr lang="en-GB" dirty="0"/>
              <a:t>Supporting Mental Health(MH) Reform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Ilia State University, Tbilisi</a:t>
            </a:r>
          </a:p>
          <a:p>
            <a:r>
              <a:rPr lang="en-GB" dirty="0"/>
              <a:t>Leading MH Resource Centre and MA program on MH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5382C-0AD4-6DC5-2560-0DC9D3BE4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203" y="3609303"/>
            <a:ext cx="2684584" cy="3579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208ADB-B317-A782-E5D8-26879B762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787" y="3940052"/>
            <a:ext cx="3890597" cy="29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93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308E-D2BA-B168-6677-23ABDDABC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How is my work related to professor Sir Graham Thornicroft’s?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F2110-E282-4DCD-E289-817379A0B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ka-GE" dirty="0"/>
              <a:t>Federation GIP</a:t>
            </a:r>
            <a:endParaRPr lang="en-US" dirty="0"/>
          </a:p>
          <a:p>
            <a:r>
              <a:rPr lang="en-US" dirty="0"/>
              <a:t>Strategic directions, advice , and recommendations</a:t>
            </a:r>
          </a:p>
          <a:p>
            <a:pPr marL="0" indent="0">
              <a:buNone/>
            </a:pPr>
            <a:endParaRPr lang="ka-GE" dirty="0"/>
          </a:p>
          <a:p>
            <a:pPr marL="0" indent="0">
              <a:buNone/>
            </a:pPr>
            <a:endParaRPr lang="ka-GE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D5359-80A2-B1A2-D65B-60770A47A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855" y="3710349"/>
            <a:ext cx="3740727" cy="2805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CD43AE-4989-F588-9796-EC3341B40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18" y="3429000"/>
            <a:ext cx="4481945" cy="3269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35F688-2901-FD86-DE85-F924CB018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746" y="1003662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6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5FE0D-AA55-2B67-5DF6-B136C611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Graham’s involvement with Georgia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4D78C-AF5B-4DA4-18A4-8DECF672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04" y="1537854"/>
            <a:ext cx="10789395" cy="517497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Policy dialogues with the Ministry of Health and Social Affairs;</a:t>
            </a:r>
          </a:p>
          <a:p>
            <a:r>
              <a:rPr lang="en-US" sz="2400" dirty="0"/>
              <a:t>State Policy on Mental Healthcare</a:t>
            </a:r>
            <a:r>
              <a:rPr lang="ka-GE" sz="2400" dirty="0"/>
              <a:t> (2013), </a:t>
            </a:r>
            <a:r>
              <a:rPr lang="en-US" sz="2400" dirty="0"/>
              <a:t>declaring the</a:t>
            </a:r>
            <a:r>
              <a:rPr lang="ka-GE" sz="2400" dirty="0"/>
              <a:t> balanced care</a:t>
            </a:r>
            <a:r>
              <a:rPr lang="en-US" sz="2400" dirty="0"/>
              <a:t> model;</a:t>
            </a:r>
            <a:endParaRPr lang="ka-GE" sz="2400" dirty="0"/>
          </a:p>
          <a:p>
            <a:r>
              <a:rPr lang="en-US" sz="2400" dirty="0"/>
              <a:t>Two</a:t>
            </a:r>
            <a:r>
              <a:rPr lang="ka-GE" sz="2400" dirty="0"/>
              <a:t> strategy documents</a:t>
            </a:r>
            <a:r>
              <a:rPr lang="en-US" sz="2400" dirty="0"/>
              <a:t> - </a:t>
            </a:r>
            <a:r>
              <a:rPr lang="ka-GE" sz="2400" dirty="0"/>
              <a:t> </a:t>
            </a:r>
            <a:r>
              <a:rPr lang="en-GB" sz="2400" dirty="0"/>
              <a:t>National Action Plan 2015-2020</a:t>
            </a:r>
            <a:r>
              <a:rPr lang="en-GE" sz="2400" dirty="0"/>
              <a:t> </a:t>
            </a:r>
            <a:r>
              <a:rPr lang="ka-GE" sz="2400" dirty="0"/>
              <a:t>and National Strategy 2022-2030</a:t>
            </a:r>
            <a:r>
              <a:rPr lang="en-US" sz="2400" dirty="0"/>
              <a:t>.</a:t>
            </a:r>
            <a:endParaRPr lang="ka-GE" sz="24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DF95B-14D4-9416-961A-969061393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52464"/>
            <a:ext cx="3940888" cy="2629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51D978-E1BE-0F71-5F87-E24EA89BE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538" y="3828800"/>
            <a:ext cx="4736134" cy="2664075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951FAF30-6780-8ACE-BEAE-4BFCE7434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122" y="145175"/>
            <a:ext cx="1464052" cy="219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00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57CA3BAB-A536-A48E-7DA1-7D09894BE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9247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- Lectures and workshops at Iliauni;</a:t>
            </a:r>
            <a:br>
              <a:rPr lang="en-US" sz="4400" dirty="0"/>
            </a:br>
            <a:r>
              <a:rPr lang="en-US" sz="4400" dirty="0"/>
              <a:t>- Working with young members of the Georgian Society of Psychiatrists;</a:t>
            </a:r>
            <a:br>
              <a:rPr lang="en-US" sz="4400" dirty="0"/>
            </a:br>
            <a:r>
              <a:rPr lang="en-US" sz="4400" dirty="0"/>
              <a:t>- Translation of some of his work;</a:t>
            </a:r>
            <a:br>
              <a:rPr lang="en-US" sz="4400" dirty="0"/>
            </a:br>
            <a:r>
              <a:rPr lang="en-US" sz="4400" dirty="0"/>
              <a:t>- Involving in studies and projects.</a:t>
            </a:r>
            <a:br>
              <a:rPr lang="en-US" sz="4400" dirty="0"/>
            </a:br>
            <a:endParaRPr lang="en-GB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E4D0CC3-FD5E-A2DF-474D-5CC5E4AD7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8791" y="4228717"/>
            <a:ext cx="3193729" cy="218985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5E1A28-F1A9-A7B6-BC9A-102697FA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8852"/>
            <a:ext cx="5611975" cy="24756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93E4E6-3073-77B0-915A-4A73406C2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756" y="1595820"/>
            <a:ext cx="3754244" cy="223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65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7F17-E054-8167-D56F-88DD1A81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Some important achievements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FA092-B7CC-E441-842C-A02D71432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8092"/>
            <a:ext cx="10515600" cy="4325816"/>
          </a:xfrm>
        </p:spPr>
        <p:txBody>
          <a:bodyPr>
            <a:normAutofit/>
          </a:bodyPr>
          <a:lstStyle/>
          <a:p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balance between hospital and out-of-hospital care:</a:t>
            </a:r>
          </a:p>
          <a:p>
            <a:pPr marL="0" indent="0">
              <a:buNone/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2024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state budget for mental health, funding 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inpatient services represents 49,57%, while the budget for community services is 50,43 %;</a:t>
            </a:r>
          </a:p>
          <a:p>
            <a:pPr marL="0" indent="0">
              <a:buNone/>
            </a:pP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A positive change: 10 years ago hospital-based services were funded by 70% of the budget.</a:t>
            </a:r>
            <a:endParaRPr lang="en-GE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6D4EB-A21B-B248-C6EC-5F75BB60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071" y="186564"/>
            <a:ext cx="1932452" cy="150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28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7F17-E054-8167-D56F-88DD1A81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		Some important achievements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FA092-B7CC-E441-842C-A02D71432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3864"/>
            <a:ext cx="10515600" cy="4050044"/>
          </a:xfrm>
        </p:spPr>
        <p:txBody>
          <a:bodyPr>
            <a:normAutofit/>
          </a:bodyPr>
          <a:lstStyle/>
          <a:p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the reform of the MH system, several community-based services have been piloted and established: </a:t>
            </a:r>
          </a:p>
          <a:p>
            <a:pPr marL="0" indent="0">
              <a:buNone/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Outpatient Ambulatory centers, using the bio-psycho-social model and a multidisciplinary approach;</a:t>
            </a:r>
          </a:p>
          <a:p>
            <a:pPr marL="0" indent="0">
              <a:buNone/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Community-based mobile teams for people with severe mental disorders who are frequently hospitalized for a long time; </a:t>
            </a:r>
          </a:p>
          <a:p>
            <a:pPr marL="0" indent="0">
              <a:buNone/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Psychiatric Crisis Intervention Services for Adults (16-65 years) ;</a:t>
            </a:r>
          </a:p>
          <a:p>
            <a:pPr marL="0" indent="0">
              <a:buNone/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Psychosocial rehabilitation centers.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B1455-6AB5-677A-D3D4-39E97FA99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4" y="138807"/>
            <a:ext cx="2181094" cy="216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0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7F17-E054-8167-D56F-88DD1A819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ka-GE" b="1" dirty="0"/>
              <a:t>		</a:t>
            </a:r>
            <a:br>
              <a:rPr lang="ka-GE" b="1" dirty="0"/>
            </a:br>
            <a:r>
              <a:rPr lang="ka-GE" b="1" dirty="0"/>
              <a:t>		</a:t>
            </a:r>
            <a:r>
              <a:rPr lang="en-GB" b="1" dirty="0"/>
              <a:t>Some important achievements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FA092-B7CC-E441-842C-A02D71432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3486"/>
            <a:ext cx="10515600" cy="3910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Strengthened movement of persons with lived experience, co-producing strategy documents and active in advocacy;</a:t>
            </a:r>
          </a:p>
          <a:p>
            <a:pPr marL="0" indent="0">
              <a:buNone/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Pilot initiatives, supported by the non-profit sector to deal with the treatment gap (80%); </a:t>
            </a:r>
          </a:p>
          <a:p>
            <a:pPr marL="0" indent="0"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New competent multidisciplinary workforce, educated in modern MH approache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s;</a:t>
            </a:r>
          </a:p>
          <a:p>
            <a:pPr marL="0" indent="0"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Much more attention to evidence and 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research.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D6AE3BA-39A0-6901-AB6E-A77554D17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681" y="5103501"/>
            <a:ext cx="2384119" cy="1587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8408E-C335-B0A4-9FB2-5C6519B7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9" y="0"/>
            <a:ext cx="2095546" cy="244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9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49AB501BF574C83206C844DBEF306" ma:contentTypeVersion="18" ma:contentTypeDescription="Create a new document." ma:contentTypeScope="" ma:versionID="62b6d3a3da94fe51f635f718d017e4b7">
  <xsd:schema xmlns:xsd="http://www.w3.org/2001/XMLSchema" xmlns:xs="http://www.w3.org/2001/XMLSchema" xmlns:p="http://schemas.microsoft.com/office/2006/metadata/properties" xmlns:ns2="81b5ceff-6b46-4494-accf-a4e91dbe538f" xmlns:ns3="69bc440e-748c-4cb8-8c36-21f20ee8bdd0" xmlns:ns4="4aaf35b1-80a8-48e7-9d03-c612add1997b" targetNamespace="http://schemas.microsoft.com/office/2006/metadata/properties" ma:root="true" ma:fieldsID="e923d9ad325a386bc81019f5f919a48a" ns2:_="" ns3:_="" ns4:_="">
    <xsd:import namespace="81b5ceff-6b46-4494-accf-a4e91dbe538f"/>
    <xsd:import namespace="69bc440e-748c-4cb8-8c36-21f20ee8bdd0"/>
    <xsd:import namespace="4aaf35b1-80a8-48e7-9d03-c612add199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5ceff-6b46-4494-accf-a4e91dbe53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1d7151-b795-48f9-9207-6285658e2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c440e-748c-4cb8-8c36-21f20ee8bd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f35b1-80a8-48e7-9d03-c612add1997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b50359a-c019-4b75-8061-1f5738031845}" ma:internalName="TaxCatchAll" ma:showField="CatchAllData" ma:web="69bc440e-748c-4cb8-8c36-21f20ee8bd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b5ceff-6b46-4494-accf-a4e91dbe538f">
      <Terms xmlns="http://schemas.microsoft.com/office/infopath/2007/PartnerControls"/>
    </lcf76f155ced4ddcb4097134ff3c332f>
    <TaxCatchAll xmlns="4aaf35b1-80a8-48e7-9d03-c612add1997b" xsi:nil="true"/>
  </documentManagement>
</p:properties>
</file>

<file path=customXml/itemProps1.xml><?xml version="1.0" encoding="utf-8"?>
<ds:datastoreItem xmlns:ds="http://schemas.openxmlformats.org/officeDocument/2006/customXml" ds:itemID="{4494B8BB-DEB0-45AF-86B4-AC439E787243}"/>
</file>

<file path=customXml/itemProps2.xml><?xml version="1.0" encoding="utf-8"?>
<ds:datastoreItem xmlns:ds="http://schemas.openxmlformats.org/officeDocument/2006/customXml" ds:itemID="{9793C034-3D10-475D-8601-0A5CF78C6C54}"/>
</file>

<file path=customXml/itemProps3.xml><?xml version="1.0" encoding="utf-8"?>
<ds:datastoreItem xmlns:ds="http://schemas.openxmlformats.org/officeDocument/2006/customXml" ds:itemID="{D80BA01E-62AD-4195-A034-13EE62400E77}"/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622</Words>
  <Application>Microsoft Macintosh PowerPoint</Application>
  <PresentationFormat>Widescreen</PresentationFormat>
  <Paragraphs>58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Sylfaen</vt:lpstr>
      <vt:lpstr>Office Theme</vt:lpstr>
      <vt:lpstr>   The Festschrift Conference for Professor Sir Graham Thornicroft   Local and Global Mental Health: So Near and So Far   </vt:lpstr>
      <vt:lpstr>Presentation Overview</vt:lpstr>
      <vt:lpstr>My areas of work</vt:lpstr>
      <vt:lpstr>How is my work related to professor Sir Graham Thornicroft’s?</vt:lpstr>
      <vt:lpstr>Graham’s involvement with Georgia </vt:lpstr>
      <vt:lpstr>- Lectures and workshops at Iliauni; - Working with young members of the Georgian Society of Psychiatrists; - Translation of some of his work; - Involving in studies and projects. </vt:lpstr>
      <vt:lpstr>Some important achievements 1</vt:lpstr>
      <vt:lpstr>  Some important achievements 2</vt:lpstr>
      <vt:lpstr>     Some important achievements 3</vt:lpstr>
      <vt:lpstr>Barriers and challenges 1</vt:lpstr>
      <vt:lpstr>Barriers and challenges 2</vt:lpstr>
      <vt:lpstr>Barriers and challenges 3</vt:lpstr>
      <vt:lpstr>PowerPoint Presentation</vt:lpstr>
      <vt:lpstr> THANK YOU! nino.makhashvili.1@iliauni.edu.ge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Nino Makhashvili</dc:creator>
  <cp:lastModifiedBy>Nino Makhashvili</cp:lastModifiedBy>
  <cp:revision>80</cp:revision>
  <dcterms:created xsi:type="dcterms:W3CDTF">2023-11-20T11:06:33Z</dcterms:created>
  <dcterms:modified xsi:type="dcterms:W3CDTF">2024-03-11T11:01:57Z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0x01010064349AB501BF574C83206C844DBEF306</vt:lpwstr>
  </property>
</Properties>
</file>