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5"/>
  </p:sldMasterIdLst>
  <p:notesMasterIdLst>
    <p:notesMasterId r:id="rId17"/>
  </p:notesMasterIdLst>
  <p:sldIdLst>
    <p:sldId id="259" r:id="rId6"/>
    <p:sldId id="480" r:id="rId7"/>
    <p:sldId id="481" r:id="rId8"/>
    <p:sldId id="348" r:id="rId9"/>
    <p:sldId id="484" r:id="rId10"/>
    <p:sldId id="485" r:id="rId11"/>
    <p:sldId id="476" r:id="rId12"/>
    <p:sldId id="478" r:id="rId13"/>
    <p:sldId id="483" r:id="rId14"/>
    <p:sldId id="473" r:id="rId15"/>
    <p:sldId id="4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ton Julian" initials="EJ" lastIdx="20" clrIdx="0">
    <p:extLst>
      <p:ext uri="{19B8F6BF-5375-455C-9EA6-DF929625EA0E}">
        <p15:presenceInfo xmlns:p15="http://schemas.microsoft.com/office/powerpoint/2012/main" userId="S::Julian.Eaton@cbm-global.org::931d7e6a-81d3-47cc-9c49-b8a72d2e9f8d" providerId="AD"/>
      </p:ext>
    </p:extLst>
  </p:cmAuthor>
  <p:cmAuthor id="2" name="Thomas Shakespeare" initials="TS" lastIdx="5" clrIdx="1">
    <p:extLst>
      <p:ext uri="{19B8F6BF-5375-455C-9EA6-DF929625EA0E}">
        <p15:presenceInfo xmlns:p15="http://schemas.microsoft.com/office/powerpoint/2012/main" userId="S::icrutsha@lshtm.ac.uk::498e1103-7267-40a9-90c6-fdfae62e1083" providerId="AD"/>
      </p:ext>
    </p:extLst>
  </p:cmAuthor>
  <p:cmAuthor id="3" name="Natasha Salaria" initials="NS" lastIdx="1" clrIdx="2">
    <p:extLst>
      <p:ext uri="{19B8F6BF-5375-455C-9EA6-DF929625EA0E}">
        <p15:presenceInfo xmlns:p15="http://schemas.microsoft.com/office/powerpoint/2012/main" userId="S::phpunsal@lshtm.ac.uk::791fb646-2be0-4bf4-b8a0-d6f76ee932f9" providerId="AD"/>
      </p:ext>
    </p:extLst>
  </p:cmAuthor>
  <p:cmAuthor id="4" name="Onaiza Qureshi" initials="OQ" lastIdx="1" clrIdx="3">
    <p:extLst>
      <p:ext uri="{19B8F6BF-5375-455C-9EA6-DF929625EA0E}">
        <p15:presenceInfo xmlns:p15="http://schemas.microsoft.com/office/powerpoint/2012/main" userId="S::lsh1604954@lshtm.ac.uk::03697984-4c96-4c85-8b92-7d1aef86e6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D9656-40D8-4169-8BA8-6BE7808DA4E4}" v="1" dt="2024-03-07T22:31:06.980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2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1129E-BA3F-46D8-B424-9AC8C2B2E7C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0D1C9-9FB4-413D-809D-045EB4843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2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going to use Nigerian proverbs written in pidgin. So shine your eyes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F716B-34EB-43D0-A653-C6AD77547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64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F716B-34EB-43D0-A653-C6AD77547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Ideas develop gradually and need to refine with time.</a:t>
            </a:r>
          </a:p>
          <a:p>
            <a:r>
              <a:rPr lang="en-US" dirty="0"/>
              <a:t>2001 World Health Report New understanding, new hope. Lancet series. Basically sound, but need refinement.</a:t>
            </a:r>
          </a:p>
          <a:p>
            <a:r>
              <a:rPr lang="en-US" dirty="0"/>
              <a:t>Largely led by ‘experts’ Mainly psychiatrists and psychologists </a:t>
            </a:r>
          </a:p>
          <a:p>
            <a:r>
              <a:rPr lang="en-US" dirty="0"/>
              <a:t>Important addition of wider variety of actors, like experts in communication (will come to embedding and realist evaluation later), traditional healers, more social science, local implementers </a:t>
            </a:r>
            <a:r>
              <a:rPr lang="en-US" dirty="0" err="1"/>
              <a:t>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56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AFC79-6CDB-0CCF-F003-D1B85658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A1A3B-02A9-FE17-32B4-D345FBB5C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4A0B3-6BD3-203B-8BBC-2ACA502F8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22165-F6D9-17E7-609F-EB8CFE16E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F716B-34EB-43D0-A653-C6AD77547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47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Reflected in thinking at CGMH about international collaborations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49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FA2C1-81C2-3AEA-14CC-D137B48B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6226D-0207-FBAD-F3C4-DE35D6423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4B6F3-0EA4-6EBD-799D-CF7BE5ABB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Reflected in thinking at CGMH about international collaborations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DF11C-15AA-8CC1-AA94-487A44AF0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5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MH Action Plan, mhGAP, Wellcome Trust all have as central principle </a:t>
            </a:r>
          </a:p>
          <a:p>
            <a:r>
              <a:rPr lang="en-US" dirty="0"/>
              <a:t>Power dynamics and real problems of tokenism in research, and a situation that has hardly changed in some places</a:t>
            </a:r>
          </a:p>
          <a:p>
            <a:r>
              <a:rPr lang="en-US" dirty="0"/>
              <a:t>Graham demonstrated how to do it well in his co-leadership of Lancet Stigma Commission with Charlene</a:t>
            </a:r>
          </a:p>
          <a:p>
            <a:r>
              <a:rPr lang="en-US" dirty="0"/>
              <a:t>New Wellcome Trust programme at Africa CDC includes at all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89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06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A956-8918-A42B-0DCB-339CB840E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C2F67-1AE0-8F51-A8A7-00FD64843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E7CB9-6402-E5E9-6460-D638C95AF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Hired Peer Researchers, learned together. </a:t>
            </a:r>
          </a:p>
          <a:p>
            <a:r>
              <a:rPr lang="en-US" dirty="0"/>
              <a:t>Generally positive experience with all team members expressing appreciation and joint learning. </a:t>
            </a:r>
          </a:p>
          <a:p>
            <a:r>
              <a:rPr lang="en-US" dirty="0"/>
              <a:t>Need to move beyond thanking SUCCEED</a:t>
            </a:r>
          </a:p>
          <a:p>
            <a:r>
              <a:rPr lang="en-US" dirty="0"/>
              <a:t>Need to balance </a:t>
            </a:r>
            <a:r>
              <a:rPr lang="en-US" dirty="0" err="1"/>
              <a:t>opps</a:t>
            </a:r>
            <a:r>
              <a:rPr lang="en-US" dirty="0"/>
              <a:t> with junior researchers also, fairness in authorship, positive discrimination</a:t>
            </a:r>
          </a:p>
          <a:p>
            <a:r>
              <a:rPr lang="en-US" dirty="0"/>
              <a:t>Main thing is practical courtesy of being given time to prepare, to have space to speak, occasional reasonable accommodation. </a:t>
            </a:r>
          </a:p>
          <a:p>
            <a:r>
              <a:rPr lang="en-US" dirty="0"/>
              <a:t>Look out for the MOOC!</a:t>
            </a:r>
          </a:p>
          <a:p>
            <a:r>
              <a:rPr lang="en-US" dirty="0"/>
              <a:t>Great work of GMHPN in guiding </a:t>
            </a:r>
            <a:r>
              <a:rPr lang="en-US" dirty="0" err="1"/>
              <a:t>reearchers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28AE0-7652-A21E-E78A-AA8F29E6C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592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Recognising</a:t>
            </a:r>
            <a:r>
              <a:rPr lang="en-US" dirty="0"/>
              <a:t> all that Graham has taught so many of us</a:t>
            </a:r>
          </a:p>
          <a:p>
            <a:r>
              <a:rPr lang="en-US" dirty="0"/>
              <a:t>Clear demonstration of how we can work collaboratively towards common ends.</a:t>
            </a:r>
          </a:p>
          <a:p>
            <a:r>
              <a:rPr lang="en-US" dirty="0"/>
              <a:t>Pleasure of working with Graham on mhGAP, Lancet Commission, and many other projects.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D1C9-9FB4-413D-809D-045EB4843D8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0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8EC4-E146-4C05-8C8C-36000B20B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BC996-DCD5-4694-B282-41450A32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D1E6D-472A-469F-8373-1F95FB85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20359-F016-4FB8-82DD-5153887B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F1E72-78A5-4D9A-9284-E5A32A20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D2CD-8DD7-42FA-820D-EA74874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B1627-E82B-4BE1-A4A8-96B78F12A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B50DD-FF03-454C-93DE-FA3394E6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BA959-B34A-4984-9F20-286EF113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83BA-52B1-4A66-854E-37EC4F8C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8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152BB9-244C-4EEC-AAE4-2FD46BDEF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F5585-564E-4182-BC74-8E2ED2592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06986-BCDA-4BF4-951A-4FFCA6C4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26D6D-DEFD-4A8D-B5BD-BC9AD623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C91B-A88A-45AA-98C2-C04658D6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8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1BCA-0615-4697-868D-B8EF2C4D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E85B4-9CD4-4F84-A807-464D556A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EEEFD-8DA3-4ACC-8BB0-113AF2B0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CECB0-8BE0-42B1-8BF6-A6C10D85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7F5D3-6993-4CFE-ACE8-0E70E893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4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D568-45A4-4693-9890-56E51D8C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0B5EA-6844-444D-9341-1A57F917A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DAE7A-8C53-41BC-9768-8C8CE717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D71F5-8D3F-4A49-9E80-49A4A235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34E95-B4D4-42D2-995C-929A30C3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2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5744-253B-4C75-9DAA-AA4FC3EA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38EC0-5AB3-438B-9226-401A36BD5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DFE19-2058-4B00-87A0-6E87FB63E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0D026-16FA-4706-8D38-C7C18E24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4950C-6362-41F7-98A6-AEDE3EF3C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FF297-FF2E-4CF2-88C5-80469B7C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7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7C44-18D8-44BF-928E-9277BE1F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5D0D5-7817-463F-A1B1-91CEFA7BB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95C22-5F2C-4082-8670-A8771BFB7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9D806-4CE0-4CE3-AD43-B39A6CFFF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0776C-D8BC-4212-BADF-2B52B727D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4ADFB-3D6E-4FCB-963F-C6936875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1A1C4-BFE6-4AF7-92CD-FB12304C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AB6CB-A2D5-42E6-B805-5F2122DE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934E-CBC4-44E7-A426-B3B717C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9C85B-185D-4EDA-9C36-25E82D8C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96D85-CDCC-4640-95FD-87359A78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474CE-23B2-45EC-B121-1FF32D5D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1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148BE-FBDE-4419-AE6B-1F8CD19CA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0856E-1EDF-4342-AE1F-7F961D7E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93F9A-BE6D-4636-856B-FC01DC61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481A-B3FF-4163-9DDD-4BE9AE0B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86390-008B-41CD-B7DF-3FD06AEF5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5271F-584B-40F9-9134-6955AB5AB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09327-9B53-46F2-9877-232C76D5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F95B4-4D66-4984-AB77-824C1DB0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257A9-DDFC-4117-995C-82738659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0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EA34-9E49-45EE-984D-96D5EEAE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574FA-8208-4C2B-AFBD-DC8F65CBA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AFF0F-3EC8-45F5-B906-2468A0A50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6D7DD-F1C0-4849-AED0-4C6920C2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76956-71A3-457D-822E-CB713BAD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295D8-EB0B-4AB3-8862-7DA82859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6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E9387-813D-491D-863C-A33A915C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CC23C-42AA-41B2-A5E6-8D74D5356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1DC27-21D6-4FB4-8EA8-AB876291C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42D85-CBCC-4993-9135-F99965F3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7EA0-2C7C-4069-B697-7C2935D59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0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lshtm.ac.uk/research/centres-projects-groups/succe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34664F-C534-4C63-9E3E-EF77A0B6BD5C}"/>
              </a:ext>
            </a:extLst>
          </p:cNvPr>
          <p:cNvCxnSpPr/>
          <p:nvPr/>
        </p:nvCxnSpPr>
        <p:spPr>
          <a:xfrm>
            <a:off x="1689100" y="1319806"/>
            <a:ext cx="82931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D1B17080-BBFF-4C7D-A235-8DD9F45FECD3}"/>
              </a:ext>
            </a:extLst>
          </p:cNvPr>
          <p:cNvSpPr txBox="1">
            <a:spLocks/>
          </p:cNvSpPr>
          <p:nvPr/>
        </p:nvSpPr>
        <p:spPr>
          <a:xfrm>
            <a:off x="1282700" y="1683237"/>
            <a:ext cx="8805680" cy="264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Arial Nova Light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148B74C-0D6E-45A3-BB8D-C184EA34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3" y="5578062"/>
            <a:ext cx="750038" cy="646983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EEF1BF35-7193-493F-A847-2B8043AC5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73" y="5600304"/>
            <a:ext cx="1229531" cy="589009"/>
          </a:xfrm>
          <a:prstGeom prst="rect">
            <a:avLst/>
          </a:prstGeom>
        </p:spPr>
      </p:pic>
      <p:pic>
        <p:nvPicPr>
          <p:cNvPr id="8" name="Picture 7" descr="LSHTM logo">
            <a:extLst>
              <a:ext uri="{FF2B5EF4-FFF2-40B4-BE49-F238E27FC236}">
                <a16:creationId xmlns:a16="http://schemas.microsoft.com/office/drawing/2014/main" id="{D40FA8B4-DA70-A794-796D-FFFF69076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3" y="5341773"/>
            <a:ext cx="1884179" cy="902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D4E0D3-8B90-6AF0-8B8E-B9AF6F3FEDD3}"/>
              </a:ext>
            </a:extLst>
          </p:cNvPr>
          <p:cNvSpPr txBox="1"/>
          <p:nvPr/>
        </p:nvSpPr>
        <p:spPr>
          <a:xfrm>
            <a:off x="6655442" y="1319806"/>
            <a:ext cx="560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Co-production in Global Mental Health intervention development and evaluation</a:t>
            </a:r>
            <a:endParaRPr lang="en-GB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GB" sz="3600" dirty="0"/>
          </a:p>
        </p:txBody>
      </p:sp>
      <p:pic>
        <p:nvPicPr>
          <p:cNvPr id="13" name="Picture 12" descr="Picture of one person speaking in another person's ear. Text: 'I hear no mean say I gree'">
            <a:extLst>
              <a:ext uri="{FF2B5EF4-FFF2-40B4-BE49-F238E27FC236}">
                <a16:creationId xmlns:a16="http://schemas.microsoft.com/office/drawing/2014/main" id="{B06A18C5-4D2C-0281-E8C0-44C828542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" y="505754"/>
            <a:ext cx="5846491" cy="5846491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4709A936-E92C-A4F6-CC88-8B9EB83682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758303" y="4163037"/>
            <a:ext cx="4872529" cy="915819"/>
          </a:xfrm>
          <a:noFill/>
          <a:ln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Julian Eaton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Centre for Global Mental Health, LSHTM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julian.eaton@lshtm.ac.uk</a:t>
            </a:r>
          </a:p>
        </p:txBody>
      </p:sp>
      <p:pic>
        <p:nvPicPr>
          <p:cNvPr id="15" name="Picture 14" descr="CGMH logo">
            <a:extLst>
              <a:ext uri="{FF2B5EF4-FFF2-40B4-BE49-F238E27FC236}">
                <a16:creationId xmlns:a16="http://schemas.microsoft.com/office/drawing/2014/main" id="{DBEE92E4-A930-09A7-4FAD-FFDFB6F0E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77" y="5324634"/>
            <a:ext cx="3259518" cy="10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8D0C27-91AC-42A2-2E71-ED25ACC72299}"/>
              </a:ext>
            </a:extLst>
          </p:cNvPr>
          <p:cNvGrpSpPr/>
          <p:nvPr/>
        </p:nvGrpSpPr>
        <p:grpSpPr>
          <a:xfrm>
            <a:off x="7315199" y="805121"/>
            <a:ext cx="3965352" cy="4482634"/>
            <a:chOff x="6889707" y="1413332"/>
            <a:chExt cx="3279655" cy="3911371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E64C967B-A7DA-7FC5-E4E4-38C9E1378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lumMod val="40000"/>
                  <a:lumOff val="60000"/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707" y="1413332"/>
              <a:ext cx="3279655" cy="3911371"/>
            </a:xfrm>
            <a:prstGeom prst="rect">
              <a:avLst/>
            </a:prstGeom>
          </p:spPr>
        </p:pic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51471D2B-C8BE-631B-63FE-B40C56F7CD0E}"/>
                </a:ext>
              </a:extLst>
            </p:cNvPr>
            <p:cNvSpPr/>
            <p:nvPr/>
          </p:nvSpPr>
          <p:spPr>
            <a:xfrm rot="7871737">
              <a:off x="7055658" y="2789152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C3DEF00C-0915-3D6A-BE92-5A266064A7E9}"/>
                </a:ext>
              </a:extLst>
            </p:cNvPr>
            <p:cNvSpPr/>
            <p:nvPr/>
          </p:nvSpPr>
          <p:spPr>
            <a:xfrm rot="7871737">
              <a:off x="8025475" y="2789153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71C8794E-4C33-9815-8300-EEB3D52018AC}"/>
                </a:ext>
              </a:extLst>
            </p:cNvPr>
            <p:cNvSpPr/>
            <p:nvPr/>
          </p:nvSpPr>
          <p:spPr>
            <a:xfrm rot="7871737">
              <a:off x="9220990" y="3939087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CA72D8B-0BD8-8EE6-6143-3FB4A65B32FC}"/>
                </a:ext>
              </a:extLst>
            </p:cNvPr>
            <p:cNvSpPr/>
            <p:nvPr/>
          </p:nvSpPr>
          <p:spPr>
            <a:xfrm rot="7871737">
              <a:off x="9013316" y="4342595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682A1304-14A0-C434-1E64-FAD7778A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03" y="669925"/>
            <a:ext cx="3940277" cy="1325563"/>
          </a:xfrm>
        </p:spPr>
        <p:txBody>
          <a:bodyPr/>
          <a:lstStyle/>
          <a:p>
            <a:r>
              <a:rPr lang="en-US" sz="2800" dirty="0">
                <a:solidFill>
                  <a:srgbClr val="006600"/>
                </a:solidFill>
              </a:rPr>
              <a:t>Standing on the shoulders of giants </a:t>
            </a:r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12" name="Picture 11" descr="A group of palm trees in front of a building. Text: ' Wetin old woman siddon for ground see, pikin wey stand on top tree no go fit see am'">
            <a:extLst>
              <a:ext uri="{FF2B5EF4-FFF2-40B4-BE49-F238E27FC236}">
                <a16:creationId xmlns:a16="http://schemas.microsoft.com/office/drawing/2014/main" id="{B4A9E4D1-8AA5-3780-84AB-99354BD0B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94" y="116862"/>
            <a:ext cx="6624276" cy="66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0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34664F-C534-4C63-9E3E-EF77A0B6BD5C}"/>
              </a:ext>
            </a:extLst>
          </p:cNvPr>
          <p:cNvCxnSpPr/>
          <p:nvPr/>
        </p:nvCxnSpPr>
        <p:spPr>
          <a:xfrm>
            <a:off x="1689100" y="1319806"/>
            <a:ext cx="82931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D1B17080-BBFF-4C7D-A235-8DD9F45FECD3}"/>
              </a:ext>
            </a:extLst>
          </p:cNvPr>
          <p:cNvSpPr txBox="1">
            <a:spLocks/>
          </p:cNvSpPr>
          <p:nvPr/>
        </p:nvSpPr>
        <p:spPr>
          <a:xfrm>
            <a:off x="1282700" y="1683237"/>
            <a:ext cx="8805680" cy="264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Arial Nova Light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42A62AF-D6B4-4AF6-8098-20BFA6CDD411}"/>
              </a:ext>
            </a:extLst>
          </p:cNvPr>
          <p:cNvSpPr txBox="1">
            <a:spLocks/>
          </p:cNvSpPr>
          <p:nvPr/>
        </p:nvSpPr>
        <p:spPr>
          <a:xfrm>
            <a:off x="482600" y="2374901"/>
            <a:ext cx="3340100" cy="231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i="1">
              <a:latin typeface="Arial Nova Light" panose="020B0604020202020204" pitchFamily="34" charset="0"/>
            </a:endParaRPr>
          </a:p>
        </p:txBody>
      </p:sp>
      <p:pic>
        <p:nvPicPr>
          <p:cNvPr id="4" name="Picture 3" descr="LSHTM Logo">
            <a:extLst>
              <a:ext uri="{FF2B5EF4-FFF2-40B4-BE49-F238E27FC236}">
                <a16:creationId xmlns:a16="http://schemas.microsoft.com/office/drawing/2014/main" id="{1BD392CF-C305-4BDD-963B-945E7167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31" y="4978556"/>
            <a:ext cx="2229579" cy="1068084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C194B4F6-8FCB-9D6D-8D30-9B5877411D54}"/>
              </a:ext>
            </a:extLst>
          </p:cNvPr>
          <p:cNvSpPr txBox="1"/>
          <p:nvPr/>
        </p:nvSpPr>
        <p:spPr>
          <a:xfrm>
            <a:off x="2514513" y="2873458"/>
            <a:ext cx="78295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fontAlgn="base">
              <a:spcBef>
                <a:spcPts val="0"/>
              </a:spcBef>
              <a:spcAft>
                <a:spcPts val="200"/>
              </a:spcAft>
            </a:pPr>
            <a:r>
              <a:rPr lang="en-GB" sz="2400" dirty="0">
                <a:latin typeface="Arial Nova Light"/>
                <a:ea typeface="Yu Gothic Light"/>
              </a:rPr>
              <a:t>@MHInnovation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D41198F6-B19E-DE95-9143-296DEF28B4E6}"/>
              </a:ext>
            </a:extLst>
          </p:cNvPr>
          <p:cNvSpPr txBox="1"/>
          <p:nvPr/>
        </p:nvSpPr>
        <p:spPr>
          <a:xfrm>
            <a:off x="2514513" y="3494487"/>
            <a:ext cx="7829550" cy="1164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fontAlgn="base">
              <a:spcBef>
                <a:spcPts val="0"/>
              </a:spcBef>
              <a:spcAft>
                <a:spcPts val="200"/>
              </a:spcAft>
            </a:pPr>
            <a:r>
              <a:rPr lang="en-GB" sz="2400" dirty="0">
                <a:latin typeface="Arial Nova Light"/>
                <a:ea typeface="Yu Gothic Light"/>
                <a:hlinkClick r:id="rId4"/>
              </a:rPr>
              <a:t>www.lshtm.ac.uk/research/centres-projects-groups/succeed</a:t>
            </a:r>
            <a:endParaRPr lang="en-GB" sz="2400" dirty="0">
              <a:latin typeface="Arial Nova Light"/>
              <a:ea typeface="Yu Gothic Light"/>
            </a:endParaRPr>
          </a:p>
          <a:p>
            <a:pPr marL="0" marR="0" fontAlgn="base">
              <a:spcBef>
                <a:spcPts val="0"/>
              </a:spcBef>
              <a:spcAft>
                <a:spcPts val="200"/>
              </a:spcAft>
            </a:pPr>
            <a:endParaRPr lang="en-GB" sz="2000" dirty="0">
              <a:latin typeface="Arial Nova Light"/>
              <a:ea typeface="Yu Gothic Light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C541574-41A9-C98F-9D31-476D69E3F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7470" y="685341"/>
            <a:ext cx="4676428" cy="750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 Nova Light"/>
                <a:ea typeface="MS Mincho"/>
                <a:cs typeface="Times New Roman"/>
              </a:rPr>
              <a:t>Proverbs:</a:t>
            </a:r>
            <a:endParaRPr lang="en-GB" sz="3200" dirty="0">
              <a:latin typeface="Arial Nova Light"/>
              <a:ea typeface="MS Mincho"/>
              <a:cs typeface="Times New Roman"/>
            </a:endParaRPr>
          </a:p>
        </p:txBody>
      </p:sp>
      <p:pic>
        <p:nvPicPr>
          <p:cNvPr id="5" name="Picture 4" descr="CBM Global Logo">
            <a:extLst>
              <a:ext uri="{FF2B5EF4-FFF2-40B4-BE49-F238E27FC236}">
                <a16:creationId xmlns:a16="http://schemas.microsoft.com/office/drawing/2014/main" id="{D46189BD-F859-A651-1FF6-3F57E5EA9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82" y="4935133"/>
            <a:ext cx="1780016" cy="1262503"/>
          </a:xfrm>
          <a:prstGeom prst="rect">
            <a:avLst/>
          </a:prstGeom>
        </p:spPr>
      </p:pic>
      <p:pic>
        <p:nvPicPr>
          <p:cNvPr id="10" name="Picture 9" descr="Centre for Global Mental Health Logo">
            <a:extLst>
              <a:ext uri="{FF2B5EF4-FFF2-40B4-BE49-F238E27FC236}">
                <a16:creationId xmlns:a16="http://schemas.microsoft.com/office/drawing/2014/main" id="{466B7E6B-3B99-3324-53FC-170173A6C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1" y="5022365"/>
            <a:ext cx="3265873" cy="1068084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7CE0F9E8-EA40-C99E-B027-0AAAA758DEF1}"/>
              </a:ext>
            </a:extLst>
          </p:cNvPr>
          <p:cNvSpPr txBox="1">
            <a:spLocks noChangeArrowheads="1"/>
          </p:cNvSpPr>
          <p:nvPr/>
        </p:nvSpPr>
        <p:spPr>
          <a:xfrm>
            <a:off x="2514513" y="2171597"/>
            <a:ext cx="4872529" cy="915819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Arial Nova Light"/>
                <a:ea typeface="Yu Gothic Light"/>
              </a:rPr>
              <a:t>julian.eaton@lshtm.ac.uk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391AEE-170A-64AF-2091-A954A34F4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36" y="686368"/>
            <a:ext cx="2997354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6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DBDA-C775-CC7E-61D2-5FB4AC03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ront cover of Lancet Commission on Global Mental Health and Sustainable Development">
            <a:extLst>
              <a:ext uri="{FF2B5EF4-FFF2-40B4-BE49-F238E27FC236}">
                <a16:creationId xmlns:a16="http://schemas.microsoft.com/office/drawing/2014/main" id="{3DBCFB9A-CB19-6240-A82C-1F0884D97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475" y="3560240"/>
            <a:ext cx="3013470" cy="34550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169D09-5B6F-A82B-21AD-7DE7A3E1D451}"/>
              </a:ext>
            </a:extLst>
          </p:cNvPr>
          <p:cNvGrpSpPr/>
          <p:nvPr/>
        </p:nvGrpSpPr>
        <p:grpSpPr>
          <a:xfrm>
            <a:off x="7315199" y="805121"/>
            <a:ext cx="3965352" cy="4482634"/>
            <a:chOff x="6889707" y="1413332"/>
            <a:chExt cx="3279655" cy="3911371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AAB67F47-3DB6-F8D0-D2F1-5D2895BF8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lumMod val="40000"/>
                  <a:lumOff val="60000"/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707" y="1413332"/>
              <a:ext cx="3279655" cy="3911371"/>
            </a:xfrm>
            <a:prstGeom prst="rect">
              <a:avLst/>
            </a:prstGeom>
          </p:spPr>
        </p:pic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3D0D086C-7C37-C2D2-90E4-DAC87E9C9876}"/>
                </a:ext>
              </a:extLst>
            </p:cNvPr>
            <p:cNvSpPr/>
            <p:nvPr/>
          </p:nvSpPr>
          <p:spPr>
            <a:xfrm rot="7871737">
              <a:off x="7055658" y="2789152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87D4A800-32D9-DBA4-43E7-EFA30DE771D8}"/>
                </a:ext>
              </a:extLst>
            </p:cNvPr>
            <p:cNvSpPr/>
            <p:nvPr/>
          </p:nvSpPr>
          <p:spPr>
            <a:xfrm rot="7871737">
              <a:off x="8025475" y="2789153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05416A05-9622-013E-F61B-01CFB634627E}"/>
                </a:ext>
              </a:extLst>
            </p:cNvPr>
            <p:cNvSpPr/>
            <p:nvPr/>
          </p:nvSpPr>
          <p:spPr>
            <a:xfrm rot="7871737">
              <a:off x="9220990" y="3939087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90630B02-A9B7-4759-D66E-5C9A26D154BC}"/>
                </a:ext>
              </a:extLst>
            </p:cNvPr>
            <p:cNvSpPr/>
            <p:nvPr/>
          </p:nvSpPr>
          <p:spPr>
            <a:xfrm rot="7871737">
              <a:off x="9013316" y="4342595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Picture of pregnant woman:&#10;Text: 'No be who first carri belle dey born boy'">
            <a:extLst>
              <a:ext uri="{FF2B5EF4-FFF2-40B4-BE49-F238E27FC236}">
                <a16:creationId xmlns:a16="http://schemas.microsoft.com/office/drawing/2014/main" id="{74431E1A-334D-8273-A34C-6FF187BF4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55" y="121228"/>
            <a:ext cx="6670336" cy="66703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B99E3F-1FDF-DDB0-72C8-82B61C9F26D8}"/>
              </a:ext>
            </a:extLst>
          </p:cNvPr>
          <p:cNvSpPr txBox="1">
            <a:spLocks/>
          </p:cNvSpPr>
          <p:nvPr/>
        </p:nvSpPr>
        <p:spPr>
          <a:xfrm>
            <a:off x="523736" y="615496"/>
            <a:ext cx="3775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06600"/>
                </a:solidFill>
              </a:rPr>
              <a:t>Significant refinement of ideas in GMH from a strong foundational base</a:t>
            </a:r>
          </a:p>
        </p:txBody>
      </p:sp>
      <p:pic>
        <p:nvPicPr>
          <p:cNvPr id="16" name="Picture 15" descr="Front cover of World Health Report 2001">
            <a:extLst>
              <a:ext uri="{FF2B5EF4-FFF2-40B4-BE49-F238E27FC236}">
                <a16:creationId xmlns:a16="http://schemas.microsoft.com/office/drawing/2014/main" id="{F1ED9CBC-DF66-7065-C925-5CAEC212FE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67" y="1921551"/>
            <a:ext cx="2445788" cy="34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B7A23-129D-7F0A-81F1-956EC2065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FCECD-3E33-0D98-4B73-53E5620BB995}"/>
              </a:ext>
            </a:extLst>
          </p:cNvPr>
          <p:cNvCxnSpPr/>
          <p:nvPr/>
        </p:nvCxnSpPr>
        <p:spPr>
          <a:xfrm>
            <a:off x="1689100" y="1319806"/>
            <a:ext cx="82931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3615DDEF-15A3-7B45-033F-F0A7EAF6D538}"/>
              </a:ext>
            </a:extLst>
          </p:cNvPr>
          <p:cNvSpPr txBox="1">
            <a:spLocks/>
          </p:cNvSpPr>
          <p:nvPr/>
        </p:nvSpPr>
        <p:spPr>
          <a:xfrm>
            <a:off x="1282700" y="1683237"/>
            <a:ext cx="8805680" cy="264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Arial Nova Light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Content Placeholder 4" descr="Diagram of Theory of Change map">
            <a:extLst>
              <a:ext uri="{FF2B5EF4-FFF2-40B4-BE49-F238E27FC236}">
                <a16:creationId xmlns:a16="http://schemas.microsoft.com/office/drawing/2014/main" id="{2DB82AFD-9799-6198-9BA2-492D0F7E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4" y="1500099"/>
            <a:ext cx="7630886" cy="5336130"/>
          </a:xfrm>
          <a:prstGeom prst="rect">
            <a:avLst/>
          </a:prstGeom>
        </p:spPr>
      </p:pic>
      <p:pic>
        <p:nvPicPr>
          <p:cNvPr id="8" name="Picture 7" descr="Picture of potatoes with text:&#10;'Na di same hot water wey dey make egg hard, na im dey make potato soft'">
            <a:extLst>
              <a:ext uri="{FF2B5EF4-FFF2-40B4-BE49-F238E27FC236}">
                <a16:creationId xmlns:a16="http://schemas.microsoft.com/office/drawing/2014/main" id="{A7B60EC4-FFB6-EBD0-A224-BCA27FC9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4" y="117752"/>
            <a:ext cx="4578721" cy="45787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D8A456-D5F8-6955-C999-09CF52937953}"/>
              </a:ext>
            </a:extLst>
          </p:cNvPr>
          <p:cNvSpPr txBox="1"/>
          <p:nvPr/>
        </p:nvSpPr>
        <p:spPr>
          <a:xfrm>
            <a:off x="863026" y="5615627"/>
            <a:ext cx="411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ToC</a:t>
            </a:r>
            <a:r>
              <a:rPr lang="en-GB" dirty="0"/>
              <a:t> from the </a:t>
            </a:r>
            <a:r>
              <a:rPr lang="en-GB" dirty="0" err="1"/>
              <a:t>MindSkinLink</a:t>
            </a:r>
            <a:r>
              <a:rPr lang="en-GB" dirty="0"/>
              <a:t> project, Nigeria</a:t>
            </a:r>
          </a:p>
        </p:txBody>
      </p:sp>
    </p:spTree>
    <p:extLst>
      <p:ext uri="{BB962C8B-B14F-4D97-AF65-F5344CB8AC3E}">
        <p14:creationId xmlns:p14="http://schemas.microsoft.com/office/powerpoint/2010/main" val="135487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736" y="508671"/>
            <a:ext cx="3775170" cy="1325563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6600"/>
                </a:solidFill>
              </a:rPr>
              <a:t>Systematising collaborative approaches to knowledge generation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132" y="2188505"/>
            <a:ext cx="3560378" cy="4350407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400" b="0" dirty="0"/>
              <a:t>Experts from local communities and health system leaders involved at all stages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400" b="0" dirty="0"/>
              <a:t>People with lived experience (later) acknowledged as part of this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400" b="0" dirty="0"/>
              <a:t>Theory of Change incorporating local expertise, evidence and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400" b="0" dirty="0"/>
              <a:t>Incorporated into evaluation and research, instrument development, governance, accountability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5C75-FE06-4F23-BFF2-1C21665C2B84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3" descr="Group of people around a table with post-it notes">
            <a:extLst>
              <a:ext uri="{FF2B5EF4-FFF2-40B4-BE49-F238E27FC236}">
                <a16:creationId xmlns:a16="http://schemas.microsoft.com/office/drawing/2014/main" id="{26B174FF-33A8-89EB-3F21-0AE846823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9" y="-77252"/>
            <a:ext cx="6096000" cy="3668469"/>
          </a:xfrm>
          <a:prstGeom prst="rect">
            <a:avLst/>
          </a:prstGeom>
        </p:spPr>
      </p:pic>
      <p:pic>
        <p:nvPicPr>
          <p:cNvPr id="6" name="Picture 5" descr="Academic paper called 'Integration of services for NTDs and mental health in Nigeria: development of a practica model informed by international recommendations, contextual factors and service user perspectives">
            <a:extLst>
              <a:ext uri="{FF2B5EF4-FFF2-40B4-BE49-F238E27FC236}">
                <a16:creationId xmlns:a16="http://schemas.microsoft.com/office/drawing/2014/main" id="{5B577D33-4760-C78E-9048-0E3CFB557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08" y="3184440"/>
            <a:ext cx="6920204" cy="36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2FCD-0090-B017-1F08-037A9156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6600"/>
                </a:solidFill>
              </a:rPr>
              <a:t>A global balance of perspectives</a:t>
            </a:r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5" name="Content Placeholder 4" descr="Pie chart showing a balance between researchers from high income (11), middle income (8), and low income (5)countries in the mhGAP Guidelines Development Group, 2010">
            <a:extLst>
              <a:ext uri="{FF2B5EF4-FFF2-40B4-BE49-F238E27FC236}">
                <a16:creationId xmlns:a16="http://schemas.microsoft.com/office/drawing/2014/main" id="{B2E32FEA-E672-189B-12B1-3C026ED7D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90" y="2218522"/>
            <a:ext cx="3448716" cy="3990341"/>
          </a:xfrm>
        </p:spPr>
      </p:pic>
      <p:pic>
        <p:nvPicPr>
          <p:cNvPr id="7" name="Picture 6" descr="Pie chart showing a balance between researchers from high income (23), middle income (19), and low income (10) countries in the Lancet GMH Commissioners">
            <a:extLst>
              <a:ext uri="{FF2B5EF4-FFF2-40B4-BE49-F238E27FC236}">
                <a16:creationId xmlns:a16="http://schemas.microsoft.com/office/drawing/2014/main" id="{73BCFDE2-745B-5E53-AE1E-DDA9B2979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22" y="2218521"/>
            <a:ext cx="3704462" cy="3990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6C47A-AFB0-7F01-CD04-39F355B55510}"/>
              </a:ext>
            </a:extLst>
          </p:cNvPr>
          <p:cNvSpPr txBox="1"/>
          <p:nvPr/>
        </p:nvSpPr>
        <p:spPr>
          <a:xfrm>
            <a:off x="4063690" y="1695302"/>
            <a:ext cx="341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mhGAP Guidelines Development Group, 2010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A1D3E-2563-77A0-1BDA-AD09D6B2EF0E}"/>
              </a:ext>
            </a:extLst>
          </p:cNvPr>
          <p:cNvSpPr txBox="1"/>
          <p:nvPr/>
        </p:nvSpPr>
        <p:spPr>
          <a:xfrm>
            <a:off x="7809222" y="1695302"/>
            <a:ext cx="341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Lancet Commission on GMH and sustainable development, 2018</a:t>
            </a:r>
            <a:endParaRPr lang="en-GB" sz="14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F40E86-2A29-2AD8-2BEB-3B788EDEF06B}"/>
              </a:ext>
            </a:extLst>
          </p:cNvPr>
          <p:cNvSpPr txBox="1">
            <a:spLocks/>
          </p:cNvSpPr>
          <p:nvPr/>
        </p:nvSpPr>
        <p:spPr>
          <a:xfrm>
            <a:off x="454151" y="1612322"/>
            <a:ext cx="3511217" cy="435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2000" dirty="0"/>
              <a:t>Significant commitment to global balance, but all clinicians were trained in western psychiatric tradition</a:t>
            </a:r>
          </a:p>
          <a:p>
            <a:pPr marL="342900" indent="-342900"/>
            <a:r>
              <a:rPr lang="en-GB" sz="2000" dirty="0"/>
              <a:t>Little representation of traditional approaches, but increasingly seen in more community-orientated practice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560F4-34B1-8E88-8A2D-1DB7B814D510}"/>
              </a:ext>
            </a:extLst>
          </p:cNvPr>
          <p:cNvSpPr txBox="1"/>
          <p:nvPr/>
        </p:nvSpPr>
        <p:spPr>
          <a:xfrm>
            <a:off x="4063690" y="63565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Eaton J. Rebalancing power in global mental health. International Journal of Mental Health. 2019 ; 48(4):288-98.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2422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8C1FF-8667-4436-0C2E-652A219CD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1FF7-D58A-E8B2-6927-DEBBBE5C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6600"/>
                </a:solidFill>
              </a:rPr>
              <a:t>A global balance of perspectives</a:t>
            </a: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B0551F-4DE4-519F-7206-024FB0951AB9}"/>
              </a:ext>
            </a:extLst>
          </p:cNvPr>
          <p:cNvSpPr txBox="1">
            <a:spLocks/>
          </p:cNvSpPr>
          <p:nvPr/>
        </p:nvSpPr>
        <p:spPr>
          <a:xfrm>
            <a:off x="552473" y="1818799"/>
            <a:ext cx="3511217" cy="435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2000" dirty="0"/>
              <a:t>Ongoing differences in views around models of disability</a:t>
            </a:r>
          </a:p>
          <a:p>
            <a:pPr marL="342900" indent="-342900"/>
            <a:r>
              <a:rPr lang="en-GB" sz="2000" dirty="0"/>
              <a:t>Improvement in language, </a:t>
            </a:r>
            <a:r>
              <a:rPr lang="en-GB" sz="2000" dirty="0" err="1"/>
              <a:t>eg</a:t>
            </a:r>
            <a:r>
              <a:rPr lang="en-GB" sz="2000" dirty="0"/>
              <a:t> ‘committed suicide’, ‘disorder’ etc, but a long way to go </a:t>
            </a:r>
          </a:p>
          <a:p>
            <a:pPr marL="342900" indent="-342900"/>
            <a:r>
              <a:rPr lang="en-GB" sz="2000" dirty="0"/>
              <a:t>Challenges to traditional perspectives around capacity (legal vs mental capacity)</a:t>
            </a:r>
          </a:p>
          <a:p>
            <a:pPr marL="342900" indent="-342900"/>
            <a:r>
              <a:rPr lang="en-GB" sz="2000" dirty="0"/>
              <a:t>Diagnosis and dimensions addressed in GMH Commission</a:t>
            </a:r>
          </a:p>
          <a:p>
            <a:pPr marL="342900" indent="-342900"/>
            <a:endParaRPr lang="en-GB" dirty="0"/>
          </a:p>
        </p:txBody>
      </p:sp>
      <p:pic>
        <p:nvPicPr>
          <p:cNvPr id="17" name="Picture 16" descr="Academic paper called 'Accountability for the rights of people with psychosocial disabilities: An assessment og country reports for the convention on the rights of persons with disabilities. ">
            <a:extLst>
              <a:ext uri="{FF2B5EF4-FFF2-40B4-BE49-F238E27FC236}">
                <a16:creationId xmlns:a16="http://schemas.microsoft.com/office/drawing/2014/main" id="{82609BDE-5527-9597-D094-D3B8C5112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90" y="2727747"/>
            <a:ext cx="7837573" cy="33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0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8D0C27-91AC-42A2-2E71-ED25ACC72299}"/>
              </a:ext>
            </a:extLst>
          </p:cNvPr>
          <p:cNvGrpSpPr/>
          <p:nvPr/>
        </p:nvGrpSpPr>
        <p:grpSpPr>
          <a:xfrm>
            <a:off x="7315199" y="805121"/>
            <a:ext cx="3965352" cy="4482634"/>
            <a:chOff x="6889707" y="1413332"/>
            <a:chExt cx="3279655" cy="3911371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E64C967B-A7DA-7FC5-E4E4-38C9E1378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lumMod val="40000"/>
                  <a:lumOff val="60000"/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707" y="1413332"/>
              <a:ext cx="3279655" cy="3911371"/>
            </a:xfrm>
            <a:prstGeom prst="rect">
              <a:avLst/>
            </a:prstGeom>
          </p:spPr>
        </p:pic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51471D2B-C8BE-631B-63FE-B40C56F7CD0E}"/>
                </a:ext>
              </a:extLst>
            </p:cNvPr>
            <p:cNvSpPr/>
            <p:nvPr/>
          </p:nvSpPr>
          <p:spPr>
            <a:xfrm rot="7871737">
              <a:off x="7055658" y="2789152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C3DEF00C-0915-3D6A-BE92-5A266064A7E9}"/>
                </a:ext>
              </a:extLst>
            </p:cNvPr>
            <p:cNvSpPr/>
            <p:nvPr/>
          </p:nvSpPr>
          <p:spPr>
            <a:xfrm rot="7871737">
              <a:off x="8025475" y="2789153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71C8794E-4C33-9815-8300-EEB3D52018AC}"/>
                </a:ext>
              </a:extLst>
            </p:cNvPr>
            <p:cNvSpPr/>
            <p:nvPr/>
          </p:nvSpPr>
          <p:spPr>
            <a:xfrm rot="7871737">
              <a:off x="9220990" y="3939087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CA72D8B-0BD8-8EE6-6143-3FB4A65B32FC}"/>
                </a:ext>
              </a:extLst>
            </p:cNvPr>
            <p:cNvSpPr/>
            <p:nvPr/>
          </p:nvSpPr>
          <p:spPr>
            <a:xfrm rot="7871737">
              <a:off x="9013316" y="4342595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group of people sitting in chairs&#10;Text: 'Poor man no dey siddon for front bench for village meeting'">
            <a:extLst>
              <a:ext uri="{FF2B5EF4-FFF2-40B4-BE49-F238E27FC236}">
                <a16:creationId xmlns:a16="http://schemas.microsoft.com/office/drawing/2014/main" id="{6196480F-8F41-AAD5-DEDC-278B5C228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57" y="108856"/>
            <a:ext cx="6599349" cy="65993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543EEA-1888-2555-F3AE-7E04D8FCE6F1}"/>
              </a:ext>
            </a:extLst>
          </p:cNvPr>
          <p:cNvSpPr txBox="1">
            <a:spLocks/>
          </p:cNvSpPr>
          <p:nvPr/>
        </p:nvSpPr>
        <p:spPr>
          <a:xfrm>
            <a:off x="523736" y="615496"/>
            <a:ext cx="3775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06600"/>
                </a:solidFill>
              </a:rPr>
              <a:t>Recognising power imbalances despite formal recognition of co-production as a principle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1AF62D1-482F-FED4-F5E7-B59C8BE34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44940"/>
              </p:ext>
            </p:extLst>
          </p:nvPr>
        </p:nvGraphicFramePr>
        <p:xfrm>
          <a:off x="697124" y="5293610"/>
          <a:ext cx="3893498" cy="1186723"/>
        </p:xfrm>
        <a:graphic>
          <a:graphicData uri="http://schemas.openxmlformats.org/drawingml/2006/table">
            <a:tbl>
              <a:tblPr/>
              <a:tblGrid>
                <a:gridCol w="3893498">
                  <a:extLst>
                    <a:ext uri="{9D8B030D-6E8A-4147-A177-3AD203B41FA5}">
                      <a16:colId xmlns:a16="http://schemas.microsoft.com/office/drawing/2014/main" val="2633990921"/>
                    </a:ext>
                  </a:extLst>
                </a:gridCol>
              </a:tblGrid>
              <a:tr h="11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Semrau M, Lempp H, Keynejad R, et al. Service user and caregiver involvement in mental health system strengthening in low- and middle-income countries: systematic review. BMC health services research 2016; 16: 79. journal article. DOI: 10.1186/s12913-016-1323-8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172924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296BB2B-E5C4-D67D-F233-3F7C50378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4" y="2248263"/>
            <a:ext cx="1930066" cy="25003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BB6D50-BCA5-5C78-9B53-90AC2A09E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60" y="3617213"/>
            <a:ext cx="1626781" cy="16267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3B305A-4180-766A-ED6E-2E83D86A8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71" y="2103192"/>
            <a:ext cx="1932599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34B88-446C-749C-8663-DEF2FF726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F6308-1445-84A7-5F5D-AC0CF2196359}"/>
              </a:ext>
            </a:extLst>
          </p:cNvPr>
          <p:cNvGrpSpPr/>
          <p:nvPr/>
        </p:nvGrpSpPr>
        <p:grpSpPr>
          <a:xfrm>
            <a:off x="7315199" y="805121"/>
            <a:ext cx="3965352" cy="4482634"/>
            <a:chOff x="6889707" y="1413332"/>
            <a:chExt cx="3279655" cy="3911371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D5741C43-14FB-6B07-BB87-FE6D77A5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lumMod val="40000"/>
                  <a:lumOff val="60000"/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707" y="1413332"/>
              <a:ext cx="3279655" cy="3911371"/>
            </a:xfrm>
            <a:prstGeom prst="rect">
              <a:avLst/>
            </a:prstGeom>
          </p:spPr>
        </p:pic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3195BBC-D0AF-0D75-DAAD-F75E615E1E00}"/>
                </a:ext>
              </a:extLst>
            </p:cNvPr>
            <p:cNvSpPr/>
            <p:nvPr/>
          </p:nvSpPr>
          <p:spPr>
            <a:xfrm rot="7871737">
              <a:off x="7055658" y="2789152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9D68CCA7-4885-F481-F5EF-C0A17AD24B26}"/>
                </a:ext>
              </a:extLst>
            </p:cNvPr>
            <p:cNvSpPr/>
            <p:nvPr/>
          </p:nvSpPr>
          <p:spPr>
            <a:xfrm rot="7871737">
              <a:off x="8025475" y="2789153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7AC7E6E4-269C-BD87-A8A2-8207182BD644}"/>
                </a:ext>
              </a:extLst>
            </p:cNvPr>
            <p:cNvSpPr/>
            <p:nvPr/>
          </p:nvSpPr>
          <p:spPr>
            <a:xfrm rot="7871737">
              <a:off x="9220990" y="3939087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D6D1E042-DA78-307A-538B-99A7F34A59BD}"/>
                </a:ext>
              </a:extLst>
            </p:cNvPr>
            <p:cNvSpPr/>
            <p:nvPr/>
          </p:nvSpPr>
          <p:spPr>
            <a:xfrm rot="7871737">
              <a:off x="9013316" y="4342595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3293D80-5ABD-3E48-962B-85CC554239FA}"/>
              </a:ext>
            </a:extLst>
          </p:cNvPr>
          <p:cNvSpPr txBox="1">
            <a:spLocks/>
          </p:cNvSpPr>
          <p:nvPr/>
        </p:nvSpPr>
        <p:spPr>
          <a:xfrm>
            <a:off x="495743" y="391562"/>
            <a:ext cx="61289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06600"/>
                </a:solidFill>
              </a:rPr>
              <a:t>Support, Comprehensive Care and Empowerment for People with Psychosocial Disabilities (SUCCEED Africa)</a:t>
            </a:r>
          </a:p>
        </p:txBody>
      </p:sp>
      <p:pic>
        <p:nvPicPr>
          <p:cNvPr id="14" name="Picture 13" descr="A flow of bocks from Community support workers and peer support workers to services, communities and individuals and families, to people with psychosocial disabilities access their rights.">
            <a:extLst>
              <a:ext uri="{FF2B5EF4-FFF2-40B4-BE49-F238E27FC236}">
                <a16:creationId xmlns:a16="http://schemas.microsoft.com/office/drawing/2014/main" id="{584F169F-595E-8366-C03D-D7FAFDD4F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77" y="2836716"/>
            <a:ext cx="8424231" cy="4087609"/>
          </a:xfrm>
          <a:prstGeom prst="rect">
            <a:avLst/>
          </a:prstGeom>
        </p:spPr>
      </p:pic>
      <p:pic>
        <p:nvPicPr>
          <p:cNvPr id="15" name="Picture 14" descr="Logo of University of Makeni">
            <a:extLst>
              <a:ext uri="{FF2B5EF4-FFF2-40B4-BE49-F238E27FC236}">
                <a16:creationId xmlns:a16="http://schemas.microsoft.com/office/drawing/2014/main" id="{CE62BE43-D2AF-AC04-527C-7017D07D9CE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88" y="1924712"/>
            <a:ext cx="897131" cy="873138"/>
          </a:xfrm>
          <a:prstGeom prst="rect">
            <a:avLst/>
          </a:prstGeom>
        </p:spPr>
      </p:pic>
      <p:pic>
        <p:nvPicPr>
          <p:cNvPr id="16" name="Picture 15" descr="Logo of Uni Zimbabwe">
            <a:extLst>
              <a:ext uri="{FF2B5EF4-FFF2-40B4-BE49-F238E27FC236}">
                <a16:creationId xmlns:a16="http://schemas.microsoft.com/office/drawing/2014/main" id="{52CD06F3-DA72-3470-5B81-12CA0921206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43" y="4522782"/>
            <a:ext cx="716813" cy="764973"/>
          </a:xfrm>
          <a:prstGeom prst="rect">
            <a:avLst/>
          </a:prstGeom>
        </p:spPr>
      </p:pic>
      <p:pic>
        <p:nvPicPr>
          <p:cNvPr id="17" name="Picture 16" descr="Logo of Uni Ibadan">
            <a:extLst>
              <a:ext uri="{FF2B5EF4-FFF2-40B4-BE49-F238E27FC236}">
                <a16:creationId xmlns:a16="http://schemas.microsoft.com/office/drawing/2014/main" id="{1C41E1AF-953E-1832-75BF-2F9FF62F7A6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871"/>
          <a:stretch/>
        </p:blipFill>
        <p:spPr>
          <a:xfrm>
            <a:off x="7875200" y="1450907"/>
            <a:ext cx="970057" cy="848731"/>
          </a:xfrm>
          <a:prstGeom prst="rect">
            <a:avLst/>
          </a:prstGeom>
        </p:spPr>
      </p:pic>
      <p:pic>
        <p:nvPicPr>
          <p:cNvPr id="18" name="Picture 17" descr="Logo of Kamuzu University, Malawi">
            <a:extLst>
              <a:ext uri="{FF2B5EF4-FFF2-40B4-BE49-F238E27FC236}">
                <a16:creationId xmlns:a16="http://schemas.microsoft.com/office/drawing/2014/main" id="{BBC74D5A-EFF7-86EA-84B1-F8B0EC4C29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20" y="3751133"/>
            <a:ext cx="684502" cy="7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2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1D9A3-9467-C9E9-6734-3D35384B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7C84519-3188-1D06-A080-E86E7A13A4D3}"/>
              </a:ext>
            </a:extLst>
          </p:cNvPr>
          <p:cNvGrpSpPr/>
          <p:nvPr/>
        </p:nvGrpSpPr>
        <p:grpSpPr>
          <a:xfrm>
            <a:off x="7315199" y="805121"/>
            <a:ext cx="3965352" cy="4482634"/>
            <a:chOff x="6889707" y="1413332"/>
            <a:chExt cx="3279655" cy="3911371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3DAD4887-4133-0339-2553-52E5A0007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lumMod val="40000"/>
                  <a:lumOff val="60000"/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707" y="1413332"/>
              <a:ext cx="3279655" cy="3911371"/>
            </a:xfrm>
            <a:prstGeom prst="rect">
              <a:avLst/>
            </a:prstGeom>
          </p:spPr>
        </p:pic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934CF31-4604-BA2A-CE2D-041ECF928168}"/>
                </a:ext>
              </a:extLst>
            </p:cNvPr>
            <p:cNvSpPr/>
            <p:nvPr/>
          </p:nvSpPr>
          <p:spPr>
            <a:xfrm rot="7871737">
              <a:off x="7055658" y="2789152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B37E40C7-34B2-E6BA-95FB-23EFE2459AF1}"/>
                </a:ext>
              </a:extLst>
            </p:cNvPr>
            <p:cNvSpPr/>
            <p:nvPr/>
          </p:nvSpPr>
          <p:spPr>
            <a:xfrm rot="7871737">
              <a:off x="8025475" y="2789153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2425DE7E-917A-DC9F-63FB-A0CFA4B84841}"/>
                </a:ext>
              </a:extLst>
            </p:cNvPr>
            <p:cNvSpPr/>
            <p:nvPr/>
          </p:nvSpPr>
          <p:spPr>
            <a:xfrm rot="7871737">
              <a:off x="9220990" y="3939087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988EA2BD-27DF-C89F-CAF7-79677C536CD7}"/>
                </a:ext>
              </a:extLst>
            </p:cNvPr>
            <p:cNvSpPr/>
            <p:nvPr/>
          </p:nvSpPr>
          <p:spPr>
            <a:xfrm rot="7871737">
              <a:off x="9013316" y="4342595"/>
              <a:ext cx="194617" cy="189952"/>
            </a:xfrm>
            <a:prstGeom prst="teardrop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55401BB-1776-B2A7-75E8-DB8EB46B9C83}"/>
              </a:ext>
            </a:extLst>
          </p:cNvPr>
          <p:cNvSpPr txBox="1">
            <a:spLocks/>
          </p:cNvSpPr>
          <p:nvPr/>
        </p:nvSpPr>
        <p:spPr>
          <a:xfrm>
            <a:off x="633395" y="279128"/>
            <a:ext cx="61289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06600"/>
                </a:solidFill>
              </a:rPr>
              <a:t>Experiences of co-production in SUCCEED</a:t>
            </a:r>
          </a:p>
        </p:txBody>
      </p:sp>
      <p:pic>
        <p:nvPicPr>
          <p:cNvPr id="13" name="Picture 12" descr="Picture of a lizard with text: 'Becos Lizard dey nod im head no mean say evritin dey okay'">
            <a:extLst>
              <a:ext uri="{FF2B5EF4-FFF2-40B4-BE49-F238E27FC236}">
                <a16:creationId xmlns:a16="http://schemas.microsoft.com/office/drawing/2014/main" id="{C3A72164-F8F5-8C72-ACEE-9D5B28C07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87" y="67438"/>
            <a:ext cx="2880908" cy="2880908"/>
          </a:xfrm>
          <a:prstGeom prst="rect">
            <a:avLst/>
          </a:prstGeom>
        </p:spPr>
      </p:pic>
      <p:pic>
        <p:nvPicPr>
          <p:cNvPr id="2" name="Picture 1" descr="A large group of people smiling in the African sun">
            <a:extLst>
              <a:ext uri="{FF2B5EF4-FFF2-40B4-BE49-F238E27FC236}">
                <a16:creationId xmlns:a16="http://schemas.microsoft.com/office/drawing/2014/main" id="{1BEC20AB-5651-8925-03D1-CB20479F0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58" y="3461438"/>
            <a:ext cx="5313936" cy="3145055"/>
          </a:xfrm>
          <a:prstGeom prst="rect">
            <a:avLst/>
          </a:prstGeom>
        </p:spPr>
      </p:pic>
      <p:pic>
        <p:nvPicPr>
          <p:cNvPr id="10" name="Picture 9" descr="Two young women smiling in front of a poster saying 'refocus on recovery'">
            <a:extLst>
              <a:ext uri="{FF2B5EF4-FFF2-40B4-BE49-F238E27FC236}">
                <a16:creationId xmlns:a16="http://schemas.microsoft.com/office/drawing/2014/main" id="{991C4164-6868-ED95-FAA2-14140ACC8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3" y="1482414"/>
            <a:ext cx="2978816" cy="3832122"/>
          </a:xfrm>
          <a:prstGeom prst="rect">
            <a:avLst/>
          </a:prstGeom>
        </p:spPr>
      </p:pic>
      <p:pic>
        <p:nvPicPr>
          <p:cNvPr id="19" name="Picture 18" descr="A man holding a microphone">
            <a:extLst>
              <a:ext uri="{FF2B5EF4-FFF2-40B4-BE49-F238E27FC236}">
                <a16:creationId xmlns:a16="http://schemas.microsoft.com/office/drawing/2014/main" id="{DCEA415A-3125-85B3-28EF-4F1F0D2B5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93" y="3106108"/>
            <a:ext cx="2417486" cy="3649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5C8703-697C-DB4F-E89B-4A8E90AA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82" y="5901013"/>
            <a:ext cx="748706" cy="64583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1C515F-F822-76A7-211A-A51FBFAC2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412" y="5933038"/>
            <a:ext cx="1502414" cy="645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material has been funded by UK aid from the UK government; however the views expressed do not necessarily reflect the UK government’s official policies.</a:t>
            </a:r>
          </a:p>
          <a:p>
            <a:endParaRPr lang="en-GB" sz="1100" b="1" i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1FBC2B1-A5C0-C21F-0026-05F8A083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87" y="5936746"/>
            <a:ext cx="1273559" cy="6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af35b1-80a8-48e7-9d03-c612add1997b" xsi:nil="true"/>
    <lcf76f155ced4ddcb4097134ff3c332f xmlns="81b5ceff-6b46-4494-accf-a4e91dbe538f">
      <Terms xmlns="http://schemas.microsoft.com/office/infopath/2007/PartnerControls"/>
    </lcf76f155ced4ddcb4097134ff3c332f>
  </documentManagement>
</p:properties>
</file>

<file path=customXml/item2.xml><?xml version="1.0" encoding="utf-8"?>
<?mso-contentType ?>
<SharedContentType xmlns="Microsoft.SharePoint.Taxonomy.ContentTypeSync" SourceId="8207403b-203c-4ed3-95cd-88a852189123" ContentTypeId="0x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524821-0C51-4929-BB2C-46AA434D2406}">
  <ds:schemaRefs>
    <ds:schemaRef ds:uri="5283cd8e-3e6f-40ca-8170-96feb8e36199"/>
    <ds:schemaRef ds:uri="6a164dda-3779-4169-b957-e287451f65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A76937-D653-4587-8579-8C19E9B9511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CEF9812-6B20-4166-A62D-B0C1809B2B4C}"/>
</file>

<file path=customXml/itemProps4.xml><?xml version="1.0" encoding="utf-8"?>
<ds:datastoreItem xmlns:ds="http://schemas.openxmlformats.org/officeDocument/2006/customXml" ds:itemID="{5AC72C73-B1A7-4875-9F13-2642163A97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648</Words>
  <Application>Microsoft Office PowerPoint</Application>
  <PresentationFormat>Widescreen</PresentationFormat>
  <Paragraphs>64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Arial Nova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Systematising collaborative approaches to knowledge generation</vt:lpstr>
      <vt:lpstr>A global balance of perspectives</vt:lpstr>
      <vt:lpstr>A global balance of perspectives</vt:lpstr>
      <vt:lpstr>PowerPoint Presentation</vt:lpstr>
      <vt:lpstr>PowerPoint Presentation</vt:lpstr>
      <vt:lpstr>PowerPoint Presentation</vt:lpstr>
      <vt:lpstr>Standing on the shoulders of giants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Workshop</dc:title>
  <dc:creator>Natasha Salaria</dc:creator>
  <cp:lastModifiedBy>Nick Sarson</cp:lastModifiedBy>
  <cp:revision>25</cp:revision>
  <dcterms:created xsi:type="dcterms:W3CDTF">2020-06-25T09:35:57Z</dcterms:created>
  <dcterms:modified xsi:type="dcterms:W3CDTF">2024-03-08T09:37:33Z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0x01010064349AB501BF574C83206C844DBEF306</vt:lpwstr>
  </property>
  <property fmtid="{D5CDD505-2E9C-101B-9397-08002B2CF9AE}" pid="3" name="MediaServiceImageTags">
    <vt:lpwstr/>
  </property>
</Properties>
</file>