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0" r:id="rId4"/>
    <p:sldMasterId id="2147483845" r:id="rId5"/>
    <p:sldMasterId id="2147483857" r:id="rId6"/>
    <p:sldMasterId id="2147483862" r:id="rId7"/>
    <p:sldMasterId id="2147483874" r:id="rId8"/>
    <p:sldMasterId id="2147483878" r:id="rId9"/>
    <p:sldMasterId id="2147483890" r:id="rId10"/>
    <p:sldMasterId id="2147483903" r:id="rId11"/>
    <p:sldMasterId id="2147483915" r:id="rId12"/>
  </p:sldMasterIdLst>
  <p:notesMasterIdLst>
    <p:notesMasterId r:id="rId30"/>
  </p:notesMasterIdLst>
  <p:sldIdLst>
    <p:sldId id="682" r:id="rId13"/>
    <p:sldId id="674" r:id="rId14"/>
    <p:sldId id="575" r:id="rId15"/>
    <p:sldId id="576" r:id="rId16"/>
    <p:sldId id="729" r:id="rId17"/>
    <p:sldId id="745" r:id="rId18"/>
    <p:sldId id="753" r:id="rId19"/>
    <p:sldId id="756" r:id="rId20"/>
    <p:sldId id="757" r:id="rId21"/>
    <p:sldId id="793" r:id="rId22"/>
    <p:sldId id="259" r:id="rId23"/>
    <p:sldId id="700" r:id="rId24"/>
    <p:sldId id="795" r:id="rId25"/>
    <p:sldId id="280" r:id="rId26"/>
    <p:sldId id="294" r:id="rId27"/>
    <p:sldId id="797" r:id="rId28"/>
    <p:sldId id="7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C65EF-B599-4B51-850D-FCAB7FC8A0FB}" v="44" dt="2024-03-03T09:56:3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8" autoAdjust="0"/>
    <p:restoredTop sz="93515" autoAdjust="0"/>
  </p:normalViewPr>
  <p:slideViewPr>
    <p:cSldViewPr snapToGrid="0">
      <p:cViewPr varScale="1">
        <p:scale>
          <a:sx n="120" d="100"/>
          <a:sy n="120" d="100"/>
        </p:scale>
        <p:origin x="102" y="150"/>
      </p:cViewPr>
      <p:guideLst/>
    </p:cSldViewPr>
  </p:slideViewPr>
  <p:outlineViewPr>
    <p:cViewPr>
      <p:scale>
        <a:sx n="33" d="100"/>
        <a:sy n="33" d="100"/>
      </p:scale>
      <p:origin x="0" y="-1476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6281714785652E-2"/>
          <c:y val="8.9756708381517794E-2"/>
          <c:w val="0.90497545445708172"/>
          <c:h val="0.66456751839602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Correct detection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</c:v>
                </c:pt>
                <c:pt idx="1">
                  <c:v>ML</c:v>
                </c:pt>
                <c:pt idx="2">
                  <c:v>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</c:v>
                </c:pt>
                <c:pt idx="1">
                  <c:v>24.6</c:v>
                </c:pt>
                <c:pt idx="2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8-4835-97D9-08DFAB8AC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Correct treatment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</c:v>
                </c:pt>
                <c:pt idx="1">
                  <c:v>ML</c:v>
                </c:pt>
                <c:pt idx="2">
                  <c:v>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93.9</c:v>
                </c:pt>
                <c:pt idx="2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8-4835-97D9-08DFAB8AC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60304"/>
        <c:axId val="339661872"/>
      </c:barChart>
      <c:catAx>
        <c:axId val="33966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661872"/>
        <c:crosses val="autoZero"/>
        <c:auto val="1"/>
        <c:lblAlgn val="ctr"/>
        <c:lblOffset val="100"/>
        <c:noMultiLvlLbl val="0"/>
      </c:catAx>
      <c:valAx>
        <c:axId val="33966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660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 </c:v>
                </c:pt>
                <c:pt idx="1">
                  <c:v>Mid-line (3 months)</c:v>
                </c:pt>
                <c:pt idx="2">
                  <c:v>Endline (12 months)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12.3</c:v>
                </c:pt>
                <c:pt idx="1">
                  <c:v>4.7</c:v>
                </c:pt>
                <c:pt idx="2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02-48FB-96CB-6DF19076E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665400"/>
        <c:axId val="339666968"/>
      </c:lineChart>
      <c:catAx>
        <c:axId val="33966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666968"/>
        <c:crosses val="autoZero"/>
        <c:auto val="1"/>
        <c:lblAlgn val="ctr"/>
        <c:lblOffset val="100"/>
        <c:noMultiLvlLbl val="0"/>
      </c:catAx>
      <c:valAx>
        <c:axId val="339666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66540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801D-71FF-4696-9C67-07887A951B5A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A3A-E413-4DC1-9768-2FD687B7F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74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FA51-E655-4C31-8946-BF33EA34643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AE1B0-9109-E24D-8A1D-65D32CB75F1B}" type="slidenum">
              <a:rPr kumimoji="0" lang="es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2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all statistically significant compared to BL. </a:t>
            </a:r>
          </a:p>
          <a:p>
            <a:r>
              <a:rPr lang="en-US" dirty="0"/>
              <a:t>Similar</a:t>
            </a:r>
            <a:r>
              <a:rPr lang="en-US" baseline="0" dirty="0"/>
              <a:t> trends for reduction in impairment in functioning, just not included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5FA3A-E413-4DC1-9768-2FD687B7F477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41BDC-EABB-1549-801D-CDC000B9ED4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0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5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 curriculum highlighting the areas where service users and aspirational figures are added to an existing mhGAP training curriculum in Nepal. </a:t>
            </a:r>
            <a:endParaRPr/>
          </a:p>
        </p:txBody>
      </p:sp>
      <p:sp>
        <p:nvSpPr>
          <p:cNvPr id="415" name="Google Shape;415;p25:notes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39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Then we looked at correct diagnosis by health workers. Compared to 47% of correct diagnosis in the mhGAP arm, there was 73% correct diagnosis in the RESHAPE arm.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39:notes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15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2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id-ID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6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7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97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3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5FA6-4B74-8344-8674-9699893C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440001"/>
            <a:ext cx="5384800" cy="452596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804" y="1440001"/>
            <a:ext cx="5384800" cy="452596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5FA6-4B74-8344-8674-9699893C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6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5FA6-4B74-8344-8674-9699893C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222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11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2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79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4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19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90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0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83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3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7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37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4">
            <a:extLst>
              <a:ext uri="{FF2B5EF4-FFF2-40B4-BE49-F238E27FC236}">
                <a16:creationId xmlns:a16="http://schemas.microsoft.com/office/drawing/2014/main" id="{D385FA15-FB74-BB4D-BA4B-823ABD93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F5028-6FFD-2046-9E24-FF40CD3D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www.prime.uct.ac.za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70E9A6-1B72-BA4A-A01F-53CAA1B7A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980520"/>
            <a:ext cx="10538884" cy="1350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0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fld id="{6CA75F44-B53D-49F2-A2D6-3E4F9311750F}" type="slidenum">
              <a:rPr lang="en-ZA" altLang="nl-NL">
                <a:solidFill>
                  <a:srgbClr val="000000"/>
                </a:solidFill>
              </a:rPr>
              <a:pPr/>
              <a:t>‹#›</a:t>
            </a:fld>
            <a:endParaRPr lang="en-ZA" alt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9A05-832A-40F2-9135-60E4A786FABB}" type="datetimeFigureOut">
              <a:rPr lang="en-ZA">
                <a:solidFill>
                  <a:srgbClr val="000000"/>
                </a:solidFill>
              </a:rPr>
              <a:pPr>
                <a:defRPr/>
              </a:pPr>
              <a:t>2024/03/06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5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69DCC64-A1E5-410E-90F9-28125D2579CD}" type="datetimeFigureOut">
              <a:rPr lang="en-US" smtClean="0">
                <a:solidFill>
                  <a:srgbClr val="000000"/>
                </a:solidFill>
              </a:rPr>
              <a:pPr/>
              <a:t>3/6/2024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AD861BB-0A81-47D3-80C6-65DEBD35F45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03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57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36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52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69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5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11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0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8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96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65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68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29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2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4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92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3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8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-UW">
  <p:cSld name="1_Title and Content-UW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/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39275B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994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526B-DFF8-2156-30F8-443F77CB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551D0-A89E-5843-5B40-5978CEA1D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7F36-FD19-05BE-475A-B7C10FF2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7D3D-BAC6-3614-99E7-B1E6592A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20432-8DDF-B2A0-6A4B-122B06EC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1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6DA0-FCEF-4EED-D95B-F5CC5574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A68F-205E-097A-7DE3-875D12A0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8BDE1-CD41-32A4-E4A6-F117043E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CCC0D-F754-6BF0-618E-990BA4D5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F9E71-E17F-8E75-11F6-6284C49D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9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6947-04AA-25B0-5CF3-45FB753F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764F-6371-BF7A-E769-F0506A6D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DB64E-F2E7-730E-35DE-055FF62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6CBB3-81E5-BD9E-6AD6-A3F50905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26AF-9AD7-B422-7D93-F53AFEAF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3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238C-ABA8-20B5-2633-742FF556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0321-593B-DFF5-FFC0-AB5C55A50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2B3BA-D6DA-5D37-3A40-90216CFA9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2FC6F-D487-CE95-48EC-263DBB55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045C-2634-9C8C-4A45-4D22FEE0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DC9D-1470-5683-ACA4-659515C2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2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4FDD-D462-7623-D053-7FC31909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D2BC-C61F-C428-DFEB-2FA0546C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B2062-A59F-DAF2-29A0-538C6059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23638-A553-40BA-9C46-05879635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4BE81-583A-1FAE-BCDE-48689AC13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0441B-5A61-3AF2-9215-74BAF81C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AF8E6-838F-1757-498D-2C5B0F62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6788E-C4D7-8024-B374-6B28FA9C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9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1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1C77-47AD-82D2-23A2-CF2620F4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6143B-F983-07D6-9CEB-8B68B811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90471-8F40-E7E3-7270-EABDFA12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7F684-E82F-8948-B68C-222C21CB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04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724D-9321-2C01-5B40-67DFF18D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B7A0A-CBD7-4A25-4DB9-A2B4CF83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D87F-4691-20A3-B72D-F0002D84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26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A20E-B0E8-035A-E914-405F0E7F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D41E-5941-4AC6-CCA1-0C203F5F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7FC67-C95E-9054-0055-684F7CAD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1C954-98A9-A06D-7EBC-2D4957BA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56120-1328-0FB4-E57E-FE2EEF0D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60F48-F6FB-1A9D-2A7D-71C6C775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1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542B-20A7-81A2-40C4-CB817C6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300A4-3616-4F50-E931-0A80DA969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935B9-ABD1-0234-A981-D8D5636D4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CC26F-32B5-D9BF-BEAB-BB27F1DD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E592D-321B-3944-7C86-A4EF0A8D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1669A-58ED-251A-5879-8917E88B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2D1F-AD3D-9201-E620-40B5FA60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EDC85-CFD7-D5CC-7C99-D4E30BB5C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F4B0-EC7A-B0D4-573B-08F6B651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4A86A-7900-7845-4E65-2E9E2C10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CD32-3322-8B78-C3E7-A1E0B24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6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76591-066D-C2AB-F5AC-8567D5E29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6C8D4-6DB5-D259-18BA-A9BF367BC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46B2-9BC6-A9F0-9F99-A186F5B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29C-91EF-4E10-5295-7C8220FE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E4E9-3112-5A86-103C-E968B509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280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102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9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92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92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07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8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46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5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710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C0B835D-3A21-9142-9ACB-360665C66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F5ECA6D-2020-9043-B472-D435A68B4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F0EC-7EC7-41EC-9F1F-4172E31126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8717-34C0-4A29-A52C-E8C3B2C3D5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show-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26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1" y="723814"/>
            <a:ext cx="8934095" cy="5440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440002"/>
            <a:ext cx="11232000" cy="4647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7200" y="6123695"/>
            <a:ext cx="2844800" cy="281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1">
                <a:solidFill>
                  <a:srgbClr val="424342"/>
                </a:solidFill>
              </a:defRPr>
            </a:lvl1pPr>
          </a:lstStyle>
          <a:p>
            <a:pPr defTabSz="609585"/>
            <a:fld id="{CB675FA6-4B74-8344-8674-9699893C2241}" type="slidenum">
              <a:rPr lang="en-US" smtClean="0"/>
              <a:pPr defTabSz="60958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</p:sldLayoutIdLst>
  <p:txStyles>
    <p:titleStyle>
      <a:lvl1pPr algn="l" defTabSz="609585" rtl="0" eaLnBrk="1" latinLnBrk="0" hangingPunct="1">
        <a:spcBef>
          <a:spcPct val="0"/>
        </a:spcBef>
        <a:buNone/>
        <a:defRPr sz="3733" b="1" kern="1200" baseline="0">
          <a:solidFill>
            <a:srgbClr val="FEBE10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609585" rtl="0" eaLnBrk="1" latinLnBrk="0" hangingPunct="1">
        <a:lnSpc>
          <a:spcPts val="2667"/>
        </a:lnSpc>
        <a:spcBef>
          <a:spcPts val="1333"/>
        </a:spcBef>
        <a:buClr>
          <a:srgbClr val="FEBE10"/>
        </a:buClr>
        <a:buFont typeface="Wingdings" charset="2"/>
        <a:buChar char="§"/>
        <a:defRPr sz="1867" kern="1200">
          <a:solidFill>
            <a:srgbClr val="424342"/>
          </a:solidFill>
          <a:latin typeface="+mn-lt"/>
          <a:ea typeface="+mn-ea"/>
          <a:cs typeface="+mn-cs"/>
        </a:defRPr>
      </a:lvl1pPr>
      <a:lvl2pPr marL="479988" indent="-239994" algn="l" defTabSz="609585" rtl="0" eaLnBrk="1" latinLnBrk="0" hangingPunct="1">
        <a:lnSpc>
          <a:spcPts val="2133"/>
        </a:lnSpc>
        <a:spcBef>
          <a:spcPts val="800"/>
        </a:spcBef>
        <a:buClr>
          <a:srgbClr val="FEBE10"/>
        </a:buClr>
        <a:buFont typeface="Wingdings" charset="2"/>
        <a:buChar char="§"/>
        <a:defRPr sz="1600" kern="1200">
          <a:solidFill>
            <a:srgbClr val="424342"/>
          </a:solidFill>
          <a:latin typeface="+mn-lt"/>
          <a:ea typeface="+mn-ea"/>
          <a:cs typeface="+mn-cs"/>
        </a:defRPr>
      </a:lvl2pPr>
      <a:lvl3pPr marL="719982" indent="-239994" algn="l" defTabSz="609585" rtl="0" eaLnBrk="1" latinLnBrk="0" hangingPunct="1">
        <a:lnSpc>
          <a:spcPts val="2133"/>
        </a:lnSpc>
        <a:spcBef>
          <a:spcPts val="267"/>
        </a:spcBef>
        <a:buClr>
          <a:srgbClr val="424342"/>
        </a:buClr>
        <a:buFont typeface="Arial"/>
        <a:buChar char="•"/>
        <a:defRPr sz="1600" kern="1200">
          <a:solidFill>
            <a:srgbClr val="424342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3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1FC00C-939C-6F45-812A-3B8CAF95811B}"/>
              </a:ext>
            </a:extLst>
          </p:cNvPr>
          <p:cNvSpPr/>
          <p:nvPr userDrawn="1"/>
        </p:nvSpPr>
        <p:spPr>
          <a:xfrm rot="18900000">
            <a:off x="8553749" y="5268684"/>
            <a:ext cx="5999239" cy="2075543"/>
          </a:xfrm>
          <a:prstGeom prst="rect">
            <a:avLst/>
          </a:prstGeom>
          <a:solidFill>
            <a:srgbClr val="C4C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61272-B205-0942-8205-9FC06F266B35}"/>
              </a:ext>
            </a:extLst>
          </p:cNvPr>
          <p:cNvSpPr/>
          <p:nvPr userDrawn="1"/>
        </p:nvSpPr>
        <p:spPr>
          <a:xfrm rot="18900000">
            <a:off x="8563426" y="5297714"/>
            <a:ext cx="5999239" cy="2075543"/>
          </a:xfrm>
          <a:prstGeom prst="rect">
            <a:avLst/>
          </a:prstGeom>
          <a:solidFill>
            <a:srgbClr val="8D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E4049-18C3-7B47-B467-8408A07ACDDC}"/>
              </a:ext>
            </a:extLst>
          </p:cNvPr>
          <p:cNvSpPr/>
          <p:nvPr userDrawn="1"/>
        </p:nvSpPr>
        <p:spPr>
          <a:xfrm rot="18900000">
            <a:off x="8563426" y="5370287"/>
            <a:ext cx="5999239" cy="2075543"/>
          </a:xfrm>
          <a:prstGeom prst="rect">
            <a:avLst/>
          </a:prstGeom>
          <a:solidFill>
            <a:srgbClr val="E0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8852B-376C-D34E-B1A9-7B9B3E4F834C}"/>
              </a:ext>
            </a:extLst>
          </p:cNvPr>
          <p:cNvSpPr/>
          <p:nvPr userDrawn="1"/>
        </p:nvSpPr>
        <p:spPr>
          <a:xfrm rot="18900000">
            <a:off x="8698895" y="5442858"/>
            <a:ext cx="5999239" cy="207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88343-12D5-E54F-8BAF-90CC663B3C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7409" y="5746346"/>
            <a:ext cx="1790096" cy="988282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78726381-0E96-1D41-931D-BF4F9350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50D4B8A-88B5-C64C-AB2A-476DF6D7A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4343"/>
            <a:ext cx="4114800" cy="256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www.prime.uct.ac.za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27AB07A-FF56-2247-9259-48B0AEE9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61179-C9E1-3046-A5FD-D603C13A71C0}"/>
              </a:ext>
            </a:extLst>
          </p:cNvPr>
          <p:cNvSpPr/>
          <p:nvPr userDrawn="1"/>
        </p:nvSpPr>
        <p:spPr>
          <a:xfrm rot="2700000">
            <a:off x="-1048756" y="6018429"/>
            <a:ext cx="9144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82C439-86CA-224A-A6E1-AC6BA40332D1}"/>
              </a:ext>
            </a:extLst>
          </p:cNvPr>
          <p:cNvSpPr/>
          <p:nvPr userDrawn="1"/>
        </p:nvSpPr>
        <p:spPr>
          <a:xfrm rot="2700000">
            <a:off x="-36403" y="6609454"/>
            <a:ext cx="9144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9AAF25-D90B-9748-AA33-371092F0E2D0}"/>
              </a:ext>
            </a:extLst>
          </p:cNvPr>
          <p:cNvSpPr/>
          <p:nvPr userDrawn="1"/>
        </p:nvSpPr>
        <p:spPr>
          <a:xfrm rot="2700000">
            <a:off x="11228364" y="-896073"/>
            <a:ext cx="9144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6C01B2-8293-6F45-9D0F-C7ACFCAA4957}"/>
              </a:ext>
            </a:extLst>
          </p:cNvPr>
          <p:cNvSpPr/>
          <p:nvPr userDrawn="1"/>
        </p:nvSpPr>
        <p:spPr>
          <a:xfrm rot="2700000">
            <a:off x="12247257" y="-322064"/>
            <a:ext cx="9144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AAB8-280C-4433-8399-12BD04585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23D1-7A3E-48B9-8497-6F01C1B50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8F9D6-348A-613C-D176-986AAF15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B544-EB53-5361-414C-D0E744562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A568-EB1D-688F-1B5E-B9BED40C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62B4-9770-B040-84FA-8921695FD13C}" type="datetimeFigureOut"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41CD-CB42-7B4F-8649-DBD066B2D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5C3F-C5FF-5C15-74BA-A8B77B82B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533D-7CFA-094F-8FBE-18E5EA0BF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29AD-D155-4ED1-9F3C-29AA3ADCA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37E-A8F9-4A36-B007-082C7F2A50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0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ntal_health/mhgap/mh_care_low_resource_settings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owerpoint-Slid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69"/>
            <a:ext cx="12192000" cy="6858000"/>
          </a:xfrm>
          <a:prstGeom prst="rect">
            <a:avLst/>
          </a:prstGeom>
        </p:spPr>
      </p:pic>
      <p:pic>
        <p:nvPicPr>
          <p:cNvPr id="7" name="Picture 6" descr="Red - White Edge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6" y="559404"/>
            <a:ext cx="4308916" cy="1624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641" y="2104444"/>
            <a:ext cx="5025864" cy="142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6600" b="1" dirty="0">
              <a:solidFill>
                <a:srgbClr val="FFFFFF"/>
              </a:solidFill>
              <a:latin typeface="Block Pro Condensed" panose="02000506030000020004" pitchFamily="50" charset="0"/>
              <a:cs typeface="Block Berthold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715" y="651414"/>
            <a:ext cx="3900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oodOT-Book"/>
                <a:cs typeface="GoodOT-Book"/>
              </a:rPr>
              <a:t>Integration of Mental Health into Primary Health Care in Nepal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715" y="2470960"/>
            <a:ext cx="67444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oodOT-Book"/>
                <a:cs typeface="GoodOT-Book"/>
              </a:rPr>
              <a:t>Prof Mark Jordans</a:t>
            </a:r>
          </a:p>
          <a:p>
            <a:endParaRPr lang="en-US" sz="2800" dirty="0">
              <a:solidFill>
                <a:prstClr val="black"/>
              </a:solidFill>
              <a:latin typeface="GoodOT-Book"/>
              <a:cs typeface="GoodOT-Book"/>
            </a:endParaRPr>
          </a:p>
          <a:p>
            <a:r>
              <a:rPr lang="en-US" sz="2000" dirty="0">
                <a:solidFill>
                  <a:prstClr val="black"/>
                </a:solidFill>
                <a:latin typeface="GoodOT-Book"/>
                <a:cs typeface="GoodOT-Book"/>
              </a:rPr>
              <a:t>Festschrift Conference for Professor Sir Graham Thornicroft</a:t>
            </a:r>
            <a:br>
              <a:rPr lang="en-US" sz="2000" dirty="0">
                <a:solidFill>
                  <a:prstClr val="black"/>
                </a:solidFill>
                <a:latin typeface="GoodOT-Book"/>
                <a:cs typeface="GoodOT-Book"/>
              </a:rPr>
            </a:br>
            <a:r>
              <a:rPr lang="en-US" sz="2000" dirty="0">
                <a:solidFill>
                  <a:prstClr val="black"/>
                </a:solidFill>
                <a:latin typeface="GoodOT-Book"/>
                <a:cs typeface="GoodOT-Book"/>
              </a:rPr>
              <a:t>Local and Global Mental Health: So Near and So Far</a:t>
            </a:r>
          </a:p>
          <a:p>
            <a:endParaRPr lang="en-US" sz="2000" i="1" dirty="0">
              <a:solidFill>
                <a:prstClr val="black"/>
              </a:solidFill>
              <a:latin typeface="GoodOT-Book"/>
              <a:cs typeface="GoodOT-Book"/>
            </a:endParaRPr>
          </a:p>
          <a:p>
            <a:r>
              <a:rPr lang="en-US" sz="2000" i="1" dirty="0">
                <a:solidFill>
                  <a:prstClr val="black"/>
                </a:solidFill>
                <a:latin typeface="GoodOT-Book"/>
                <a:cs typeface="GoodOT-Book"/>
              </a:rPr>
              <a:t>March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AAE44-36E3-9E59-9E98-C55DF351E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15" y="5229249"/>
            <a:ext cx="137472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32" y="249556"/>
            <a:ext cx="9342783" cy="61317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Conclusion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E451C-F04A-959D-7490-D2A5F786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Promising research results in terms of </a:t>
            </a:r>
          </a:p>
          <a:p>
            <a:pPr lvl="1"/>
            <a:r>
              <a:rPr lang="en-US" dirty="0">
                <a:latin typeface="+mj-lt"/>
              </a:rPr>
              <a:t>Feasibility of implementing the district-level Mental Health Care Plan</a:t>
            </a:r>
          </a:p>
          <a:p>
            <a:pPr lvl="1"/>
            <a:r>
              <a:rPr lang="en-US" dirty="0">
                <a:latin typeface="+mj-lt"/>
              </a:rPr>
              <a:t>Increased uptake of mental health care in PHC clinics </a:t>
            </a:r>
          </a:p>
          <a:p>
            <a:pPr lvl="1"/>
            <a:r>
              <a:rPr lang="en-US" dirty="0">
                <a:latin typeface="+mj-lt"/>
              </a:rPr>
              <a:t>PHC workers show high levels of accurate treatment initiation</a:t>
            </a:r>
          </a:p>
          <a:p>
            <a:pPr lvl="1"/>
            <a:r>
              <a:rPr lang="en-US" dirty="0">
                <a:latin typeface="+mj-lt"/>
              </a:rPr>
              <a:t>Service users show clear benefits after receiving mhGAP-based treatment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Now what?</a:t>
            </a:r>
          </a:p>
          <a:p>
            <a:pPr lvl="1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8774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pmh.org.za/wp-content/uploads/2015/10/Prime.png">
            <a:extLst>
              <a:ext uri="{FF2B5EF4-FFF2-40B4-BE49-F238E27FC236}">
                <a16:creationId xmlns:a16="http://schemas.microsoft.com/office/drawing/2014/main" id="{090058B6-CB3A-F7BA-667E-2921E481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15" y="2084560"/>
            <a:ext cx="1544357" cy="15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E118D5-DA9E-9DA5-241B-82A54D9FB24D}"/>
              </a:ext>
            </a:extLst>
          </p:cNvPr>
          <p:cNvSpPr/>
          <p:nvPr/>
        </p:nvSpPr>
        <p:spPr>
          <a:xfrm>
            <a:off x="838200" y="1157287"/>
            <a:ext cx="2412958" cy="1006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RESEARCH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F2E67E-460F-7C7D-8828-C175D8B5D1BF}"/>
              </a:ext>
            </a:extLst>
          </p:cNvPr>
          <p:cNvSpPr/>
          <p:nvPr/>
        </p:nvSpPr>
        <p:spPr>
          <a:xfrm>
            <a:off x="8983555" y="1157287"/>
            <a:ext cx="2412958" cy="1006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POLICY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7CFF0C6-7A20-E32D-2677-AFA4A6F047F4}"/>
              </a:ext>
            </a:extLst>
          </p:cNvPr>
          <p:cNvSpPr/>
          <p:nvPr/>
        </p:nvSpPr>
        <p:spPr>
          <a:xfrm rot="5400000">
            <a:off x="5887116" y="937327"/>
            <a:ext cx="417768" cy="952677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8356697-024C-2BBD-4532-460F0EDC3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711" y="6042368"/>
            <a:ext cx="1745704" cy="532227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C55E466A-7DBF-5585-C2F0-8D12D54DFF53}"/>
              </a:ext>
            </a:extLst>
          </p:cNvPr>
          <p:cNvSpPr/>
          <p:nvPr/>
        </p:nvSpPr>
        <p:spPr>
          <a:xfrm>
            <a:off x="4039291" y="1269852"/>
            <a:ext cx="3842175" cy="66278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39B96-9DF1-A44B-56D6-63FB7C825A74}"/>
              </a:ext>
            </a:extLst>
          </p:cNvPr>
          <p:cNvSpPr txBox="1">
            <a:spLocks/>
          </p:cNvSpPr>
          <p:nvPr/>
        </p:nvSpPr>
        <p:spPr>
          <a:xfrm>
            <a:off x="322932" y="249556"/>
            <a:ext cx="9342783" cy="613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Research to policy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8EF1E5-64F1-5626-2D07-2CAD94C1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114" y="3510653"/>
            <a:ext cx="3242255" cy="1888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65F6A9-5BF6-0ED4-C616-F6548AF9B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354" y="2516753"/>
            <a:ext cx="5273637" cy="2758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78E49-9B3C-1AD3-BE14-ABFA2039C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80" y="5542452"/>
            <a:ext cx="198746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" y="267754"/>
            <a:ext cx="10174515" cy="711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Calibri Light" panose="020F0302020204030204" pitchFamily="34" charset="0"/>
              </a:rPr>
              <a:t>Policy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1371600"/>
            <a:ext cx="770636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 Light" panose="020F0302020204030204" pitchFamily="34" charset="0"/>
              </a:rPr>
              <a:t>Separate mental health unit (under NCD) has been established </a:t>
            </a:r>
          </a:p>
          <a:p>
            <a:r>
              <a:rPr lang="en-US" sz="2800" dirty="0">
                <a:latin typeface="Calibri Light" panose="020F0302020204030204" pitchFamily="34" charset="0"/>
                <a:ea typeface="+mj-ea"/>
                <a:cs typeface="+mj-cs"/>
              </a:rPr>
              <a:t>Six psychotropic medicines that were used in PRIME has been included in the essential drugs list </a:t>
            </a:r>
          </a:p>
          <a:p>
            <a:r>
              <a:rPr lang="en-US" sz="2800" dirty="0">
                <a:latin typeface="Calibri Light" panose="020F0302020204030204" pitchFamily="34" charset="0"/>
                <a:ea typeface="+mj-ea"/>
                <a:cs typeface="+mj-cs"/>
              </a:rPr>
              <a:t>Standard treatment protocol (STP) has been developed based on </a:t>
            </a:r>
            <a:r>
              <a:rPr lang="en-US" sz="2800" dirty="0" err="1">
                <a:latin typeface="Calibri Light" panose="020F0302020204030204" pitchFamily="34" charset="0"/>
                <a:ea typeface="+mj-ea"/>
                <a:cs typeface="+mj-cs"/>
              </a:rPr>
              <a:t>mhGAP</a:t>
            </a:r>
            <a:r>
              <a:rPr lang="en-US" sz="2800" dirty="0">
                <a:latin typeface="Calibri Light" panose="020F0302020204030204" pitchFamily="34" charset="0"/>
                <a:ea typeface="+mj-ea"/>
                <a:cs typeface="+mj-cs"/>
              </a:rPr>
              <a:t> intervention guides</a:t>
            </a:r>
          </a:p>
          <a:p>
            <a:r>
              <a:rPr lang="en-US" sz="2800" dirty="0">
                <a:latin typeface="Calibri Light" panose="020F0302020204030204" pitchFamily="34" charset="0"/>
                <a:ea typeface="+mj-ea"/>
                <a:cs typeface="+mj-cs"/>
              </a:rPr>
              <a:t>Separate budget has been allocated for community mental health</a:t>
            </a:r>
          </a:p>
          <a:p>
            <a:pPr marL="0" indent="0">
              <a:buNone/>
            </a:pPr>
            <a:endParaRPr lang="en-US" sz="2933" dirty="0">
              <a:latin typeface="+mj-lt"/>
              <a:ea typeface="+mj-ea"/>
              <a:cs typeface="+mj-cs"/>
            </a:endParaRPr>
          </a:p>
          <a:p>
            <a:endParaRPr lang="en-US" sz="2533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06236" y="0"/>
            <a:ext cx="2946701" cy="3189767"/>
            <a:chOff x="6915269" y="133350"/>
            <a:chExt cx="2132180" cy="248797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269" y="133350"/>
              <a:ext cx="2132180" cy="2487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199" y="2272611"/>
              <a:ext cx="2113249" cy="34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782" y="1511752"/>
            <a:ext cx="3471402" cy="383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BC05-150E-D905-C6F6-A62AF9ADE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440" y="3375873"/>
            <a:ext cx="2844667" cy="34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32" y="249556"/>
            <a:ext cx="9342783" cy="61317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Conclusion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E451C-F04A-959D-7490-D2A5F786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Promising research results in terms of 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Feasibility of implementing the district-level Mental Health Care Plan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Increased uptake of mental health care in PHC clinics 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PHC workers show high levels of accurate treatment initiation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Service users show clear benefits after receiving mhGAP-based treatment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  <a:latin typeface="+mj-lt"/>
              </a:rPr>
              <a:t>Not so promising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results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Low levels of accurate detection of depression and AUD </a:t>
            </a:r>
          </a:p>
          <a:p>
            <a:pPr lvl="1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7230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"/>
          <p:cNvSpPr txBox="1">
            <a:spLocks noGrp="1"/>
          </p:cNvSpPr>
          <p:nvPr>
            <p:ph type="title" idx="4294967295"/>
          </p:nvPr>
        </p:nvSpPr>
        <p:spPr>
          <a:xfrm>
            <a:off x="2215025" y="220607"/>
            <a:ext cx="5319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Reducing </a:t>
            </a:r>
            <a:r>
              <a:rPr lang="en-US" b="1" dirty="0"/>
              <a:t>stigma </a:t>
            </a:r>
            <a:br>
              <a:rPr lang="en-US" dirty="0"/>
            </a:br>
            <a:r>
              <a:rPr lang="en-US" dirty="0"/>
              <a:t>amongst health workers</a:t>
            </a:r>
            <a:endParaRPr dirty="0"/>
          </a:p>
        </p:txBody>
      </p:sp>
      <p:graphicFrame>
        <p:nvGraphicFramePr>
          <p:cNvPr id="419" name="Google Shape;419;p25"/>
          <p:cNvGraphicFramePr/>
          <p:nvPr/>
        </p:nvGraphicFramePr>
        <p:xfrm>
          <a:off x="801741" y="3029920"/>
          <a:ext cx="10515625" cy="374906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1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Day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Pre-tests Introductions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Introduction to psychosocial skills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3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>
                          <a:solidFill>
                            <a:srgbClr val="C55A11"/>
                          </a:solidFill>
                        </a:rPr>
                        <a:t>Service user recovery stories</a:t>
                      </a:r>
                      <a:r>
                        <a:rPr lang="en-US" sz="1800"/>
                        <a:t>, communication skills and </a:t>
                      </a:r>
                      <a:r>
                        <a:rPr lang="en-US" sz="1800" b="1" u="sng">
                          <a:solidFill>
                            <a:srgbClr val="C55A11"/>
                          </a:solidFill>
                        </a:rPr>
                        <a:t>role plays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4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Communication skills, Psychoeducation, </a:t>
                      </a:r>
                      <a:r>
                        <a:rPr lang="en-US" sz="1800" b="1" u="sng">
                          <a:solidFill>
                            <a:srgbClr val="C55A11"/>
                          </a:solidFill>
                        </a:rPr>
                        <a:t>Stigma didactic session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Case management, intro to mhGAP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Psychiatric history taking; </a:t>
                      </a:r>
                      <a:r>
                        <a:rPr lang="en-US" sz="1800" b="1" u="sng">
                          <a:solidFill>
                            <a:srgbClr val="C55A11"/>
                          </a:solidFill>
                        </a:rPr>
                        <a:t>Service user recovery story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Day 7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Depression; </a:t>
                      </a:r>
                      <a:r>
                        <a:rPr lang="en-US" sz="1800" b="1" u="sng">
                          <a:solidFill>
                            <a:srgbClr val="C55A11"/>
                          </a:solidFill>
                        </a:rPr>
                        <a:t>Service user recovery story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Day 8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Psychosis; </a:t>
                      </a:r>
                      <a:r>
                        <a:rPr lang="en-US" sz="1800" b="1" u="sng" dirty="0">
                          <a:solidFill>
                            <a:srgbClr val="C55A11"/>
                          </a:solidFill>
                        </a:rPr>
                        <a:t>Service user recovery story</a:t>
                      </a:r>
                      <a:r>
                        <a:rPr lang="en-US" sz="1800" dirty="0"/>
                        <a:t>;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Day 9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Alcohol use disorder; </a:t>
                      </a:r>
                      <a:r>
                        <a:rPr lang="en-US" sz="1800" b="1" u="sng" dirty="0">
                          <a:solidFill>
                            <a:srgbClr val="C55A11"/>
                          </a:solidFill>
                        </a:rPr>
                        <a:t>Service user recovery story</a:t>
                      </a:r>
                      <a:r>
                        <a:rPr lang="en-US" sz="1800" dirty="0"/>
                        <a:t>; </a:t>
                      </a:r>
                      <a:r>
                        <a:rPr lang="en-US" sz="1800" b="1" u="sng" dirty="0">
                          <a:solidFill>
                            <a:srgbClr val="C55A11"/>
                          </a:solidFill>
                        </a:rPr>
                        <a:t>Challenges and Barriers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Day 10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Supervision and post-test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" name="Google Shape;420;p25"/>
          <p:cNvSpPr/>
          <p:nvPr/>
        </p:nvSpPr>
        <p:spPr>
          <a:xfrm>
            <a:off x="1713245" y="1778559"/>
            <a:ext cx="8204478" cy="115053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Mental Health Service Users </a:t>
            </a:r>
            <a:endParaRPr kumimoji="0" sz="2000" b="1" i="0" u="sng" strike="noStrike" kern="1200" cap="none" spc="0" normalizeH="0" baseline="0" noProof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are trained on stigma-reduction messaging and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PhotoVoice</a:t>
            </a:r>
            <a:endParaRPr kumimoji="0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341" y="14994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3313" y="4567389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127" y="2847446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754" y="2810097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362" y="4530040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6943" y="4530040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5" descr="Man and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127" y="4460300"/>
            <a:ext cx="613960" cy="6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3313" y="74912"/>
            <a:ext cx="3961134" cy="157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647B52-287E-1BBF-FB2A-D987F7BC4890}"/>
              </a:ext>
            </a:extLst>
          </p:cNvPr>
          <p:cNvGrpSpPr/>
          <p:nvPr/>
        </p:nvGrpSpPr>
        <p:grpSpPr>
          <a:xfrm>
            <a:off x="363591" y="758210"/>
            <a:ext cx="876300" cy="876300"/>
            <a:chOff x="2169042" y="4880344"/>
            <a:chExt cx="876300" cy="876300"/>
          </a:xfrm>
        </p:grpSpPr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95CD5878-437B-F818-EBCD-8A6E8B447075}"/>
                </a:ext>
              </a:extLst>
            </p:cNvPr>
            <p:cNvSpPr/>
            <p:nvPr/>
          </p:nvSpPr>
          <p:spPr>
            <a:xfrm>
              <a:off x="2169042" y="4880344"/>
              <a:ext cx="876300" cy="876300"/>
            </a:xfrm>
            <a:prstGeom prst="wedgeRectCallout">
              <a:avLst>
                <a:gd name="adj1" fmla="val 169773"/>
                <a:gd name="adj2" fmla="val -60790"/>
              </a:avLst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DEEE53-6FE9-0B23-B1FE-61BC8497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9042" y="4880344"/>
              <a:ext cx="876300" cy="876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9"/>
          <p:cNvSpPr txBox="1"/>
          <p:nvPr/>
        </p:nvSpPr>
        <p:spPr>
          <a:xfrm>
            <a:off x="5228950" y="1508374"/>
            <a:ext cx="175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26" name="Google Shape;726;p39"/>
          <p:cNvSpPr txBox="1"/>
          <p:nvPr/>
        </p:nvSpPr>
        <p:spPr>
          <a:xfrm>
            <a:off x="119350" y="1535538"/>
            <a:ext cx="49603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71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D471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patients per health worker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27" name="Google Shape;727;p39"/>
          <p:cNvSpPr txBox="1"/>
          <p:nvPr/>
        </p:nvSpPr>
        <p:spPr>
          <a:xfrm>
            <a:off x="7022123" y="1537944"/>
            <a:ext cx="49178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7D17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D7D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patients per health worker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9"/>
          <p:cNvSpPr txBox="1"/>
          <p:nvPr/>
        </p:nvSpPr>
        <p:spPr>
          <a:xfrm>
            <a:off x="5255672" y="2328715"/>
            <a:ext cx="17770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29" name="Google Shape;729;p39"/>
          <p:cNvSpPr/>
          <p:nvPr/>
        </p:nvSpPr>
        <p:spPr>
          <a:xfrm>
            <a:off x="164887" y="1127374"/>
            <a:ext cx="5800276" cy="91440"/>
          </a:xfrm>
          <a:prstGeom prst="rect">
            <a:avLst/>
          </a:prstGeom>
          <a:solidFill>
            <a:srgbClr val="2D47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9"/>
          <p:cNvSpPr/>
          <p:nvPr/>
        </p:nvSpPr>
        <p:spPr>
          <a:xfrm>
            <a:off x="6226839" y="1127373"/>
            <a:ext cx="5800274" cy="91440"/>
          </a:xfrm>
          <a:prstGeom prst="rect">
            <a:avLst/>
          </a:prstGeom>
          <a:solidFill>
            <a:srgbClr val="9D7D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39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553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667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393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6732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683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904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973" y="243170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439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553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8667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8393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6732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683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3904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8973" y="292793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5906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020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8134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7860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6199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3150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3371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8440" y="2407673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5906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020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8134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7860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6199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3150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371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8440" y="2903900"/>
            <a:ext cx="601114" cy="60111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39"/>
          <p:cNvSpPr txBox="1"/>
          <p:nvPr/>
        </p:nvSpPr>
        <p:spPr>
          <a:xfrm>
            <a:off x="5123874" y="3652254"/>
            <a:ext cx="20922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correct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diagnoses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64" name="Google Shape;764;p39"/>
          <p:cNvSpPr txBox="1"/>
          <p:nvPr/>
        </p:nvSpPr>
        <p:spPr>
          <a:xfrm>
            <a:off x="206439" y="3703054"/>
            <a:ext cx="4793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710"/>
              </a:buClr>
              <a:buSzPts val="7200"/>
              <a:buFont typeface="Calibri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2D471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47%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65" name="Google Shape;765;p39"/>
          <p:cNvSpPr txBox="1"/>
          <p:nvPr/>
        </p:nvSpPr>
        <p:spPr>
          <a:xfrm>
            <a:off x="7191916" y="3703054"/>
            <a:ext cx="47480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7D17"/>
              </a:buClr>
              <a:buSzPts val="7200"/>
              <a:buFont typeface="Calibri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9D7D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73%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66" name="Google Shape;766;p39"/>
          <p:cNvSpPr txBox="1"/>
          <p:nvPr/>
        </p:nvSpPr>
        <p:spPr>
          <a:xfrm>
            <a:off x="5227816" y="4997485"/>
            <a:ext cx="18843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positives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67" name="Google Shape;767;p39"/>
          <p:cNvGrpSpPr/>
          <p:nvPr/>
        </p:nvGrpSpPr>
        <p:grpSpPr>
          <a:xfrm>
            <a:off x="1183400" y="5384298"/>
            <a:ext cx="1625357" cy="601114"/>
            <a:chOff x="1066150" y="5253118"/>
            <a:chExt cx="3734623" cy="1531822"/>
          </a:xfrm>
        </p:grpSpPr>
        <p:pic>
          <p:nvPicPr>
            <p:cNvPr id="768" name="Google Shape;768;p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66150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36791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07432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78073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48714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39"/>
          <p:cNvGrpSpPr/>
          <p:nvPr/>
        </p:nvGrpSpPr>
        <p:grpSpPr>
          <a:xfrm>
            <a:off x="10575371" y="5613980"/>
            <a:ext cx="1318309" cy="433032"/>
            <a:chOff x="1066150" y="5253118"/>
            <a:chExt cx="3734623" cy="1531822"/>
          </a:xfrm>
        </p:grpSpPr>
        <p:pic>
          <p:nvPicPr>
            <p:cNvPr id="774" name="Google Shape;774;p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6150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3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36791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3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07432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3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78073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8" name="Google Shape;778;p3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48714" y="525311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9" name="Google Shape;779;p39"/>
          <p:cNvGrpSpPr/>
          <p:nvPr/>
        </p:nvGrpSpPr>
        <p:grpSpPr>
          <a:xfrm>
            <a:off x="3391815" y="5415595"/>
            <a:ext cx="848572" cy="601871"/>
            <a:chOff x="2673779" y="5326178"/>
            <a:chExt cx="2193341" cy="1531822"/>
          </a:xfrm>
        </p:grpSpPr>
        <p:pic>
          <p:nvPicPr>
            <p:cNvPr id="780" name="Google Shape;780;p3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73779" y="532617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3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444420" y="532617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3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15061" y="5326178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3" name="Google Shape;783;p39"/>
          <p:cNvSpPr txBox="1"/>
          <p:nvPr/>
        </p:nvSpPr>
        <p:spPr>
          <a:xfrm>
            <a:off x="1258952" y="5995676"/>
            <a:ext cx="13274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84" name="Google Shape;784;p39"/>
          <p:cNvSpPr txBox="1"/>
          <p:nvPr/>
        </p:nvSpPr>
        <p:spPr>
          <a:xfrm>
            <a:off x="3213868" y="5995676"/>
            <a:ext cx="1166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psychosis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85" name="Google Shape;785;p39"/>
          <p:cNvSpPr txBox="1"/>
          <p:nvPr/>
        </p:nvSpPr>
        <p:spPr>
          <a:xfrm>
            <a:off x="10662476" y="5995676"/>
            <a:ext cx="1166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psychosis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86" name="Google Shape;786;p39"/>
          <p:cNvGrpSpPr/>
          <p:nvPr/>
        </p:nvGrpSpPr>
        <p:grpSpPr>
          <a:xfrm>
            <a:off x="7328012" y="5117336"/>
            <a:ext cx="2887969" cy="915817"/>
            <a:chOff x="1281675" y="2274574"/>
            <a:chExt cx="7554291" cy="3289738"/>
          </a:xfrm>
        </p:grpSpPr>
        <p:pic>
          <p:nvPicPr>
            <p:cNvPr id="787" name="Google Shape;787;p3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81675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52316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22957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593598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364239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281675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52316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22957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593598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364239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134880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905521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676162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446803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134880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905521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676162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446803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183907" y="4032490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3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183907" y="2274574"/>
              <a:ext cx="652059" cy="1531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7" name="Google Shape;807;p39"/>
          <p:cNvSpPr txBox="1"/>
          <p:nvPr/>
        </p:nvSpPr>
        <p:spPr>
          <a:xfrm>
            <a:off x="8112323" y="5995676"/>
            <a:ext cx="13274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808" name="Google Shape;808;p39"/>
          <p:cNvCxnSpPr/>
          <p:nvPr/>
        </p:nvCxnSpPr>
        <p:spPr>
          <a:xfrm>
            <a:off x="5289227" y="2265215"/>
            <a:ext cx="1752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p39"/>
          <p:cNvCxnSpPr/>
          <p:nvPr/>
        </p:nvCxnSpPr>
        <p:spPr>
          <a:xfrm>
            <a:off x="5306472" y="3616855"/>
            <a:ext cx="1752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39"/>
          <p:cNvCxnSpPr/>
          <p:nvPr/>
        </p:nvCxnSpPr>
        <p:spPr>
          <a:xfrm>
            <a:off x="5306472" y="4948156"/>
            <a:ext cx="1752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1" name="Google Shape;811;p39"/>
          <p:cNvSpPr txBox="1"/>
          <p:nvPr/>
        </p:nvSpPr>
        <p:spPr>
          <a:xfrm>
            <a:off x="114873" y="371548"/>
            <a:ext cx="58002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Standardized mhGAP Training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12" name="Google Shape;812;p39"/>
          <p:cNvSpPr txBox="1"/>
          <p:nvPr/>
        </p:nvSpPr>
        <p:spPr>
          <a:xfrm>
            <a:off x="6187858" y="322615"/>
            <a:ext cx="58002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RESHAPE Training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13" name="Google Shape;813;p39"/>
          <p:cNvSpPr/>
          <p:nvPr/>
        </p:nvSpPr>
        <p:spPr>
          <a:xfrm>
            <a:off x="114873" y="5050622"/>
            <a:ext cx="11932143" cy="1355425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164887" y="1499578"/>
            <a:ext cx="11932143" cy="2203476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32" y="249556"/>
            <a:ext cx="9342783" cy="61317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Conclusion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E451C-F04A-959D-7490-D2A5F786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Integrating mental health into primary health care using mhGAP shows promising results, but for real impact:</a:t>
            </a:r>
          </a:p>
          <a:p>
            <a:pPr lvl="1"/>
            <a:r>
              <a:rPr lang="en-US" u="sng" dirty="0">
                <a:latin typeface="+mj-lt"/>
              </a:rPr>
              <a:t>Policy change </a:t>
            </a:r>
            <a:r>
              <a:rPr lang="en-US" dirty="0">
                <a:latin typeface="+mj-lt"/>
              </a:rPr>
              <a:t>and adoption</a:t>
            </a:r>
          </a:p>
          <a:p>
            <a:pPr lvl="1"/>
            <a:r>
              <a:rPr lang="en-US" u="sng" dirty="0">
                <a:latin typeface="+mj-lt"/>
              </a:rPr>
              <a:t>Addressing barriers such as stigma</a:t>
            </a:r>
            <a:r>
              <a:rPr lang="en-US" dirty="0">
                <a:latin typeface="+mj-lt"/>
              </a:rPr>
              <a:t>, detection</a:t>
            </a:r>
          </a:p>
          <a:p>
            <a:pPr lvl="1"/>
            <a:r>
              <a:rPr lang="en-US" u="sng" dirty="0">
                <a:latin typeface="+mj-lt"/>
              </a:rPr>
              <a:t>Study of methods and strategies that facilitate the uptake and improve the quality</a:t>
            </a:r>
            <a:r>
              <a:rPr lang="en-US" dirty="0">
                <a:latin typeface="+mj-lt"/>
              </a:rPr>
              <a:t> of evidence-based practice</a:t>
            </a:r>
            <a:endParaRPr lang="en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40067-5092-8A3D-F942-2084F5B5A3D6}"/>
              </a:ext>
            </a:extLst>
          </p:cNvPr>
          <p:cNvGrpSpPr/>
          <p:nvPr/>
        </p:nvGrpSpPr>
        <p:grpSpPr>
          <a:xfrm>
            <a:off x="10030458" y="4466560"/>
            <a:ext cx="876300" cy="876300"/>
            <a:chOff x="2169042" y="4880344"/>
            <a:chExt cx="876300" cy="876300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5553579F-5144-E1B7-848E-A170D0A3CB08}"/>
                </a:ext>
              </a:extLst>
            </p:cNvPr>
            <p:cNvSpPr/>
            <p:nvPr/>
          </p:nvSpPr>
          <p:spPr>
            <a:xfrm>
              <a:off x="2169042" y="4880344"/>
              <a:ext cx="876300" cy="876300"/>
            </a:xfrm>
            <a:prstGeom prst="wedgeRectCallout">
              <a:avLst>
                <a:gd name="adj1" fmla="val -541248"/>
                <a:gd name="adj2" fmla="val -129951"/>
              </a:avLst>
            </a:prstGeom>
            <a:solidFill>
              <a:srgbClr val="E7E6E6">
                <a:lumMod val="25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4766AA-5A3F-504C-7631-51D22A3D4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9042" y="4880344"/>
              <a:ext cx="8763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80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5D0D-FC96-8544-8D06-6B9B3AAA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" y="961530"/>
            <a:ext cx="83355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 Light" panose="020F0302020204030204" pitchFamily="34" charset="0"/>
              </a:rPr>
              <a:t>Call for action: reducing the treatment gap by scaling up the coverage of mental health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97" y="273272"/>
            <a:ext cx="2182216" cy="307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1840"/>
            <a:ext cx="7193903" cy="426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633" y="3803052"/>
            <a:ext cx="2167080" cy="2794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A9139-1AAF-4109-2ACA-B62364E14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000" y="2661840"/>
            <a:ext cx="198746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8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1" y="5627168"/>
            <a:ext cx="946164" cy="107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4" y="5891388"/>
            <a:ext cx="1089861" cy="5459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73701" y="6025837"/>
            <a:ext cx="9854855" cy="276999"/>
            <a:chOff x="1173699" y="6024311"/>
            <a:chExt cx="9854856" cy="277000"/>
          </a:xfrm>
        </p:grpSpPr>
        <p:grpSp>
          <p:nvGrpSpPr>
            <p:cNvPr id="4" name="Group 3"/>
            <p:cNvGrpSpPr/>
            <p:nvPr/>
          </p:nvGrpSpPr>
          <p:grpSpPr>
            <a:xfrm>
              <a:off x="1173699" y="6024311"/>
              <a:ext cx="9854856" cy="276999"/>
              <a:chOff x="744936" y="6299200"/>
              <a:chExt cx="9854856" cy="27699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44936" y="6299200"/>
                <a:ext cx="1207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ETHIOPIA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94646" y="6299200"/>
                <a:ext cx="17540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SOUTH AFRICA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28720" y="6299200"/>
                <a:ext cx="8474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NEPAL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536187" y="6299200"/>
                <a:ext cx="1063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UGANDA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18941" y="6024311"/>
              <a:ext cx="816249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id-ID" sz="1200" b="1" spc="400" dirty="0">
                  <a:solidFill>
                    <a:srgbClr val="675B4A"/>
                  </a:solidFill>
                </a:rPr>
                <a:t>INDIA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27" y="5720354"/>
            <a:ext cx="1011875" cy="88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6" y="5816371"/>
            <a:ext cx="901561" cy="695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49" y="5727427"/>
            <a:ext cx="842403" cy="8738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29" y="146419"/>
            <a:ext cx="1336903" cy="987157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1600632" y="1133575"/>
            <a:ext cx="3047488" cy="4035631"/>
          </a:xfrm>
          <a:custGeom>
            <a:avLst/>
            <a:gdLst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201781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82319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1442627 w 4035630"/>
              <a:gd name="connsiteY5" fmla="*/ 1988319 h 4035630"/>
              <a:gd name="connsiteX6" fmla="*/ 0 w 4035630"/>
              <a:gd name="connsiteY6" fmla="*/ 0 h 4035630"/>
              <a:gd name="connsiteX0" fmla="*/ 0 w 4758301"/>
              <a:gd name="connsiteY0" fmla="*/ 0 h 4035630"/>
              <a:gd name="connsiteX1" fmla="*/ 2017815 w 4758301"/>
              <a:gd name="connsiteY1" fmla="*/ 0 h 4035630"/>
              <a:gd name="connsiteX2" fmla="*/ 4758301 w 4758301"/>
              <a:gd name="connsiteY2" fmla="*/ 1973570 h 4035630"/>
              <a:gd name="connsiteX3" fmla="*/ 2017815 w 4758301"/>
              <a:gd name="connsiteY3" fmla="*/ 4035630 h 4035630"/>
              <a:gd name="connsiteX4" fmla="*/ 0 w 4758301"/>
              <a:gd name="connsiteY4" fmla="*/ 4035630 h 4035630"/>
              <a:gd name="connsiteX5" fmla="*/ 1442627 w 4758301"/>
              <a:gd name="connsiteY5" fmla="*/ 1988319 h 4035630"/>
              <a:gd name="connsiteX6" fmla="*/ 0 w 4758301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442627 w 3622675"/>
              <a:gd name="connsiteY5" fmla="*/ 1988319 h 4035630"/>
              <a:gd name="connsiteX6" fmla="*/ 0 w 3622675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073917 w 3622675"/>
              <a:gd name="connsiteY5" fmla="*/ 1988319 h 4035630"/>
              <a:gd name="connsiteX6" fmla="*/ 0 w 3622675"/>
              <a:gd name="connsiteY6" fmla="*/ 0 h 4035630"/>
              <a:gd name="connsiteX0" fmla="*/ 0 w 3047488"/>
              <a:gd name="connsiteY0" fmla="*/ 0 h 4035630"/>
              <a:gd name="connsiteX1" fmla="*/ 2017815 w 3047488"/>
              <a:gd name="connsiteY1" fmla="*/ 0 h 4035630"/>
              <a:gd name="connsiteX2" fmla="*/ 3047488 w 3047488"/>
              <a:gd name="connsiteY2" fmla="*/ 2032564 h 4035630"/>
              <a:gd name="connsiteX3" fmla="*/ 2017815 w 3047488"/>
              <a:gd name="connsiteY3" fmla="*/ 4035630 h 4035630"/>
              <a:gd name="connsiteX4" fmla="*/ 0 w 3047488"/>
              <a:gd name="connsiteY4" fmla="*/ 4035630 h 4035630"/>
              <a:gd name="connsiteX5" fmla="*/ 1073917 w 3047488"/>
              <a:gd name="connsiteY5" fmla="*/ 1988319 h 4035630"/>
              <a:gd name="connsiteX6" fmla="*/ 0 w 3047488"/>
              <a:gd name="connsiteY6" fmla="*/ 0 h 40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488" h="4035630">
                <a:moveTo>
                  <a:pt x="0" y="0"/>
                </a:moveTo>
                <a:lnTo>
                  <a:pt x="2017815" y="0"/>
                </a:lnTo>
                <a:lnTo>
                  <a:pt x="3047488" y="2032564"/>
                </a:lnTo>
                <a:lnTo>
                  <a:pt x="2017815" y="4035630"/>
                </a:lnTo>
                <a:lnTo>
                  <a:pt x="0" y="4035630"/>
                </a:lnTo>
                <a:lnTo>
                  <a:pt x="1073917" y="19883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A4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2" name="Chevron 9"/>
          <p:cNvSpPr/>
          <p:nvPr/>
        </p:nvSpPr>
        <p:spPr>
          <a:xfrm>
            <a:off x="4323061" y="1133575"/>
            <a:ext cx="3047488" cy="4035631"/>
          </a:xfrm>
          <a:custGeom>
            <a:avLst/>
            <a:gdLst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201781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82319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1442627 w 4035630"/>
              <a:gd name="connsiteY5" fmla="*/ 1988319 h 4035630"/>
              <a:gd name="connsiteX6" fmla="*/ 0 w 4035630"/>
              <a:gd name="connsiteY6" fmla="*/ 0 h 4035630"/>
              <a:gd name="connsiteX0" fmla="*/ 0 w 4758301"/>
              <a:gd name="connsiteY0" fmla="*/ 0 h 4035630"/>
              <a:gd name="connsiteX1" fmla="*/ 2017815 w 4758301"/>
              <a:gd name="connsiteY1" fmla="*/ 0 h 4035630"/>
              <a:gd name="connsiteX2" fmla="*/ 4758301 w 4758301"/>
              <a:gd name="connsiteY2" fmla="*/ 1973570 h 4035630"/>
              <a:gd name="connsiteX3" fmla="*/ 2017815 w 4758301"/>
              <a:gd name="connsiteY3" fmla="*/ 4035630 h 4035630"/>
              <a:gd name="connsiteX4" fmla="*/ 0 w 4758301"/>
              <a:gd name="connsiteY4" fmla="*/ 4035630 h 4035630"/>
              <a:gd name="connsiteX5" fmla="*/ 1442627 w 4758301"/>
              <a:gd name="connsiteY5" fmla="*/ 1988319 h 4035630"/>
              <a:gd name="connsiteX6" fmla="*/ 0 w 4758301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442627 w 3622675"/>
              <a:gd name="connsiteY5" fmla="*/ 1988319 h 4035630"/>
              <a:gd name="connsiteX6" fmla="*/ 0 w 3622675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073917 w 3622675"/>
              <a:gd name="connsiteY5" fmla="*/ 1988319 h 4035630"/>
              <a:gd name="connsiteX6" fmla="*/ 0 w 3622675"/>
              <a:gd name="connsiteY6" fmla="*/ 0 h 4035630"/>
              <a:gd name="connsiteX0" fmla="*/ 0 w 3047488"/>
              <a:gd name="connsiteY0" fmla="*/ 0 h 4035630"/>
              <a:gd name="connsiteX1" fmla="*/ 2017815 w 3047488"/>
              <a:gd name="connsiteY1" fmla="*/ 0 h 4035630"/>
              <a:gd name="connsiteX2" fmla="*/ 3047488 w 3047488"/>
              <a:gd name="connsiteY2" fmla="*/ 2032564 h 4035630"/>
              <a:gd name="connsiteX3" fmla="*/ 2017815 w 3047488"/>
              <a:gd name="connsiteY3" fmla="*/ 4035630 h 4035630"/>
              <a:gd name="connsiteX4" fmla="*/ 0 w 3047488"/>
              <a:gd name="connsiteY4" fmla="*/ 4035630 h 4035630"/>
              <a:gd name="connsiteX5" fmla="*/ 1073917 w 3047488"/>
              <a:gd name="connsiteY5" fmla="*/ 1988319 h 4035630"/>
              <a:gd name="connsiteX6" fmla="*/ 0 w 3047488"/>
              <a:gd name="connsiteY6" fmla="*/ 0 h 40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488" h="4035630">
                <a:moveTo>
                  <a:pt x="0" y="0"/>
                </a:moveTo>
                <a:lnTo>
                  <a:pt x="2017815" y="0"/>
                </a:lnTo>
                <a:lnTo>
                  <a:pt x="3047488" y="2032564"/>
                </a:lnTo>
                <a:lnTo>
                  <a:pt x="2017815" y="4035630"/>
                </a:lnTo>
                <a:lnTo>
                  <a:pt x="0" y="4035630"/>
                </a:lnTo>
                <a:lnTo>
                  <a:pt x="1073917" y="19883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A4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3" name="Chevron 9"/>
          <p:cNvSpPr/>
          <p:nvPr/>
        </p:nvSpPr>
        <p:spPr>
          <a:xfrm>
            <a:off x="7045491" y="1133575"/>
            <a:ext cx="3047488" cy="4035631"/>
          </a:xfrm>
          <a:custGeom>
            <a:avLst/>
            <a:gdLst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201781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823195 w 4035630"/>
              <a:gd name="connsiteY5" fmla="*/ 2017815 h 4035630"/>
              <a:gd name="connsiteX6" fmla="*/ 0 w 4035630"/>
              <a:gd name="connsiteY6" fmla="*/ 0 h 4035630"/>
              <a:gd name="connsiteX0" fmla="*/ 0 w 4035630"/>
              <a:gd name="connsiteY0" fmla="*/ 0 h 4035630"/>
              <a:gd name="connsiteX1" fmla="*/ 2017815 w 4035630"/>
              <a:gd name="connsiteY1" fmla="*/ 0 h 4035630"/>
              <a:gd name="connsiteX2" fmla="*/ 4035630 w 4035630"/>
              <a:gd name="connsiteY2" fmla="*/ 2017815 h 4035630"/>
              <a:gd name="connsiteX3" fmla="*/ 2017815 w 4035630"/>
              <a:gd name="connsiteY3" fmla="*/ 4035630 h 4035630"/>
              <a:gd name="connsiteX4" fmla="*/ 0 w 4035630"/>
              <a:gd name="connsiteY4" fmla="*/ 4035630 h 4035630"/>
              <a:gd name="connsiteX5" fmla="*/ 1442627 w 4035630"/>
              <a:gd name="connsiteY5" fmla="*/ 1988319 h 4035630"/>
              <a:gd name="connsiteX6" fmla="*/ 0 w 4035630"/>
              <a:gd name="connsiteY6" fmla="*/ 0 h 4035630"/>
              <a:gd name="connsiteX0" fmla="*/ 0 w 4758301"/>
              <a:gd name="connsiteY0" fmla="*/ 0 h 4035630"/>
              <a:gd name="connsiteX1" fmla="*/ 2017815 w 4758301"/>
              <a:gd name="connsiteY1" fmla="*/ 0 h 4035630"/>
              <a:gd name="connsiteX2" fmla="*/ 4758301 w 4758301"/>
              <a:gd name="connsiteY2" fmla="*/ 1973570 h 4035630"/>
              <a:gd name="connsiteX3" fmla="*/ 2017815 w 4758301"/>
              <a:gd name="connsiteY3" fmla="*/ 4035630 h 4035630"/>
              <a:gd name="connsiteX4" fmla="*/ 0 w 4758301"/>
              <a:gd name="connsiteY4" fmla="*/ 4035630 h 4035630"/>
              <a:gd name="connsiteX5" fmla="*/ 1442627 w 4758301"/>
              <a:gd name="connsiteY5" fmla="*/ 1988319 h 4035630"/>
              <a:gd name="connsiteX6" fmla="*/ 0 w 4758301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442627 w 3622675"/>
              <a:gd name="connsiteY5" fmla="*/ 1988319 h 4035630"/>
              <a:gd name="connsiteX6" fmla="*/ 0 w 3622675"/>
              <a:gd name="connsiteY6" fmla="*/ 0 h 4035630"/>
              <a:gd name="connsiteX0" fmla="*/ 0 w 3622675"/>
              <a:gd name="connsiteY0" fmla="*/ 0 h 4035630"/>
              <a:gd name="connsiteX1" fmla="*/ 2017815 w 3622675"/>
              <a:gd name="connsiteY1" fmla="*/ 0 h 4035630"/>
              <a:gd name="connsiteX2" fmla="*/ 3622675 w 3622675"/>
              <a:gd name="connsiteY2" fmla="*/ 1929325 h 4035630"/>
              <a:gd name="connsiteX3" fmla="*/ 2017815 w 3622675"/>
              <a:gd name="connsiteY3" fmla="*/ 4035630 h 4035630"/>
              <a:gd name="connsiteX4" fmla="*/ 0 w 3622675"/>
              <a:gd name="connsiteY4" fmla="*/ 4035630 h 4035630"/>
              <a:gd name="connsiteX5" fmla="*/ 1073917 w 3622675"/>
              <a:gd name="connsiteY5" fmla="*/ 1988319 h 4035630"/>
              <a:gd name="connsiteX6" fmla="*/ 0 w 3622675"/>
              <a:gd name="connsiteY6" fmla="*/ 0 h 4035630"/>
              <a:gd name="connsiteX0" fmla="*/ 0 w 3047488"/>
              <a:gd name="connsiteY0" fmla="*/ 0 h 4035630"/>
              <a:gd name="connsiteX1" fmla="*/ 2017815 w 3047488"/>
              <a:gd name="connsiteY1" fmla="*/ 0 h 4035630"/>
              <a:gd name="connsiteX2" fmla="*/ 3047488 w 3047488"/>
              <a:gd name="connsiteY2" fmla="*/ 2032564 h 4035630"/>
              <a:gd name="connsiteX3" fmla="*/ 2017815 w 3047488"/>
              <a:gd name="connsiteY3" fmla="*/ 4035630 h 4035630"/>
              <a:gd name="connsiteX4" fmla="*/ 0 w 3047488"/>
              <a:gd name="connsiteY4" fmla="*/ 4035630 h 4035630"/>
              <a:gd name="connsiteX5" fmla="*/ 1073917 w 3047488"/>
              <a:gd name="connsiteY5" fmla="*/ 1988319 h 4035630"/>
              <a:gd name="connsiteX6" fmla="*/ 0 w 3047488"/>
              <a:gd name="connsiteY6" fmla="*/ 0 h 40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488" h="4035630">
                <a:moveTo>
                  <a:pt x="0" y="0"/>
                </a:moveTo>
                <a:lnTo>
                  <a:pt x="2017815" y="0"/>
                </a:lnTo>
                <a:lnTo>
                  <a:pt x="3047488" y="2032564"/>
                </a:lnTo>
                <a:lnTo>
                  <a:pt x="2017815" y="4035630"/>
                </a:lnTo>
                <a:lnTo>
                  <a:pt x="0" y="4035630"/>
                </a:lnTo>
                <a:lnTo>
                  <a:pt x="1073917" y="19883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A47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6350" y="2874392"/>
            <a:ext cx="168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3000" b="1" dirty="0">
                <a:solidFill>
                  <a:srgbClr val="675B4A"/>
                </a:solidFill>
                <a:latin typeface="Corbel" charset="0"/>
                <a:ea typeface="Corbel" charset="0"/>
                <a:cs typeface="Corbel" charset="0"/>
              </a:rPr>
              <a:t>Develop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0856" y="2859002"/>
            <a:ext cx="2134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3000" b="1" dirty="0">
                <a:solidFill>
                  <a:srgbClr val="675B4A"/>
                </a:solidFill>
                <a:latin typeface="Corbel" charset="0"/>
                <a:ea typeface="Corbel" charset="0"/>
                <a:cs typeface="Corbel" charset="0"/>
              </a:rPr>
              <a:t>Implement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7218" y="2865765"/>
            <a:ext cx="171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3000" b="1" dirty="0">
                <a:solidFill>
                  <a:srgbClr val="675B4A"/>
                </a:solidFill>
                <a:latin typeface="Corbel" charset="0"/>
                <a:ea typeface="Corbel" charset="0"/>
                <a:cs typeface="Corbel" charset="0"/>
              </a:rPr>
              <a:t>Scale 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E85C0-84BF-9553-829D-10DC34B75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285" y="835131"/>
            <a:ext cx="198746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1" y="5759901"/>
            <a:ext cx="946164" cy="107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4" y="6024121"/>
            <a:ext cx="1089861" cy="5459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93502" y="6158569"/>
            <a:ext cx="9935053" cy="276999"/>
            <a:chOff x="1093502" y="6024311"/>
            <a:chExt cx="9935053" cy="277000"/>
          </a:xfrm>
        </p:grpSpPr>
        <p:grpSp>
          <p:nvGrpSpPr>
            <p:cNvPr id="4" name="Group 3"/>
            <p:cNvGrpSpPr/>
            <p:nvPr/>
          </p:nvGrpSpPr>
          <p:grpSpPr>
            <a:xfrm>
              <a:off x="1093502" y="6024311"/>
              <a:ext cx="9935053" cy="276999"/>
              <a:chOff x="664739" y="6299200"/>
              <a:chExt cx="9935053" cy="27699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64739" y="6299200"/>
                <a:ext cx="1207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ETHIOPIA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14449" y="6299200"/>
                <a:ext cx="17540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SOUTH AFRICA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48523" y="6299200"/>
                <a:ext cx="8474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NEPAL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536187" y="6299200"/>
                <a:ext cx="1063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83"/>
                <a:r>
                  <a:rPr lang="id-ID" sz="1200" b="1" spc="400" dirty="0">
                    <a:solidFill>
                      <a:srgbClr val="675B4A"/>
                    </a:solidFill>
                  </a:rPr>
                  <a:t>UGANDA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38746" y="6024311"/>
              <a:ext cx="816249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id-ID" sz="1200" b="1" spc="400" dirty="0">
                  <a:solidFill>
                    <a:srgbClr val="675B4A"/>
                  </a:solidFill>
                </a:rPr>
                <a:t>INDIA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27" y="5853086"/>
            <a:ext cx="1011875" cy="88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6" y="5949104"/>
            <a:ext cx="901561" cy="695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49" y="5860159"/>
            <a:ext cx="842403" cy="8738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29" y="146419"/>
            <a:ext cx="1336903" cy="9871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90496" y="146419"/>
            <a:ext cx="5199501" cy="707886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pPr algn="ctr" defTabSz="685783"/>
            <a:r>
              <a:rPr lang="en-ZA" sz="4000" dirty="0">
                <a:solidFill>
                  <a:srgbClr val="675B4A"/>
                </a:solidFill>
                <a:latin typeface="+mj-lt"/>
                <a:ea typeface="Corbel" charset="0"/>
                <a:cs typeface="Corbel" charset="0"/>
              </a:rPr>
              <a:t>Mental Healthcare Plans</a:t>
            </a:r>
            <a:endParaRPr lang="id-ID" sz="4400" spc="3000" dirty="0">
              <a:solidFill>
                <a:srgbClr val="A4745B"/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5" y="1120167"/>
            <a:ext cx="8096964" cy="4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61" y="932490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Detect</a:t>
            </a:r>
          </a:p>
          <a:p>
            <a:r>
              <a:rPr lang="en-US" sz="2000" dirty="0"/>
              <a:t>Diagnose</a:t>
            </a:r>
          </a:p>
          <a:p>
            <a:r>
              <a:rPr lang="en-US" sz="2000" dirty="0"/>
              <a:t>Treat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535" y="1177491"/>
            <a:ext cx="7720779" cy="56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8626B-1DC9-CCE6-DAF4-233B590DF409}"/>
              </a:ext>
            </a:extLst>
          </p:cNvPr>
          <p:cNvSpPr txBox="1"/>
          <p:nvPr/>
        </p:nvSpPr>
        <p:spPr>
          <a:xfrm>
            <a:off x="282902" y="142511"/>
            <a:ext cx="11626196" cy="707886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pPr algn="ctr" defTabSz="685783"/>
            <a:r>
              <a:rPr lang="en-ZA" sz="4000" dirty="0">
                <a:solidFill>
                  <a:srgbClr val="675B4A"/>
                </a:solidFill>
                <a:latin typeface="+mj-lt"/>
                <a:ea typeface="Corbel" charset="0"/>
                <a:cs typeface="Corbel" charset="0"/>
              </a:rPr>
              <a:t>Guidelines for the integration of mental health into PHC</a:t>
            </a:r>
            <a:endParaRPr lang="id-ID" sz="4400" spc="3000" dirty="0">
              <a:solidFill>
                <a:srgbClr val="A4745B"/>
              </a:solidFill>
              <a:latin typeface="+mj-lt"/>
              <a:ea typeface="Corbel" charset="0"/>
              <a:cs typeface="Corbe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A7D59-4FA1-61E6-21E0-0C52AB17EB47}"/>
              </a:ext>
            </a:extLst>
          </p:cNvPr>
          <p:cNvGrpSpPr/>
          <p:nvPr/>
        </p:nvGrpSpPr>
        <p:grpSpPr>
          <a:xfrm>
            <a:off x="2200939" y="4657060"/>
            <a:ext cx="876300" cy="876300"/>
            <a:chOff x="2169042" y="4880344"/>
            <a:chExt cx="876300" cy="876300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7591C82F-4BFC-7AE6-91FA-40BDBAD0EE54}"/>
                </a:ext>
              </a:extLst>
            </p:cNvPr>
            <p:cNvSpPr/>
            <p:nvPr/>
          </p:nvSpPr>
          <p:spPr>
            <a:xfrm>
              <a:off x="2169042" y="4880344"/>
              <a:ext cx="876300" cy="876300"/>
            </a:xfrm>
            <a:prstGeom prst="wedgeRectCallout">
              <a:avLst>
                <a:gd name="adj1" fmla="val 169773"/>
                <a:gd name="adj2" fmla="val -60790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AF802-8375-45AB-5EBF-E7CDAC2F1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9042" y="4880344"/>
              <a:ext cx="8763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81" y="114632"/>
            <a:ext cx="8482409" cy="710573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PRIME Evaluation Designs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4" y="659756"/>
            <a:ext cx="10339199" cy="61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9" y="1649574"/>
            <a:ext cx="8269997" cy="50812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3442B1-745F-F197-62CF-4F16B2CA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People seeking care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B9A9BC-32BF-5CE7-E273-8ABF879E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16" y="1728781"/>
            <a:ext cx="3771584" cy="492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0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28" y="562835"/>
            <a:ext cx="10842846" cy="65500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Accuracy of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8E736C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detection and treatment initiation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3352800"/>
          <a:ext cx="489712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2800"/>
            <a:ext cx="5662546" cy="32137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828" y="1312744"/>
            <a:ext cx="6096000" cy="9725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Sample size </a:t>
            </a:r>
          </a:p>
          <a:p>
            <a:pPr marL="990575" lvl="1" indent="-380990" defTabSz="121917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Baseline = 1252</a:t>
            </a:r>
          </a:p>
          <a:p>
            <a:pPr marL="990575" lvl="1" indent="-380990" defTabSz="121917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Midline = 1395</a:t>
            </a:r>
          </a:p>
          <a:p>
            <a:pPr marL="990575" lvl="1" indent="-380990" defTabSz="121917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End line = 979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0C9FEA-71AD-68C7-12AE-E4E811A99B72}"/>
              </a:ext>
            </a:extLst>
          </p:cNvPr>
          <p:cNvSpPr txBox="1">
            <a:spLocks/>
          </p:cNvSpPr>
          <p:nvPr/>
        </p:nvSpPr>
        <p:spPr>
          <a:xfrm>
            <a:off x="914282" y="2286000"/>
            <a:ext cx="3468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8E736C"/>
                </a:solidFill>
                <a:latin typeface="Calibri Light" panose="020F0302020204030204" pitchFamily="34" charset="0"/>
              </a:rPr>
              <a:t>Depression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A15F2A-7D04-4179-16C9-AD1F73DE2BBA}"/>
              </a:ext>
            </a:extLst>
          </p:cNvPr>
          <p:cNvSpPr txBox="1">
            <a:spLocks/>
          </p:cNvSpPr>
          <p:nvPr/>
        </p:nvSpPr>
        <p:spPr>
          <a:xfrm>
            <a:off x="6576828" y="2316431"/>
            <a:ext cx="3468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8E736C"/>
                </a:solidFill>
                <a:latin typeface="Calibri Light" panose="020F0302020204030204" pitchFamily="34" charset="0"/>
              </a:rPr>
              <a:t>AUD</a:t>
            </a:r>
          </a:p>
        </p:txBody>
      </p:sp>
    </p:spTree>
    <p:extLst>
      <p:ext uri="{BB962C8B-B14F-4D97-AF65-F5344CB8AC3E}">
        <p14:creationId xmlns:p14="http://schemas.microsoft.com/office/powerpoint/2010/main" val="93276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019516"/>
              </p:ext>
            </p:extLst>
          </p:nvPr>
        </p:nvGraphicFramePr>
        <p:xfrm>
          <a:off x="457200" y="2311401"/>
          <a:ext cx="5334000" cy="350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71124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Depression symptom severity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48460" y="155600"/>
            <a:ext cx="3047300" cy="1344441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- Depression cohort  N= 137</a:t>
            </a:r>
            <a:br>
              <a:rPr lang="en-US" sz="2000" dirty="0"/>
            </a:br>
            <a:r>
              <a:rPr lang="en-US" sz="2000" dirty="0"/>
              <a:t>- Psychosis cohort N=95</a:t>
            </a:r>
            <a:br>
              <a:rPr lang="en-US" sz="2000" dirty="0"/>
            </a:br>
            <a:r>
              <a:rPr lang="en-US" sz="2000" dirty="0"/>
              <a:t>- AUD cohort N= 175</a:t>
            </a:r>
            <a:br>
              <a:rPr lang="en-US" sz="2000" dirty="0"/>
            </a:br>
            <a:r>
              <a:rPr lang="en-US" sz="2000" dirty="0"/>
              <a:t>- Epilepsy cohort N= 42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35" y="2331493"/>
            <a:ext cx="5182049" cy="351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2284" y="172288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AUD symptom severity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C8F006-3C4D-0090-A538-10C3D3CA525D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rgbClr val="8E736C"/>
                </a:solidFill>
                <a:latin typeface="Calibri Light" panose="020F0302020204030204" pitchFamily="34" charset="0"/>
              </a:rPr>
              <a:t>People benefiting from treatment</a:t>
            </a:r>
          </a:p>
        </p:txBody>
      </p:sp>
    </p:spTree>
    <p:extLst>
      <p:ext uri="{BB962C8B-B14F-4D97-AF65-F5344CB8AC3E}">
        <p14:creationId xmlns:p14="http://schemas.microsoft.com/office/powerpoint/2010/main" val="190909827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SPAC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PRIME Presentation Colours">
      <a:dk1>
        <a:srgbClr val="000000"/>
      </a:dk1>
      <a:lt1>
        <a:srgbClr val="FFFFFF"/>
      </a:lt1>
      <a:dk2>
        <a:srgbClr val="8C756E"/>
      </a:dk2>
      <a:lt2>
        <a:srgbClr val="FFFFFF"/>
      </a:lt2>
      <a:accent1>
        <a:srgbClr val="E0E27A"/>
      </a:accent1>
      <a:accent2>
        <a:srgbClr val="C4C7C1"/>
      </a:accent2>
      <a:accent3>
        <a:srgbClr val="8C756E"/>
      </a:accent3>
      <a:accent4>
        <a:srgbClr val="4A4C4E"/>
      </a:accent4>
      <a:accent5>
        <a:srgbClr val="6BB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E Presentation Template" id="{E5D6FE88-E6A6-2D45-B635-2F68B9A8CCF1}" vid="{79D54319-3F6B-4F48-9180-A147F4AD3E36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D5A20294-9ADD-4E1E-9474-3E59963D4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5ceff-6b46-4494-accf-a4e91dbe538f"/>
    <ds:schemaRef ds:uri="69bc440e-748c-4cb8-8c36-21f20ee8bdd0"/>
    <ds:schemaRef ds:uri="4aaf35b1-80a8-48e7-9d03-c612add19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A6729-C6CF-4459-B556-76761FECED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8AF92-96F2-4FCA-BC36-5D656C70AD76}">
  <ds:schemaRefs>
    <ds:schemaRef ds:uri="69bc440e-748c-4cb8-8c36-21f20ee8bdd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4aaf35b1-80a8-48e7-9d03-c612add1997b"/>
    <ds:schemaRef ds:uri="http://schemas.microsoft.com/office/2006/metadata/properties"/>
    <ds:schemaRef ds:uri="81b5ceff-6b46-4494-accf-a4e91dbe538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12771</TotalTime>
  <Words>574</Words>
  <Application>Microsoft Office PowerPoint</Application>
  <PresentationFormat>Widescreen</PresentationFormat>
  <Paragraphs>118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Bebas Neue</vt:lpstr>
      <vt:lpstr>Block Pro Condensed</vt:lpstr>
      <vt:lpstr>Calibri</vt:lpstr>
      <vt:lpstr>Calibri Light</vt:lpstr>
      <vt:lpstr>Consolas</vt:lpstr>
      <vt:lpstr>Corbel</vt:lpstr>
      <vt:lpstr>Georgia</vt:lpstr>
      <vt:lpstr>GoodOT-Book</vt:lpstr>
      <vt:lpstr>Helvetica Neue</vt:lpstr>
      <vt:lpstr>Rockwell</vt:lpstr>
      <vt:lpstr>Wingdings</vt:lpstr>
      <vt:lpstr>3_Office Theme</vt:lpstr>
      <vt:lpstr>10_Office Theme</vt:lpstr>
      <vt:lpstr>ASPAC CONTENT</vt:lpstr>
      <vt:lpstr>1_Office Theme</vt:lpstr>
      <vt:lpstr>14_Office Theme</vt:lpstr>
      <vt:lpstr>2_Office Theme</vt:lpstr>
      <vt:lpstr>Atlas</vt:lpstr>
      <vt:lpstr>Office Theme</vt:lpstr>
      <vt:lpstr>4_Office Theme</vt:lpstr>
      <vt:lpstr>PowerPoint Presentation</vt:lpstr>
      <vt:lpstr>Call for action: reducing the treatment gap by scaling up the coverage of mental health services</vt:lpstr>
      <vt:lpstr>PowerPoint Presentation</vt:lpstr>
      <vt:lpstr>PowerPoint Presentation</vt:lpstr>
      <vt:lpstr>PowerPoint Presentation</vt:lpstr>
      <vt:lpstr>PRIME Evaluation Designs</vt:lpstr>
      <vt:lpstr>People seeking care</vt:lpstr>
      <vt:lpstr>Accuracy of detection and treatment initiation</vt:lpstr>
      <vt:lpstr>- Depression cohort  N= 137 - Psychosis cohort N=95 - AUD cohort N= 175 - Epilepsy cohort N= 42</vt:lpstr>
      <vt:lpstr>Conclusion 1</vt:lpstr>
      <vt:lpstr>PowerPoint Presentation</vt:lpstr>
      <vt:lpstr>Policy development</vt:lpstr>
      <vt:lpstr>Conclusion 2</vt:lpstr>
      <vt:lpstr>Reducing stigma  amongst health workers</vt:lpstr>
      <vt:lpstr>PowerPoint Presentation</vt:lpstr>
      <vt:lpstr>Conclusion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mental health of adolescents</dc:title>
  <dc:creator>Vikram Patel</dc:creator>
  <cp:lastModifiedBy>Michele Harris-Tafri</cp:lastModifiedBy>
  <cp:revision>280</cp:revision>
  <dcterms:created xsi:type="dcterms:W3CDTF">2017-04-10T11:00:15Z</dcterms:created>
  <dcterms:modified xsi:type="dcterms:W3CDTF">2024-03-06T16:28:36Z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0x01010064349AB501BF574C83206C844DBEF306</vt:lpwstr>
  </property>
  <property fmtid="{D5CDD505-2E9C-101B-9397-08002B2CF9AE}" pid="3" name="MediaServiceImageTags">
    <vt:lpwstr/>
  </property>
</Properties>
</file>