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nva Sans Bold" panose="020B0604020202020204" charset="0"/>
      <p:regular r:id="rId14"/>
    </p:embeddedFont>
    <p:embeddedFont>
      <p:font typeface="Montserrat Extra-Bold" panose="020B0604020202020204" charset="0"/>
      <p:regular r:id="rId15"/>
    </p:embeddedFont>
    <p:embeddedFont>
      <p:font typeface="Montserrat Extra-Bold Bold" panose="020B0604020202020204" charset="0"/>
      <p:regular r:id="rId16"/>
    </p:embeddedFont>
    <p:embeddedFont>
      <p:font typeface="Poppins ExtraBold" panose="00000900000000000000" pitchFamily="2" charset="0"/>
      <p:regular r:id="rId17"/>
      <p:bold r:id="rId18"/>
    </p:embeddedFont>
    <p:embeddedFont>
      <p:font typeface="Poppins Medium" panose="00000600000000000000" pitchFamily="2" charset="0"/>
      <p:regular r:id="rId19"/>
    </p:embeddedFont>
    <p:embeddedFont>
      <p:font typeface="Poppins Medium 1" panose="020B0604020202020204" charset="0"/>
      <p:regular r:id="rId20"/>
    </p:embeddedFont>
    <p:embeddedFont>
      <p:font typeface="Poppins Medium 1 Bold" panose="020B0604020202020204" charset="0"/>
      <p:regular r:id="rId21"/>
    </p:embeddedFont>
    <p:embeddedFont>
      <p:font typeface="Poppins Medium 2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7057776" y="5039214"/>
            <a:ext cx="834289" cy="208572"/>
          </a:xfrm>
          <a:custGeom>
            <a:avLst/>
            <a:gdLst/>
            <a:ahLst/>
            <a:cxnLst/>
            <a:rect l="l" t="t" r="r" b="b"/>
            <a:pathLst>
              <a:path w="834289" h="208572">
                <a:moveTo>
                  <a:pt x="0" y="0"/>
                </a:moveTo>
                <a:lnTo>
                  <a:pt x="834288" y="0"/>
                </a:lnTo>
                <a:lnTo>
                  <a:pt x="834288" y="208572"/>
                </a:lnTo>
                <a:lnTo>
                  <a:pt x="0" y="208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42156" y="-1858344"/>
            <a:ext cx="13252174" cy="132521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2142156" cy="1631566"/>
          </a:xfrm>
          <a:custGeom>
            <a:avLst/>
            <a:gdLst/>
            <a:ahLst/>
            <a:cxnLst/>
            <a:rect l="l" t="t" r="r" b="b"/>
            <a:pathLst>
              <a:path w="2142156" h="1631566">
                <a:moveTo>
                  <a:pt x="0" y="0"/>
                </a:moveTo>
                <a:lnTo>
                  <a:pt x="2142156" y="0"/>
                </a:lnTo>
                <a:lnTo>
                  <a:pt x="2142156" y="1631566"/>
                </a:lnTo>
                <a:lnTo>
                  <a:pt x="0" y="1631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522438" y="0"/>
            <a:ext cx="3751887" cy="1205357"/>
          </a:xfrm>
          <a:custGeom>
            <a:avLst/>
            <a:gdLst/>
            <a:ahLst/>
            <a:cxnLst/>
            <a:rect l="l" t="t" r="r" b="b"/>
            <a:pathLst>
              <a:path w="3751887" h="1205357">
                <a:moveTo>
                  <a:pt x="0" y="0"/>
                </a:moveTo>
                <a:lnTo>
                  <a:pt x="3751888" y="0"/>
                </a:lnTo>
                <a:lnTo>
                  <a:pt x="3751888" y="1205357"/>
                </a:lnTo>
                <a:lnTo>
                  <a:pt x="0" y="12053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7223812" y="9481749"/>
            <a:ext cx="608070" cy="608070"/>
          </a:xfrm>
          <a:custGeom>
            <a:avLst/>
            <a:gdLst/>
            <a:ahLst/>
            <a:cxnLst/>
            <a:rect l="l" t="t" r="r" b="b"/>
            <a:pathLst>
              <a:path w="608070" h="608070">
                <a:moveTo>
                  <a:pt x="0" y="0"/>
                </a:moveTo>
                <a:lnTo>
                  <a:pt x="608070" y="0"/>
                </a:lnTo>
                <a:lnTo>
                  <a:pt x="608070" y="608070"/>
                </a:lnTo>
                <a:lnTo>
                  <a:pt x="0" y="6080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4661139" y="5330335"/>
            <a:ext cx="8611077" cy="157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spc="132" dirty="0">
                <a:solidFill>
                  <a:srgbClr val="000000"/>
                </a:solidFill>
                <a:latin typeface="Poppins Medium 1"/>
              </a:rPr>
              <a:t>Beth Gallimore MPhil</a:t>
            </a:r>
          </a:p>
          <a:p>
            <a:pPr algn="ctr">
              <a:lnSpc>
                <a:spcPts val="6160"/>
              </a:lnSpc>
            </a:pPr>
            <a:r>
              <a:rPr lang="en-US" sz="4400" spc="132" dirty="0">
                <a:solidFill>
                  <a:srgbClr val="000000"/>
                </a:solidFill>
                <a:latin typeface="Poppins Medium 1"/>
              </a:rPr>
              <a:t>PhD Student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10918" y="1467648"/>
            <a:ext cx="11111520" cy="330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000000"/>
                </a:solidFill>
                <a:latin typeface="Poppins ExtraBold"/>
              </a:rPr>
              <a:t>Mental Health among Young People in Barbados: Stigma and Help-Seeking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17236" y="8679235"/>
            <a:ext cx="8377238" cy="503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2500" b="1" dirty="0">
                <a:solidFill>
                  <a:srgbClr val="000000"/>
                </a:solidFill>
                <a:latin typeface="Poppins Medium 1"/>
              </a:rPr>
              <a:t>Email: jay-bethenny.gallimore@kcl.ac.uk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26357" y="7467092"/>
            <a:ext cx="7868117" cy="1021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200" dirty="0">
                <a:solidFill>
                  <a:srgbClr val="000000"/>
                </a:solidFill>
                <a:latin typeface="Poppins Medium 1"/>
              </a:rPr>
              <a:t>Institute of Psychiatry, Psychology &amp; Neuroscience; King's College London, UK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7847" y="9481749"/>
            <a:ext cx="3233936" cy="503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2500" dirty="0">
                <a:solidFill>
                  <a:srgbClr val="000000"/>
                </a:solidFill>
                <a:latin typeface="Poppins Medium 1"/>
              </a:rPr>
              <a:t>@BethGallimore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9133" y="0"/>
            <a:ext cx="10309734" cy="10287000"/>
          </a:xfrm>
          <a:custGeom>
            <a:avLst/>
            <a:gdLst/>
            <a:ahLst/>
            <a:cxnLst/>
            <a:rect l="l" t="t" r="r" b="b"/>
            <a:pathLst>
              <a:path w="10309734" h="10287000">
                <a:moveTo>
                  <a:pt x="0" y="0"/>
                </a:moveTo>
                <a:lnTo>
                  <a:pt x="10309734" y="0"/>
                </a:lnTo>
                <a:lnTo>
                  <a:pt x="103097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2156" y="-1858344"/>
            <a:ext cx="14003688" cy="1400368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993582" y="831480"/>
            <a:ext cx="430083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Montserrat Extra-Bold"/>
              </a:rPr>
              <a:t>Thank you!!!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02237" y="5010150"/>
            <a:ext cx="7883525" cy="80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000" dirty="0">
                <a:solidFill>
                  <a:srgbClr val="000000"/>
                </a:solidFill>
                <a:latin typeface="Poppins Medium 1"/>
              </a:rPr>
              <a:t>A special thank you to: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79203" y="6159812"/>
            <a:ext cx="10529590" cy="178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Poppins Medium 1"/>
              </a:rPr>
              <a:t>My advisor and mentor:</a:t>
            </a: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Poppins Medium 1 Bold"/>
              </a:rPr>
              <a:t>Professor Sir Graham Thornicroft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38053" y="8648700"/>
            <a:ext cx="9811891" cy="58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 Medium 1 Bold"/>
              </a:rPr>
              <a:t>Email: jay-bethenny.gallimore@kcl.ac.uk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53113" y="9481749"/>
            <a:ext cx="3233936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Poppins Medium 1"/>
              </a:rPr>
              <a:t>@BethGallimore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09443" y="2339920"/>
            <a:ext cx="8469114" cy="181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 Medium"/>
              </a:rPr>
              <a:t>Thank you to my supervisors: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 Medium"/>
              </a:rPr>
              <a:t>Dr Tatiana Salisbury</a:t>
            </a: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 Medium"/>
              </a:rPr>
              <a:t>Dr Petra </a:t>
            </a:r>
            <a:r>
              <a:rPr lang="en-US" sz="3399" dirty="0" err="1">
                <a:solidFill>
                  <a:srgbClr val="000000"/>
                </a:solidFill>
                <a:latin typeface="Poppins Medium"/>
              </a:rPr>
              <a:t>Gronholm</a:t>
            </a:r>
            <a:endParaRPr lang="en-US" sz="3399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993582" y="9505056"/>
            <a:ext cx="608070" cy="608070"/>
          </a:xfrm>
          <a:custGeom>
            <a:avLst/>
            <a:gdLst/>
            <a:ahLst/>
            <a:cxnLst/>
            <a:rect l="l" t="t" r="r" b="b"/>
            <a:pathLst>
              <a:path w="608070" h="608070">
                <a:moveTo>
                  <a:pt x="0" y="0"/>
                </a:moveTo>
                <a:lnTo>
                  <a:pt x="608071" y="0"/>
                </a:lnTo>
                <a:lnTo>
                  <a:pt x="608071" y="608070"/>
                </a:lnTo>
                <a:lnTo>
                  <a:pt x="0" y="608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3707" y="433972"/>
            <a:ext cx="9320853" cy="9419056"/>
            <a:chOff x="0" y="0"/>
            <a:chExt cx="3136630" cy="3169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36630" cy="3169677"/>
            </a:xfrm>
            <a:custGeom>
              <a:avLst/>
              <a:gdLst/>
              <a:ahLst/>
              <a:cxnLst/>
              <a:rect l="l" t="t" r="r" b="b"/>
              <a:pathLst>
                <a:path w="3136630" h="3169677">
                  <a:moveTo>
                    <a:pt x="0" y="0"/>
                  </a:moveTo>
                  <a:lnTo>
                    <a:pt x="0" y="3169677"/>
                  </a:lnTo>
                  <a:lnTo>
                    <a:pt x="3136630" y="3169677"/>
                  </a:lnTo>
                  <a:lnTo>
                    <a:pt x="3136630" y="0"/>
                  </a:lnTo>
                  <a:lnTo>
                    <a:pt x="0" y="0"/>
                  </a:lnTo>
                  <a:close/>
                  <a:moveTo>
                    <a:pt x="3075670" y="3108717"/>
                  </a:moveTo>
                  <a:lnTo>
                    <a:pt x="59690" y="3108717"/>
                  </a:lnTo>
                  <a:lnTo>
                    <a:pt x="59690" y="59690"/>
                  </a:lnTo>
                  <a:lnTo>
                    <a:pt x="3075670" y="59690"/>
                  </a:lnTo>
                  <a:lnTo>
                    <a:pt x="3075670" y="3108717"/>
                  </a:lnTo>
                  <a:close/>
                </a:path>
              </a:pathLst>
            </a:custGeom>
            <a:solidFill>
              <a:srgbClr val="0086D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1279604" y="433972"/>
            <a:ext cx="7864396" cy="9237911"/>
          </a:xfrm>
          <a:custGeom>
            <a:avLst/>
            <a:gdLst/>
            <a:ahLst/>
            <a:cxnLst/>
            <a:rect l="l" t="t" r="r" b="b"/>
            <a:pathLst>
              <a:path w="7864396" h="9237911">
                <a:moveTo>
                  <a:pt x="0" y="0"/>
                </a:moveTo>
                <a:lnTo>
                  <a:pt x="7864396" y="0"/>
                </a:lnTo>
                <a:lnTo>
                  <a:pt x="7864396" y="9237911"/>
                </a:lnTo>
                <a:lnTo>
                  <a:pt x="0" y="9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90" t="-4395" r="-1367" b="-45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151504" y="2551919"/>
            <a:ext cx="712685" cy="5183161"/>
          </a:xfrm>
          <a:custGeom>
            <a:avLst/>
            <a:gdLst/>
            <a:ahLst/>
            <a:cxnLst/>
            <a:rect l="l" t="t" r="r" b="b"/>
            <a:pathLst>
              <a:path w="712685" h="5183161">
                <a:moveTo>
                  <a:pt x="0" y="0"/>
                </a:moveTo>
                <a:lnTo>
                  <a:pt x="712685" y="0"/>
                </a:lnTo>
                <a:lnTo>
                  <a:pt x="712685" y="5183162"/>
                </a:lnTo>
                <a:lnTo>
                  <a:pt x="0" y="5183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1099507" y="2621956"/>
            <a:ext cx="718849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 Medium 2"/>
              </a:rPr>
              <a:t>Island in the Eastern Caribbean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099507" y="3721502"/>
            <a:ext cx="60610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 Medium 2"/>
              </a:rPr>
              <a:t>Divided into 11 parishes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99507" y="4697222"/>
            <a:ext cx="5434864" cy="70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1"/>
              </a:lnSpc>
            </a:pPr>
            <a:r>
              <a:rPr lang="en-US" sz="3399">
                <a:solidFill>
                  <a:srgbClr val="000000"/>
                </a:solidFill>
                <a:latin typeface="Poppins Medium 2"/>
              </a:rPr>
              <a:t>Population = 282,000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335135" y="1173839"/>
            <a:ext cx="7334444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02B33"/>
                </a:solidFill>
                <a:latin typeface="Montserrat Extra-Bold"/>
              </a:rPr>
              <a:t>Barbados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64442" y="5945529"/>
            <a:ext cx="7334444" cy="58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 Medium 1"/>
              </a:rPr>
              <a:t>Size = 21 miles long, 14 miles wide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82650" y="7075466"/>
            <a:ext cx="6295135" cy="58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Poppins Medium 1"/>
              </a:rPr>
              <a:t>92.4% African descendants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517091" cy="10287000"/>
            <a:chOff x="0" y="0"/>
            <a:chExt cx="152800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8004" cy="3479800"/>
            </a:xfrm>
            <a:custGeom>
              <a:avLst/>
              <a:gdLst/>
              <a:ahLst/>
              <a:cxnLst/>
              <a:rect l="l" t="t" r="r" b="b"/>
              <a:pathLst>
                <a:path w="1528004" h="3479800">
                  <a:moveTo>
                    <a:pt x="0" y="0"/>
                  </a:moveTo>
                  <a:lnTo>
                    <a:pt x="1528004" y="0"/>
                  </a:lnTo>
                  <a:lnTo>
                    <a:pt x="15280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9923517" y="4441906"/>
            <a:ext cx="8364483" cy="5673087"/>
          </a:xfrm>
          <a:custGeom>
            <a:avLst/>
            <a:gdLst/>
            <a:ahLst/>
            <a:cxnLst/>
            <a:rect l="l" t="t" r="r" b="b"/>
            <a:pathLst>
              <a:path w="8364483" h="5673087">
                <a:moveTo>
                  <a:pt x="0" y="0"/>
                </a:moveTo>
                <a:lnTo>
                  <a:pt x="8364483" y="0"/>
                </a:lnTo>
                <a:lnTo>
                  <a:pt x="8364483" y="5673087"/>
                </a:lnTo>
                <a:lnTo>
                  <a:pt x="0" y="5673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6879010">
            <a:off x="17358072" y="8004739"/>
            <a:ext cx="372690" cy="170040"/>
          </a:xfrm>
          <a:custGeom>
            <a:avLst/>
            <a:gdLst/>
            <a:ahLst/>
            <a:cxnLst/>
            <a:rect l="l" t="t" r="r" b="b"/>
            <a:pathLst>
              <a:path w="372690" h="170040">
                <a:moveTo>
                  <a:pt x="0" y="0"/>
                </a:moveTo>
                <a:lnTo>
                  <a:pt x="372690" y="0"/>
                </a:lnTo>
                <a:lnTo>
                  <a:pt x="372690" y="170040"/>
                </a:lnTo>
                <a:lnTo>
                  <a:pt x="0" y="170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rot="75959">
            <a:off x="17130443" y="8349135"/>
            <a:ext cx="257714" cy="117582"/>
          </a:xfrm>
          <a:custGeom>
            <a:avLst/>
            <a:gdLst/>
            <a:ahLst/>
            <a:cxnLst/>
            <a:rect l="l" t="t" r="r" b="b"/>
            <a:pathLst>
              <a:path w="257714" h="117582">
                <a:moveTo>
                  <a:pt x="0" y="0"/>
                </a:moveTo>
                <a:lnTo>
                  <a:pt x="257714" y="0"/>
                </a:lnTo>
                <a:lnTo>
                  <a:pt x="257714" y="117582"/>
                </a:lnTo>
                <a:lnTo>
                  <a:pt x="0" y="11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-19050" y="3474571"/>
            <a:ext cx="4517091" cy="3012900"/>
          </a:xfrm>
          <a:custGeom>
            <a:avLst/>
            <a:gdLst/>
            <a:ahLst/>
            <a:cxnLst/>
            <a:rect l="l" t="t" r="r" b="b"/>
            <a:pathLst>
              <a:path w="4517091" h="3012900">
                <a:moveTo>
                  <a:pt x="0" y="0"/>
                </a:moveTo>
                <a:lnTo>
                  <a:pt x="4517091" y="0"/>
                </a:lnTo>
                <a:lnTo>
                  <a:pt x="4517091" y="3012900"/>
                </a:lnTo>
                <a:lnTo>
                  <a:pt x="0" y="3012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0" y="554038"/>
            <a:ext cx="4517091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>
                <a:solidFill>
                  <a:srgbClr val="000000"/>
                </a:solidFill>
                <a:latin typeface="Montserrat Extra-Bold"/>
              </a:rPr>
              <a:t>Background - Project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69516" y="1127887"/>
            <a:ext cx="12866499" cy="59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4"/>
              </a:lnSpc>
            </a:pPr>
            <a:r>
              <a:rPr lang="en-US" sz="3310">
                <a:solidFill>
                  <a:srgbClr val="000000"/>
                </a:solidFill>
                <a:latin typeface="Poppins Medium 1"/>
              </a:rPr>
              <a:t>Mental health in the Caribbean is a neglected area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69516" y="2449934"/>
            <a:ext cx="13061066" cy="61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74"/>
              </a:lnSpc>
            </a:pPr>
            <a:r>
              <a:rPr lang="en-US" sz="3410">
                <a:solidFill>
                  <a:srgbClr val="000000"/>
                </a:solidFill>
                <a:latin typeface="Poppins Medium 1"/>
              </a:rPr>
              <a:t>Increasing rate of mental health challenges and stigma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69516" y="3807541"/>
            <a:ext cx="5054001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Poppins Medium 1"/>
              </a:rPr>
              <a:t>Stigma is a barrier to help-seeking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88566" y="5696725"/>
            <a:ext cx="4663476" cy="218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Poppins Medium 1"/>
              </a:rPr>
              <a:t>Barbados is focused on addressing mental health stigma among youth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60995" y="9019026"/>
            <a:ext cx="4918618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Poppins Medium 1"/>
              </a:rPr>
              <a:t>WHO. (2019). Barbados – meeting the health needs of its adolescents. https://apps.who.int/iris/bitstream/handle/10665/326383/WHO-MCA-19.04-eng.pdf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94042" y="8793042"/>
            <a:ext cx="465258" cy="465258"/>
          </a:xfrm>
          <a:custGeom>
            <a:avLst/>
            <a:gdLst/>
            <a:ahLst/>
            <a:cxnLst/>
            <a:rect l="l" t="t" r="r" b="b"/>
            <a:pathLst>
              <a:path w="465258" h="465258">
                <a:moveTo>
                  <a:pt x="0" y="0"/>
                </a:moveTo>
                <a:lnTo>
                  <a:pt x="465258" y="0"/>
                </a:lnTo>
                <a:lnTo>
                  <a:pt x="465258" y="465258"/>
                </a:lnTo>
                <a:lnTo>
                  <a:pt x="0" y="465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33860" y="3326549"/>
            <a:ext cx="6119340" cy="2499669"/>
          </a:xfrm>
          <a:custGeom>
            <a:avLst/>
            <a:gdLst/>
            <a:ahLst/>
            <a:cxnLst/>
            <a:rect l="l" t="t" r="r" b="b"/>
            <a:pathLst>
              <a:path w="5827962" h="2499669">
                <a:moveTo>
                  <a:pt x="0" y="0"/>
                </a:moveTo>
                <a:lnTo>
                  <a:pt x="5827962" y="0"/>
                </a:lnTo>
                <a:lnTo>
                  <a:pt x="5827962" y="2499669"/>
                </a:lnTo>
                <a:lnTo>
                  <a:pt x="0" y="2499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" r="-61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261822" y="694199"/>
            <a:ext cx="11187978" cy="8564101"/>
          </a:xfrm>
          <a:custGeom>
            <a:avLst/>
            <a:gdLst/>
            <a:ahLst/>
            <a:cxnLst/>
            <a:rect l="l" t="t" r="r" b="b"/>
            <a:pathLst>
              <a:path w="10997478" h="8564101">
                <a:moveTo>
                  <a:pt x="0" y="0"/>
                </a:moveTo>
                <a:lnTo>
                  <a:pt x="10997478" y="0"/>
                </a:lnTo>
                <a:lnTo>
                  <a:pt x="10997478" y="8564101"/>
                </a:lnTo>
                <a:lnTo>
                  <a:pt x="0" y="85641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47" r="-977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2964" y="0"/>
            <a:ext cx="10042071" cy="10287000"/>
          </a:xfrm>
          <a:custGeom>
            <a:avLst/>
            <a:gdLst/>
            <a:ahLst/>
            <a:cxnLst/>
            <a:rect l="l" t="t" r="r" b="b"/>
            <a:pathLst>
              <a:path w="10042071" h="10287000">
                <a:moveTo>
                  <a:pt x="0" y="0"/>
                </a:moveTo>
                <a:lnTo>
                  <a:pt x="10042072" y="0"/>
                </a:lnTo>
                <a:lnTo>
                  <a:pt x="100420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394126" y="0"/>
            <a:ext cx="4517091" cy="10287000"/>
            <a:chOff x="0" y="0"/>
            <a:chExt cx="1528004" cy="3479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8004" cy="3479800"/>
            </a:xfrm>
            <a:custGeom>
              <a:avLst/>
              <a:gdLst/>
              <a:ahLst/>
              <a:cxnLst/>
              <a:rect l="l" t="t" r="r" b="b"/>
              <a:pathLst>
                <a:path w="1528004" h="3479800">
                  <a:moveTo>
                    <a:pt x="0" y="0"/>
                  </a:moveTo>
                  <a:lnTo>
                    <a:pt x="1528004" y="0"/>
                  </a:lnTo>
                  <a:lnTo>
                    <a:pt x="15280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70909" y="0"/>
            <a:ext cx="4517091" cy="10287000"/>
            <a:chOff x="0" y="0"/>
            <a:chExt cx="1528004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8004" cy="3479800"/>
            </a:xfrm>
            <a:custGeom>
              <a:avLst/>
              <a:gdLst/>
              <a:ahLst/>
              <a:cxnLst/>
              <a:rect l="l" t="t" r="r" b="b"/>
              <a:pathLst>
                <a:path w="1528004" h="3479800">
                  <a:moveTo>
                    <a:pt x="0" y="0"/>
                  </a:moveTo>
                  <a:lnTo>
                    <a:pt x="1528004" y="0"/>
                  </a:lnTo>
                  <a:lnTo>
                    <a:pt x="15280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123190"/>
            <a:ext cx="4122964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 Bold"/>
              </a:rPr>
              <a:t>Flow diagram for mixed methods PhD project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84907"/>
            <a:ext cx="12025923" cy="205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Montserrat Extra-Bold"/>
              </a:rPr>
              <a:t> Qualitative Interviews - Semi-structured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6881668" y="623039"/>
            <a:ext cx="17711006" cy="8855503"/>
          </a:xfrm>
          <a:custGeom>
            <a:avLst/>
            <a:gdLst/>
            <a:ahLst/>
            <a:cxnLst/>
            <a:rect l="l" t="t" r="r" b="b"/>
            <a:pathLst>
              <a:path w="17711006" h="8855503">
                <a:moveTo>
                  <a:pt x="0" y="0"/>
                </a:moveTo>
                <a:lnTo>
                  <a:pt x="17711006" y="0"/>
                </a:lnTo>
                <a:lnTo>
                  <a:pt x="17711006" y="8855502"/>
                </a:lnTo>
                <a:lnTo>
                  <a:pt x="0" y="8855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47261" y="4350420"/>
            <a:ext cx="9315712" cy="427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9"/>
              </a:lnSpc>
            </a:pPr>
            <a:endParaRPr/>
          </a:p>
          <a:p>
            <a:pPr>
              <a:lnSpc>
                <a:spcPts val="4829"/>
              </a:lnSpc>
              <a:spcBef>
                <a:spcPct val="0"/>
              </a:spcBef>
            </a:pPr>
            <a:r>
              <a:rPr lang="en-US" sz="3449" u="sng">
                <a:solidFill>
                  <a:srgbClr val="000000"/>
                </a:solidFill>
                <a:latin typeface="Poppins Medium 1"/>
              </a:rPr>
              <a:t>Inclusion Criteria</a:t>
            </a:r>
          </a:p>
          <a:p>
            <a:pPr marL="744853" lvl="1" indent="-372427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000000"/>
                </a:solidFill>
                <a:latin typeface="Poppins Medium 1"/>
              </a:rPr>
              <a:t>18-24 years </a:t>
            </a:r>
          </a:p>
          <a:p>
            <a:pPr marL="744853" lvl="1" indent="-372427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000000"/>
                </a:solidFill>
                <a:latin typeface="Poppins Medium 1"/>
              </a:rPr>
              <a:t>Live in Barbados</a:t>
            </a:r>
          </a:p>
          <a:p>
            <a:pPr marL="744853" lvl="1" indent="-372427">
              <a:lnSpc>
                <a:spcPts val="4829"/>
              </a:lnSpc>
              <a:buFont typeface="Arial"/>
              <a:buChar char="•"/>
            </a:pPr>
            <a:r>
              <a:rPr lang="en-US" sz="3449">
                <a:solidFill>
                  <a:srgbClr val="000000"/>
                </a:solidFill>
                <a:latin typeface="Poppins Medium 1"/>
                <a:cs typeface="Poppins Medium 1"/>
              </a:rPr>
              <a:t>Diagnosis of a mental health condition or self-identifying as having experienced mental health difficulties  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650722" y="3762375"/>
            <a:ext cx="5147241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Poppins Medium 1"/>
              </a:rPr>
              <a:t>Methods of Recruitment - Community mental health services, Educational Institutions, Social Media, Snowballing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77662" y="7072630"/>
            <a:ext cx="4493361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Poppins Medium 1"/>
              </a:rPr>
              <a:t>20-30 young people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63550" y="949043"/>
            <a:ext cx="4121586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Poppins Medium 1"/>
              </a:rPr>
              <a:t>Topic Guide - Reviewed for cultural appropriateness and relevance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73840" y="3088675"/>
            <a:ext cx="8878242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 Medium 1"/>
              </a:rPr>
              <a:t>Lived Experience of Mental Health Stigma and Help-Seeking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541243" y="8401684"/>
            <a:ext cx="3718057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Poppins Medium 1"/>
              </a:rPr>
              <a:t>In-person/Online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0892" y="-1933968"/>
            <a:ext cx="14003688" cy="1400368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066704" y="564200"/>
            <a:ext cx="245278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ontserrat Extra-Bold"/>
              </a:rPr>
              <a:t>Pilot work</a:t>
            </a:r>
          </a:p>
        </p:txBody>
      </p:sp>
      <p:sp>
        <p:nvSpPr>
          <p:cNvPr id="5" name="Freeform 5"/>
          <p:cNvSpPr/>
          <p:nvPr/>
        </p:nvSpPr>
        <p:spPr>
          <a:xfrm>
            <a:off x="5255707" y="1439210"/>
            <a:ext cx="3367661" cy="3367661"/>
          </a:xfrm>
          <a:custGeom>
            <a:avLst/>
            <a:gdLst/>
            <a:ahLst/>
            <a:cxnLst/>
            <a:rect l="l" t="t" r="r" b="b"/>
            <a:pathLst>
              <a:path w="3367661" h="3367661">
                <a:moveTo>
                  <a:pt x="0" y="0"/>
                </a:moveTo>
                <a:lnTo>
                  <a:pt x="3367661" y="0"/>
                </a:lnTo>
                <a:lnTo>
                  <a:pt x="3367661" y="3367661"/>
                </a:lnTo>
                <a:lnTo>
                  <a:pt x="0" y="336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373564" y="2094872"/>
            <a:ext cx="3131948" cy="1999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8"/>
              </a:lnSpc>
              <a:spcBef>
                <a:spcPct val="0"/>
              </a:spcBef>
            </a:pPr>
            <a:r>
              <a:rPr lang="en-US" sz="2291">
                <a:solidFill>
                  <a:srgbClr val="000000"/>
                </a:solidFill>
                <a:latin typeface="Poppins Medium 1"/>
              </a:rPr>
              <a:t>Like how we were able to follow my responses rather than a strict set of questions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3937" y="1951374"/>
            <a:ext cx="2850222" cy="2055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2"/>
              </a:lnSpc>
              <a:spcBef>
                <a:spcPct val="0"/>
              </a:spcBef>
            </a:pPr>
            <a:r>
              <a:rPr lang="en-US" sz="2923">
                <a:solidFill>
                  <a:srgbClr val="000000"/>
                </a:solidFill>
                <a:latin typeface="Poppins Medium 1"/>
              </a:rPr>
              <a:t>Felt that the questions were not too intrusive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45740" y="5092621"/>
            <a:ext cx="7294715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Montserrat Extra-Bold"/>
              </a:rPr>
              <a:t>Interview Feedback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05997" y="5367258"/>
            <a:ext cx="11276006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Poppins Medium 1"/>
              </a:rPr>
              <a:t>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Poppins Medium 1"/>
              </a:rPr>
              <a:t>I find it helpful to be able to just talk about it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Poppins Medium 1"/>
              </a:rPr>
              <a:t>Feeling nervous beforehand, but I had fun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Poppins Medium 1"/>
              </a:rPr>
              <a:t>Your research would be really helpful to a lot of psychology students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74104" y="8175965"/>
            <a:ext cx="5557263" cy="582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Montserrat Extra-Bold"/>
              </a:rPr>
              <a:t>Preliminary findings</a:t>
            </a:r>
          </a:p>
        </p:txBody>
      </p:sp>
      <p:sp>
        <p:nvSpPr>
          <p:cNvPr id="11" name="Freeform 11"/>
          <p:cNvSpPr/>
          <p:nvPr/>
        </p:nvSpPr>
        <p:spPr>
          <a:xfrm>
            <a:off x="9835217" y="1333342"/>
            <a:ext cx="3367661" cy="3367661"/>
          </a:xfrm>
          <a:custGeom>
            <a:avLst/>
            <a:gdLst/>
            <a:ahLst/>
            <a:cxnLst/>
            <a:rect l="l" t="t" r="r" b="b"/>
            <a:pathLst>
              <a:path w="3367661" h="3367661">
                <a:moveTo>
                  <a:pt x="0" y="0"/>
                </a:moveTo>
                <a:lnTo>
                  <a:pt x="3367661" y="0"/>
                </a:lnTo>
                <a:lnTo>
                  <a:pt x="3367661" y="3367661"/>
                </a:lnTo>
                <a:lnTo>
                  <a:pt x="0" y="33676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928851" y="8946118"/>
            <a:ext cx="8430298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Poppins Medium 1"/>
              </a:rPr>
              <a:t>Culture, religion, privacy and confidentiality, gender stereotypes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430696" y="5961822"/>
            <a:ext cx="7927016" cy="723340"/>
          </a:xfrm>
          <a:custGeom>
            <a:avLst/>
            <a:gdLst/>
            <a:ahLst/>
            <a:cxnLst/>
            <a:rect l="l" t="t" r="r" b="b"/>
            <a:pathLst>
              <a:path w="7927016" h="723340">
                <a:moveTo>
                  <a:pt x="0" y="0"/>
                </a:moveTo>
                <a:lnTo>
                  <a:pt x="7927016" y="0"/>
                </a:lnTo>
                <a:lnTo>
                  <a:pt x="7927016" y="723340"/>
                </a:lnTo>
                <a:lnTo>
                  <a:pt x="0" y="723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302627" y="6172200"/>
            <a:ext cx="3682746" cy="4114800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352032" y="933450"/>
            <a:ext cx="808434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anva Sans Bold"/>
              </a:rPr>
              <a:t>Parent-child relationship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14295" y="5219065"/>
            <a:ext cx="6273927" cy="273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E12726"/>
                </a:solidFill>
                <a:latin typeface="Poppins Medium 1"/>
              </a:rPr>
              <a:t>“The years of my mom mistreating me, I was going through a lot. I didn't know how to handle it…and I couldn't go to her.”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3920" y="2583180"/>
            <a:ext cx="6558707" cy="2731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6B22C"/>
                </a:solidFill>
                <a:latin typeface="Poppins Medium 1"/>
              </a:rPr>
              <a:t>“Things got better because I spoke with my mom…she's there for me and she'll support me in whatever way and she'll help me overcome it.”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0063035" y="-1651368"/>
            <a:ext cx="14289943" cy="13589736"/>
            <a:chOff x="0" y="0"/>
            <a:chExt cx="6350000" cy="60388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038850"/>
            </a:xfrm>
            <a:custGeom>
              <a:avLst/>
              <a:gdLst/>
              <a:ahLst/>
              <a:cxnLst/>
              <a:rect l="l" t="t" r="r" b="b"/>
              <a:pathLst>
                <a:path w="6350000" h="6038850">
                  <a:moveTo>
                    <a:pt x="1212850" y="6038850"/>
                  </a:moveTo>
                  <a:lnTo>
                    <a:pt x="0" y="2306320"/>
                  </a:lnTo>
                  <a:lnTo>
                    <a:pt x="3175000" y="0"/>
                  </a:lnTo>
                  <a:lnTo>
                    <a:pt x="6350000" y="2306320"/>
                  </a:lnTo>
                  <a:lnTo>
                    <a:pt x="5137150" y="6038850"/>
                  </a:lnTo>
                  <a:lnTo>
                    <a:pt x="1212850" y="6038850"/>
                  </a:lnTo>
                  <a:close/>
                </a:path>
              </a:pathLst>
            </a:custGeom>
            <a:solidFill>
              <a:srgbClr val="0086D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408517" y="2432051"/>
            <a:ext cx="7532986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endParaRPr/>
          </a:p>
          <a:p>
            <a:pPr algn="ctr">
              <a:lnSpc>
                <a:spcPts val="6020"/>
              </a:lnSpc>
            </a:pPr>
            <a:r>
              <a:rPr lang="en-US" sz="4300">
                <a:solidFill>
                  <a:srgbClr val="000000"/>
                </a:solidFill>
                <a:latin typeface="Montserrat Extra-Bold"/>
              </a:rPr>
              <a:t>Strengths and Challenges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73130" y="4561183"/>
            <a:ext cx="4541738" cy="67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dirty="0">
                <a:solidFill>
                  <a:srgbClr val="06B22C"/>
                </a:solidFill>
                <a:latin typeface="Poppins Medium 1 Bold"/>
              </a:rPr>
              <a:t>Cultural relevance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87726" y="6025864"/>
            <a:ext cx="6712546" cy="646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06B22C"/>
                </a:solidFill>
                <a:latin typeface="Poppins Medium 1 Bold"/>
              </a:rPr>
              <a:t>Community engagement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9349" y="7568797"/>
            <a:ext cx="7569300" cy="684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dirty="0">
                <a:solidFill>
                  <a:srgbClr val="E12726"/>
                </a:solidFill>
                <a:latin typeface="Poppins Medium 1 Bold"/>
              </a:rPr>
              <a:t>Recruitment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17378" y="1663701"/>
            <a:ext cx="926182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>
                <a:solidFill>
                  <a:srgbClr val="000000"/>
                </a:solidFill>
                <a:latin typeface="Montserrat Extra-Bold Bold"/>
              </a:rPr>
              <a:t>Reflections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5ceff-6b46-4494-accf-a4e91dbe538f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Props1.xml><?xml version="1.0" encoding="utf-8"?>
<ds:datastoreItem xmlns:ds="http://schemas.openxmlformats.org/officeDocument/2006/customXml" ds:itemID="{2102A4FF-84A2-4BFC-8F55-C4398D5A635F}"/>
</file>

<file path=customXml/itemProps2.xml><?xml version="1.0" encoding="utf-8"?>
<ds:datastoreItem xmlns:ds="http://schemas.openxmlformats.org/officeDocument/2006/customXml" ds:itemID="{4CA2934B-4F12-4016-9D84-99AF8AD96D37}"/>
</file>

<file path=customXml/itemProps3.xml><?xml version="1.0" encoding="utf-8"?>
<ds:datastoreItem xmlns:ds="http://schemas.openxmlformats.org/officeDocument/2006/customXml" ds:itemID="{2D8F4D81-D116-4169-AA4D-9097FEC847A3}"/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419</Words>
  <Application>Microsoft Office PowerPoint</Application>
  <PresentationFormat>Custom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Poppins Medium 2</vt:lpstr>
      <vt:lpstr>Canva Sans Bold</vt:lpstr>
      <vt:lpstr>Montserrat Extra-Bold Bold</vt:lpstr>
      <vt:lpstr>Montserrat Extra-Bold</vt:lpstr>
      <vt:lpstr>Arial</vt:lpstr>
      <vt:lpstr>Poppins Medium</vt:lpstr>
      <vt:lpstr>Poppins Medium 1 Bold</vt:lpstr>
      <vt:lpstr>Poppins Medium 1</vt:lpstr>
      <vt:lpstr>Poppins ExtraBold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Graham Conference</dc:title>
  <dc:creator>Tamara Johnson</dc:creator>
  <cp:lastModifiedBy>Beth Gallimore</cp:lastModifiedBy>
  <cp:revision>4</cp:revision>
  <dcterms:created xsi:type="dcterms:W3CDTF">2006-08-16T00:00:00Z</dcterms:created>
  <dcterms:modified xsi:type="dcterms:W3CDTF">2024-03-07T11:29:52Z</dcterms:modified>
  <dc:identifier>DAF9FYfKRTc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0x01010064349AB501BF574C83206C844DBEF306</vt:lpwstr>
  </property>
</Properties>
</file>