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7" r:id="rId3"/>
    <p:sldId id="272" r:id="rId4"/>
    <p:sldId id="273" r:id="rId5"/>
    <p:sldId id="275" r:id="rId6"/>
    <p:sldId id="284" r:id="rId7"/>
    <p:sldId id="281" r:id="rId8"/>
    <p:sldId id="277" r:id="rId9"/>
    <p:sldId id="265" r:id="rId10"/>
    <p:sldId id="280" r:id="rId11"/>
    <p:sldId id="263" r:id="rId12"/>
    <p:sldId id="285" r:id="rId13"/>
    <p:sldId id="269" r:id="rId14"/>
    <p:sldId id="279" r:id="rId15"/>
    <p:sldId id="283" r:id="rId16"/>
    <p:sldId id="270" r:id="rId17"/>
    <p:sldId id="259" r:id="rId18"/>
    <p:sldId id="260"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47" autoAdjust="0"/>
    <p:restoredTop sz="94660"/>
  </p:normalViewPr>
  <p:slideViewPr>
    <p:cSldViewPr snapToGrid="0">
      <p:cViewPr varScale="1">
        <p:scale>
          <a:sx n="118" d="100"/>
          <a:sy n="118" d="100"/>
        </p:scale>
        <p:origin x="634"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1E2FB6-2EF1-408C-B827-5713E79BDBB8}" type="datetimeFigureOut">
              <a:rPr lang="en-GB" smtClean="0"/>
              <a:t>22/07/2020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37BBFE-E0C9-4F3A-8385-77DAA6E1C1E0}" type="slidenum">
              <a:rPr lang="en-GB" smtClean="0"/>
              <a:t>‹#›</a:t>
            </a:fld>
            <a:endParaRPr lang="en-GB"/>
          </a:p>
        </p:txBody>
      </p:sp>
    </p:spTree>
    <p:extLst>
      <p:ext uri="{BB962C8B-B14F-4D97-AF65-F5344CB8AC3E}">
        <p14:creationId xmlns:p14="http://schemas.microsoft.com/office/powerpoint/2010/main" val="301167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Insider/outsider experiences as a patient champion – but always standing at the back of the bus</a:t>
            </a:r>
          </a:p>
          <a:p>
            <a:endParaRPr lang="en-GB" dirty="0"/>
          </a:p>
          <a:p>
            <a:endParaRPr lang="en-GB" dirty="0"/>
          </a:p>
          <a:p>
            <a:r>
              <a:rPr lang="en-GB" dirty="0"/>
              <a:t>I am an harmed patient </a:t>
            </a:r>
          </a:p>
          <a:p>
            <a:r>
              <a:rPr lang="en-GB" dirty="0"/>
              <a:t>activist/researcher</a:t>
            </a:r>
            <a:r>
              <a:rPr lang="en-GB" baseline="0" dirty="0"/>
              <a:t> (insider/outsider in this area), as I came to this area having experienced a SUI through the death of my child and subsequent cover-up. I went on to do a PhD in patient safety and I am a safety champion at various senior levels</a:t>
            </a:r>
          </a:p>
          <a:p>
            <a:endParaRPr lang="en-GB" dirty="0"/>
          </a:p>
          <a:p>
            <a:r>
              <a:rPr lang="en-GB" dirty="0"/>
              <a:t>More recently after 21 year campaigning</a:t>
            </a:r>
            <a:r>
              <a:rPr lang="en-GB" baseline="0" dirty="0"/>
              <a:t> for justice, I stood up at a conference after I decided I was no longer prepared to stand at the back of the bus of the patient safety movement culminating in Jeremy Hunt asking his civil servants to review the evidence in my case. This analogy of standing at the back of the bus has led to me applying this thinking more recently to the experiences of wider groups of BAME people in patient safety</a:t>
            </a:r>
            <a:endParaRPr lang="en-GB" dirty="0"/>
          </a:p>
        </p:txBody>
      </p:sp>
      <p:sp>
        <p:nvSpPr>
          <p:cNvPr id="4" name="Slide Number Placeholder 3"/>
          <p:cNvSpPr>
            <a:spLocks noGrp="1"/>
          </p:cNvSpPr>
          <p:nvPr>
            <p:ph type="sldNum" sz="quarter" idx="10"/>
          </p:nvPr>
        </p:nvSpPr>
        <p:spPr/>
        <p:txBody>
          <a:bodyPr/>
          <a:lstStyle/>
          <a:p>
            <a:fld id="{CA11C54F-D73B-4FC4-89A5-822D309EF1DC}" type="slidenum">
              <a:rPr lang="en-GB" altLang="en-US" smtClean="0"/>
              <a:pPr/>
              <a:t>5</a:t>
            </a:fld>
            <a:endParaRPr lang="en-GB" altLang="en-US"/>
          </a:p>
        </p:txBody>
      </p:sp>
    </p:spTree>
    <p:extLst>
      <p:ext uri="{BB962C8B-B14F-4D97-AF65-F5344CB8AC3E}">
        <p14:creationId xmlns:p14="http://schemas.microsoft.com/office/powerpoint/2010/main" val="38493784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647AA2C-7020-4F7A-A604-F9BAFE90777D}" type="slidenum">
              <a:rPr lang="en-GB" smtClean="0"/>
              <a:t>17</a:t>
            </a:fld>
            <a:endParaRPr lang="en-GB"/>
          </a:p>
        </p:txBody>
      </p:sp>
    </p:spTree>
    <p:extLst>
      <p:ext uri="{BB962C8B-B14F-4D97-AF65-F5344CB8AC3E}">
        <p14:creationId xmlns:p14="http://schemas.microsoft.com/office/powerpoint/2010/main" val="2822423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100000"/>
              </a:lnSpc>
              <a:spcBef>
                <a:spcPts val="0"/>
              </a:spcBef>
            </a:pPr>
            <a:r>
              <a:rPr lang="en-GB" sz="1200" dirty="0"/>
              <a:t>How can we democratise research spaces so a wider group of the public/researchers can co-produce research?</a:t>
            </a:r>
          </a:p>
          <a:p>
            <a:pPr marL="0" indent="0">
              <a:lnSpc>
                <a:spcPct val="100000"/>
              </a:lnSpc>
              <a:spcBef>
                <a:spcPts val="0"/>
              </a:spcBef>
              <a:buNone/>
            </a:pPr>
            <a:endParaRPr lang="en-GB" sz="1200" dirty="0"/>
          </a:p>
          <a:p>
            <a:pPr marL="0" indent="0">
              <a:lnSpc>
                <a:spcPct val="100000"/>
              </a:lnSpc>
              <a:spcBef>
                <a:spcPts val="0"/>
              </a:spcBef>
            </a:pPr>
            <a:r>
              <a:rPr lang="en-GB" sz="1200" dirty="0"/>
              <a:t>How can local diverse communities be represented/EDI addressed in research institutions/structures?</a:t>
            </a:r>
          </a:p>
          <a:p>
            <a:pPr marL="0" indent="0">
              <a:lnSpc>
                <a:spcPct val="100000"/>
              </a:lnSpc>
              <a:spcBef>
                <a:spcPts val="0"/>
              </a:spcBef>
              <a:buNone/>
            </a:pPr>
            <a:endParaRPr lang="en-GB" sz="1200" dirty="0"/>
          </a:p>
          <a:p>
            <a:pPr marL="0" indent="0">
              <a:lnSpc>
                <a:spcPct val="100000"/>
              </a:lnSpc>
              <a:spcBef>
                <a:spcPts val="0"/>
              </a:spcBef>
            </a:pPr>
            <a:r>
              <a:rPr lang="en-GB" sz="1200" dirty="0"/>
              <a:t>What are the best ways for research groups to be inclusive in recruit diverse participants in research?</a:t>
            </a:r>
            <a:br>
              <a:rPr lang="en-GB" sz="1200" dirty="0"/>
            </a:br>
            <a:endParaRPr lang="en-GB" sz="1200" dirty="0"/>
          </a:p>
          <a:p>
            <a:endParaRPr lang="en-GB" dirty="0"/>
          </a:p>
        </p:txBody>
      </p:sp>
      <p:sp>
        <p:nvSpPr>
          <p:cNvPr id="4" name="Slide Number Placeholder 3"/>
          <p:cNvSpPr>
            <a:spLocks noGrp="1"/>
          </p:cNvSpPr>
          <p:nvPr>
            <p:ph type="sldNum" sz="quarter" idx="10"/>
          </p:nvPr>
        </p:nvSpPr>
        <p:spPr/>
        <p:txBody>
          <a:bodyPr/>
          <a:lstStyle/>
          <a:p>
            <a:fld id="{C647AA2C-7020-4F7A-A604-F9BAFE90777D}" type="slidenum">
              <a:rPr lang="en-GB" smtClean="0"/>
              <a:t>19</a:t>
            </a:fld>
            <a:endParaRPr lang="en-GB"/>
          </a:p>
        </p:txBody>
      </p:sp>
    </p:spTree>
    <p:extLst>
      <p:ext uri="{BB962C8B-B14F-4D97-AF65-F5344CB8AC3E}">
        <p14:creationId xmlns:p14="http://schemas.microsoft.com/office/powerpoint/2010/main" val="14529335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A11C54F-D73B-4FC4-89A5-822D309EF1DC}" type="slidenum">
              <a:rPr lang="en-GB" altLang="en-US" smtClean="0"/>
              <a:pPr/>
              <a:t>6</a:t>
            </a:fld>
            <a:endParaRPr lang="en-GB" altLang="en-US"/>
          </a:p>
        </p:txBody>
      </p:sp>
    </p:spTree>
    <p:extLst>
      <p:ext uri="{BB962C8B-B14F-4D97-AF65-F5344CB8AC3E}">
        <p14:creationId xmlns:p14="http://schemas.microsoft.com/office/powerpoint/2010/main" val="3167818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of my work has focussed on using action research or participatory approaches</a:t>
            </a:r>
          </a:p>
        </p:txBody>
      </p:sp>
      <p:sp>
        <p:nvSpPr>
          <p:cNvPr id="4" name="Slide Number Placeholder 3"/>
          <p:cNvSpPr>
            <a:spLocks noGrp="1"/>
          </p:cNvSpPr>
          <p:nvPr>
            <p:ph type="sldNum" sz="quarter" idx="10"/>
          </p:nvPr>
        </p:nvSpPr>
        <p:spPr/>
        <p:txBody>
          <a:bodyPr/>
          <a:lstStyle/>
          <a:p>
            <a:fld id="{219003C5-3860-40ED-A921-7298997E1F1B}" type="slidenum">
              <a:rPr lang="en-GB" altLang="en-US" smtClean="0"/>
              <a:pPr/>
              <a:t>7</a:t>
            </a:fld>
            <a:endParaRPr lang="en-GB" altLang="en-US"/>
          </a:p>
        </p:txBody>
      </p:sp>
    </p:spTree>
    <p:extLst>
      <p:ext uri="{BB962C8B-B14F-4D97-AF65-F5344CB8AC3E}">
        <p14:creationId xmlns:p14="http://schemas.microsoft.com/office/powerpoint/2010/main" val="422042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26459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9992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Participatory methods</a:t>
            </a:r>
          </a:p>
        </p:txBody>
      </p:sp>
      <p:sp>
        <p:nvSpPr>
          <p:cNvPr id="4" name="Slide Number Placeholder 3"/>
          <p:cNvSpPr>
            <a:spLocks noGrp="1"/>
          </p:cNvSpPr>
          <p:nvPr>
            <p:ph type="sldNum" sz="quarter" idx="10"/>
          </p:nvPr>
        </p:nvSpPr>
        <p:spPr/>
        <p:txBody>
          <a:bodyPr/>
          <a:lstStyle/>
          <a:p>
            <a:fld id="{2437BBFE-E0C9-4F3A-8385-77DAA6E1C1E0}" type="slidenum">
              <a:rPr lang="en-GB" smtClean="0"/>
              <a:t>12</a:t>
            </a:fld>
            <a:endParaRPr lang="en-GB"/>
          </a:p>
        </p:txBody>
      </p:sp>
    </p:spTree>
    <p:extLst>
      <p:ext uri="{BB962C8B-B14F-4D97-AF65-F5344CB8AC3E}">
        <p14:creationId xmlns:p14="http://schemas.microsoft.com/office/powerpoint/2010/main" val="812546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dirty="0"/>
              <a:t>More generally, patterns of Covid-19 related death concerning geography and social deprivation also show some striking inequalities.</a:t>
            </a:r>
            <a:r>
              <a:rPr lang="en-GB" b="1" dirty="0"/>
              <a:t> </a:t>
            </a:r>
            <a:r>
              <a:rPr lang="en-GB" dirty="0"/>
              <a:t>For the week ending 18</a:t>
            </a:r>
            <a:r>
              <a:rPr lang="en-GB" baseline="30000" dirty="0"/>
              <a:t>th</a:t>
            </a:r>
            <a:r>
              <a:rPr lang="en-GB" dirty="0"/>
              <a:t> April in England and Wales,</a:t>
            </a:r>
            <a:r>
              <a:rPr lang="en-GB" b="1" dirty="0"/>
              <a:t> </a:t>
            </a:r>
            <a:r>
              <a:rPr lang="en-GB" dirty="0"/>
              <a:t>when adjusting for size and age structure of the population, there were 36.2 deaths involving COVID-19 per 100,000 people.</a:t>
            </a:r>
            <a:r>
              <a:rPr lang="en-GB" b="1" dirty="0"/>
              <a:t> </a:t>
            </a:r>
            <a:r>
              <a:rPr lang="en-GB" dirty="0"/>
              <a:t>However, the age-standardised mortality rate of deaths involving COVID-19 in the most deprived areas of England was 55.1 deaths per 100,000 population compared with 25.3 deaths per 100,000 of the population in the least deprived areas. In Wales, the most deprived areas had a mortality rate for deaths involving COVID-19 of 44.6 deaths per 100,000 population, almost twice as high as the least deprived area of 23.2 deaths per 100,000 population[ONS 1</a:t>
            </a:r>
            <a:r>
              <a:rPr lang="en-GB" baseline="30000" dirty="0"/>
              <a:t>st</a:t>
            </a:r>
            <a:r>
              <a:rPr lang="en-GB" dirty="0"/>
              <a:t> May 2020]..</a:t>
            </a:r>
          </a:p>
          <a:p>
            <a:pPr fontAlgn="base"/>
            <a:r>
              <a:rPr lang="en-GB" dirty="0"/>
              <a:t> </a:t>
            </a:r>
          </a:p>
          <a:p>
            <a:endParaRPr lang="en-GB" dirty="0"/>
          </a:p>
        </p:txBody>
      </p:sp>
      <p:sp>
        <p:nvSpPr>
          <p:cNvPr id="4" name="Slide Number Placeholder 3"/>
          <p:cNvSpPr>
            <a:spLocks noGrp="1"/>
          </p:cNvSpPr>
          <p:nvPr>
            <p:ph type="sldNum" sz="quarter" idx="10"/>
          </p:nvPr>
        </p:nvSpPr>
        <p:spPr/>
        <p:txBody>
          <a:bodyPr/>
          <a:lstStyle/>
          <a:p>
            <a:fld id="{D90C8EDC-5F5D-44E6-8950-A24E41E48B8B}" type="slidenum">
              <a:rPr lang="en-GB" smtClean="0"/>
              <a:t>13</a:t>
            </a:fld>
            <a:endParaRPr lang="en-GB"/>
          </a:p>
        </p:txBody>
      </p:sp>
    </p:spTree>
    <p:extLst>
      <p:ext uri="{BB962C8B-B14F-4D97-AF65-F5344CB8AC3E}">
        <p14:creationId xmlns:p14="http://schemas.microsoft.com/office/powerpoint/2010/main" val="41510466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a:spcBef>
                <a:spcPts val="0"/>
              </a:spcBef>
            </a:pPr>
            <a:endParaRPr lang="en-GB" sz="1300" dirty="0"/>
          </a:p>
        </p:txBody>
      </p:sp>
      <p:sp>
        <p:nvSpPr>
          <p:cNvPr id="4" name="Slide Number Placeholder 3"/>
          <p:cNvSpPr>
            <a:spLocks noGrp="1"/>
          </p:cNvSpPr>
          <p:nvPr>
            <p:ph type="sldNum" sz="quarter" idx="10"/>
          </p:nvPr>
        </p:nvSpPr>
        <p:spPr/>
        <p:txBody>
          <a:bodyPr/>
          <a:lstStyle/>
          <a:p>
            <a:fld id="{CA11C54F-D73B-4FC4-89A5-822D309EF1DC}" type="slidenum">
              <a:rPr lang="en-GB" altLang="en-US" smtClean="0"/>
              <a:pPr/>
              <a:t>14</a:t>
            </a:fld>
            <a:endParaRPr lang="en-GB" altLang="en-US"/>
          </a:p>
        </p:txBody>
      </p:sp>
    </p:spTree>
    <p:extLst>
      <p:ext uri="{BB962C8B-B14F-4D97-AF65-F5344CB8AC3E}">
        <p14:creationId xmlns:p14="http://schemas.microsoft.com/office/powerpoint/2010/main" val="1899697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588" indent="-228588">
              <a:buAutoNum type="arabicPeriod"/>
            </a:pPr>
            <a:r>
              <a:rPr lang="en-GB" dirty="0"/>
              <a:t>We held a zoom event at very short notice</a:t>
            </a:r>
            <a:r>
              <a:rPr lang="en-GB" baseline="0" dirty="0"/>
              <a:t> for groups across the protected characteristics: </a:t>
            </a:r>
            <a:r>
              <a:rPr lang="en-GB" dirty="0"/>
              <a:t>[age, disability, gender reassignment, race, religion or belief, sex, sexual orientation, marriage and civil partnership and pregnancy and maternity], as covered under the Equality Act 2010. This showed that diverse groups want to be involved and the issue to address is about structural barriers to inclusions</a:t>
            </a:r>
          </a:p>
          <a:p>
            <a:pPr marL="228588" indent="-228588">
              <a:buAutoNum type="arabicPeriod"/>
            </a:pPr>
            <a:endParaRPr lang="en-GB" baseline="0" dirty="0"/>
          </a:p>
          <a:p>
            <a:r>
              <a:rPr lang="en-GB" baseline="0" dirty="0"/>
              <a:t>2. Black women are currently 5 times more likely than White women to die in childbirth</a:t>
            </a:r>
          </a:p>
          <a:p>
            <a:endParaRPr lang="en-GB" baseline="0" dirty="0"/>
          </a:p>
          <a:p>
            <a:endParaRPr lang="en-GB" dirty="0"/>
          </a:p>
        </p:txBody>
      </p:sp>
      <p:sp>
        <p:nvSpPr>
          <p:cNvPr id="4" name="Slide Number Placeholder 3"/>
          <p:cNvSpPr>
            <a:spLocks noGrp="1"/>
          </p:cNvSpPr>
          <p:nvPr>
            <p:ph type="sldNum" sz="quarter" idx="10"/>
          </p:nvPr>
        </p:nvSpPr>
        <p:spPr/>
        <p:txBody>
          <a:bodyPr/>
          <a:lstStyle/>
          <a:p>
            <a:fld id="{D90C8EDC-5F5D-44E6-8950-A24E41E48B8B}" type="slidenum">
              <a:rPr lang="en-GB" smtClean="0"/>
              <a:t>16</a:t>
            </a:fld>
            <a:endParaRPr lang="en-GB"/>
          </a:p>
        </p:txBody>
      </p:sp>
    </p:spTree>
    <p:extLst>
      <p:ext uri="{BB962C8B-B14F-4D97-AF65-F5344CB8AC3E}">
        <p14:creationId xmlns:p14="http://schemas.microsoft.com/office/powerpoint/2010/main" val="2057595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9C94E52-5F97-4502-A68F-0880EB786F9E}" type="datetimeFigureOut">
              <a:rPr lang="en-GB" smtClean="0"/>
              <a:t>22/07/2020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72141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C94E52-5F97-4502-A68F-0880EB786F9E}" type="datetimeFigureOut">
              <a:rPr lang="en-GB" smtClean="0"/>
              <a:t>22/07/2020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549295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C94E52-5F97-4502-A68F-0880EB786F9E}" type="datetimeFigureOut">
              <a:rPr lang="en-GB" smtClean="0"/>
              <a:t>22/07/2020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1329734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7"/>
        <p:cNvGrpSpPr/>
        <p:nvPr/>
      </p:nvGrpSpPr>
      <p:grpSpPr>
        <a:xfrm>
          <a:off x="0" y="0"/>
          <a:ext cx="0" cy="0"/>
          <a:chOff x="0" y="0"/>
          <a:chExt cx="0" cy="0"/>
        </a:xfrm>
      </p:grpSpPr>
      <p:pic>
        <p:nvPicPr>
          <p:cNvPr id="28" name="Google Shape;28;p4"/>
          <p:cNvPicPr preferRelativeResize="0"/>
          <p:nvPr/>
        </p:nvPicPr>
        <p:blipFill rotWithShape="1">
          <a:blip r:embed="rId2">
            <a:alphaModFix/>
          </a:blip>
          <a:srcRect/>
          <a:stretch/>
        </p:blipFill>
        <p:spPr>
          <a:xfrm>
            <a:off x="0" y="0"/>
            <a:ext cx="12192000" cy="6858000"/>
          </a:xfrm>
          <a:prstGeom prst="rect">
            <a:avLst/>
          </a:prstGeom>
          <a:noFill/>
          <a:ln>
            <a:noFill/>
          </a:ln>
        </p:spPr>
      </p:pic>
      <p:sp>
        <p:nvSpPr>
          <p:cNvPr id="29" name="Google Shape;29;p4"/>
          <p:cNvSpPr txBox="1">
            <a:spLocks noGrp="1"/>
          </p:cNvSpPr>
          <p:nvPr>
            <p:ph type="title"/>
          </p:nvPr>
        </p:nvSpPr>
        <p:spPr>
          <a:xfrm>
            <a:off x="838200" y="365127"/>
            <a:ext cx="10515600" cy="865467"/>
          </a:xfrm>
          <a:prstGeom prst="rect">
            <a:avLst/>
          </a:prstGeom>
          <a:noFill/>
          <a:ln>
            <a:noFill/>
          </a:ln>
        </p:spPr>
        <p:txBody>
          <a:bodyPr spcFirstLastPara="1" wrap="square" lIns="91425" tIns="45700" rIns="91425" bIns="45700" anchor="ctr" anchorCtr="0"/>
          <a:lstStyle>
            <a:lvl1pPr lvl="0" algn="l">
              <a:lnSpc>
                <a:spcPct val="90000"/>
              </a:lnSpc>
              <a:spcBef>
                <a:spcPts val="0"/>
              </a:spcBef>
              <a:spcAft>
                <a:spcPts val="0"/>
              </a:spcAft>
              <a:buClr>
                <a:schemeClr val="lt1"/>
              </a:buClr>
              <a:buSzPts val="3200"/>
              <a:buFont typeface="Arial"/>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4"/>
          <p:cNvSpPr txBox="1">
            <a:spLocks noGrp="1"/>
          </p:cNvSpPr>
          <p:nvPr>
            <p:ph type="body" idx="1"/>
          </p:nvPr>
        </p:nvSpPr>
        <p:spPr>
          <a:xfrm>
            <a:off x="838200" y="1535065"/>
            <a:ext cx="10515600" cy="4256453"/>
          </a:xfrm>
          <a:prstGeom prst="rect">
            <a:avLst/>
          </a:prstGeom>
          <a:noFill/>
          <a:ln>
            <a:noFill/>
          </a:ln>
        </p:spPr>
        <p:txBody>
          <a:bodyPr spcFirstLastPara="1" wrap="square" lIns="91425" tIns="45700" rIns="91425" bIns="45700" anchor="t" anchorCtr="0"/>
          <a:lstStyle>
            <a:lvl1pPr marL="457200" lvl="0" indent="-381000" algn="l">
              <a:lnSpc>
                <a:spcPct val="90000"/>
              </a:lnSpc>
              <a:spcBef>
                <a:spcPts val="1000"/>
              </a:spcBef>
              <a:spcAft>
                <a:spcPts val="0"/>
              </a:spcAft>
              <a:buClr>
                <a:schemeClr val="lt1"/>
              </a:buClr>
              <a:buSzPts val="2400"/>
              <a:buChar char="•"/>
              <a:defRPr sz="2400">
                <a:solidFill>
                  <a:schemeClr val="lt1"/>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200">
                <a:solidFill>
                  <a:schemeClr val="lt1"/>
                </a:solidFill>
                <a:latin typeface="Arial"/>
                <a:ea typeface="Arial"/>
                <a:cs typeface="Arial"/>
                <a:sym typeface="Arial"/>
              </a:defRPr>
            </a:lvl1pPr>
            <a:lvl2pPr marL="0" lvl="1" indent="0" algn="r">
              <a:spcBef>
                <a:spcPts val="0"/>
              </a:spcBef>
              <a:buNone/>
              <a:defRPr sz="1200">
                <a:solidFill>
                  <a:schemeClr val="lt1"/>
                </a:solidFill>
                <a:latin typeface="Arial"/>
                <a:ea typeface="Arial"/>
                <a:cs typeface="Arial"/>
                <a:sym typeface="Arial"/>
              </a:defRPr>
            </a:lvl2pPr>
            <a:lvl3pPr marL="0" lvl="2" indent="0" algn="r">
              <a:spcBef>
                <a:spcPts val="0"/>
              </a:spcBef>
              <a:buNone/>
              <a:defRPr sz="1200">
                <a:solidFill>
                  <a:schemeClr val="lt1"/>
                </a:solidFill>
                <a:latin typeface="Arial"/>
                <a:ea typeface="Arial"/>
                <a:cs typeface="Arial"/>
                <a:sym typeface="Arial"/>
              </a:defRPr>
            </a:lvl3pPr>
            <a:lvl4pPr marL="0" lvl="3" indent="0" algn="r">
              <a:spcBef>
                <a:spcPts val="0"/>
              </a:spcBef>
              <a:buNone/>
              <a:defRPr sz="1200">
                <a:solidFill>
                  <a:schemeClr val="lt1"/>
                </a:solidFill>
                <a:latin typeface="Arial"/>
                <a:ea typeface="Arial"/>
                <a:cs typeface="Arial"/>
                <a:sym typeface="Arial"/>
              </a:defRPr>
            </a:lvl4pPr>
            <a:lvl5pPr marL="0" lvl="4" indent="0" algn="r">
              <a:spcBef>
                <a:spcPts val="0"/>
              </a:spcBef>
              <a:buNone/>
              <a:defRPr sz="1200">
                <a:solidFill>
                  <a:schemeClr val="lt1"/>
                </a:solidFill>
                <a:latin typeface="Arial"/>
                <a:ea typeface="Arial"/>
                <a:cs typeface="Arial"/>
                <a:sym typeface="Arial"/>
              </a:defRPr>
            </a:lvl5pPr>
            <a:lvl6pPr marL="0" lvl="5" indent="0" algn="r">
              <a:spcBef>
                <a:spcPts val="0"/>
              </a:spcBef>
              <a:buNone/>
              <a:defRPr sz="1200">
                <a:solidFill>
                  <a:schemeClr val="lt1"/>
                </a:solidFill>
                <a:latin typeface="Arial"/>
                <a:ea typeface="Arial"/>
                <a:cs typeface="Arial"/>
                <a:sym typeface="Arial"/>
              </a:defRPr>
            </a:lvl6pPr>
            <a:lvl7pPr marL="0" lvl="6" indent="0" algn="r">
              <a:spcBef>
                <a:spcPts val="0"/>
              </a:spcBef>
              <a:buNone/>
              <a:defRPr sz="1200">
                <a:solidFill>
                  <a:schemeClr val="lt1"/>
                </a:solidFill>
                <a:latin typeface="Arial"/>
                <a:ea typeface="Arial"/>
                <a:cs typeface="Arial"/>
                <a:sym typeface="Arial"/>
              </a:defRPr>
            </a:lvl7pPr>
            <a:lvl8pPr marL="0" lvl="7" indent="0" algn="r">
              <a:spcBef>
                <a:spcPts val="0"/>
              </a:spcBef>
              <a:buNone/>
              <a:defRPr sz="1200">
                <a:solidFill>
                  <a:schemeClr val="lt1"/>
                </a:solidFill>
                <a:latin typeface="Arial"/>
                <a:ea typeface="Arial"/>
                <a:cs typeface="Arial"/>
                <a:sym typeface="Arial"/>
              </a:defRPr>
            </a:lvl8pPr>
            <a:lvl9pPr marL="0" lvl="8" indent="0" algn="r">
              <a:spcBef>
                <a:spcPts val="0"/>
              </a:spcBef>
              <a:buNone/>
              <a:defRPr sz="1200">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pic>
        <p:nvPicPr>
          <p:cNvPr id="33" name="Google Shape;33;p4"/>
          <p:cNvPicPr preferRelativeResize="0"/>
          <p:nvPr/>
        </p:nvPicPr>
        <p:blipFill rotWithShape="1">
          <a:blip r:embed="rId3">
            <a:alphaModFix/>
          </a:blip>
          <a:srcRect t="5" r="8043" b="-142997"/>
          <a:stretch/>
        </p:blipFill>
        <p:spPr>
          <a:xfrm>
            <a:off x="400051" y="6070928"/>
            <a:ext cx="11056823" cy="60118"/>
          </a:xfrm>
          <a:prstGeom prst="rect">
            <a:avLst/>
          </a:prstGeom>
          <a:noFill/>
          <a:ln>
            <a:noFill/>
          </a:ln>
        </p:spPr>
      </p:pic>
      <p:pic>
        <p:nvPicPr>
          <p:cNvPr id="4" name="Picture 3">
            <a:extLst>
              <a:ext uri="{FF2B5EF4-FFF2-40B4-BE49-F238E27FC236}">
                <a16:creationId xmlns:a16="http://schemas.microsoft.com/office/drawing/2014/main" id="{30DD39BC-6FCD-6545-B56D-0521ADC425E0}"/>
              </a:ext>
            </a:extLst>
          </p:cNvPr>
          <p:cNvPicPr>
            <a:picLocks noChangeAspect="1"/>
          </p:cNvPicPr>
          <p:nvPr userDrawn="1"/>
        </p:nvPicPr>
        <p:blipFill>
          <a:blip r:embed="rId4"/>
          <a:stretch>
            <a:fillRect/>
          </a:stretch>
        </p:blipFill>
        <p:spPr>
          <a:xfrm>
            <a:off x="283032" y="6095989"/>
            <a:ext cx="4470400" cy="622300"/>
          </a:xfrm>
          <a:prstGeom prst="rect">
            <a:avLst/>
          </a:prstGeom>
        </p:spPr>
      </p:pic>
    </p:spTree>
    <p:extLst>
      <p:ext uri="{BB962C8B-B14F-4D97-AF65-F5344CB8AC3E}">
        <p14:creationId xmlns:p14="http://schemas.microsoft.com/office/powerpoint/2010/main" val="946838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9C94E52-5F97-4502-A68F-0880EB786F9E}" type="datetimeFigureOut">
              <a:rPr lang="en-GB" smtClean="0"/>
              <a:t>22/07/2020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3656353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C94E52-5F97-4502-A68F-0880EB786F9E}" type="datetimeFigureOut">
              <a:rPr lang="en-GB" smtClean="0"/>
              <a:t>22/07/2020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1039562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9C94E52-5F97-4502-A68F-0880EB786F9E}" type="datetimeFigureOut">
              <a:rPr lang="en-GB" smtClean="0"/>
              <a:t>22/07/2020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1351210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9C94E52-5F97-4502-A68F-0880EB786F9E}" type="datetimeFigureOut">
              <a:rPr lang="en-GB" smtClean="0"/>
              <a:t>22/07/2020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3167743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9C94E52-5F97-4502-A68F-0880EB786F9E}" type="datetimeFigureOut">
              <a:rPr lang="en-GB" smtClean="0"/>
              <a:t>22/07/2020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7478133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C94E52-5F97-4502-A68F-0880EB786F9E}" type="datetimeFigureOut">
              <a:rPr lang="en-GB" smtClean="0"/>
              <a:t>22/07/2020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540337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9C94E52-5F97-4502-A68F-0880EB786F9E}" type="datetimeFigureOut">
              <a:rPr lang="en-GB" smtClean="0"/>
              <a:t>22/07/2020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58776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9C94E52-5F97-4502-A68F-0880EB786F9E}" type="datetimeFigureOut">
              <a:rPr lang="en-GB" smtClean="0"/>
              <a:t>22/07/2020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AA152D-55A9-4FED-B4A1-0802D7EFE075}" type="slidenum">
              <a:rPr lang="en-GB" smtClean="0"/>
              <a:t>‹#›</a:t>
            </a:fld>
            <a:endParaRPr lang="en-GB"/>
          </a:p>
        </p:txBody>
      </p:sp>
    </p:spTree>
    <p:extLst>
      <p:ext uri="{BB962C8B-B14F-4D97-AF65-F5344CB8AC3E}">
        <p14:creationId xmlns:p14="http://schemas.microsoft.com/office/powerpoint/2010/main" val="1945963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C94E52-5F97-4502-A68F-0880EB786F9E}" type="datetimeFigureOut">
              <a:rPr lang="en-GB" smtClean="0"/>
              <a:t>22/07/2020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AA152D-55A9-4FED-B4A1-0802D7EFE075}" type="slidenum">
              <a:rPr lang="en-GB" smtClean="0"/>
              <a:t>‹#›</a:t>
            </a:fld>
            <a:endParaRPr lang="en-GB"/>
          </a:p>
        </p:txBody>
      </p:sp>
    </p:spTree>
    <p:extLst>
      <p:ext uri="{BB962C8B-B14F-4D97-AF65-F5344CB8AC3E}">
        <p14:creationId xmlns:p14="http://schemas.microsoft.com/office/powerpoint/2010/main" val="1127923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6.png"/><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7.png"/><Relationship Id="rId4" Type="http://schemas.openxmlformats.org/officeDocument/2006/relationships/hyperlink" Target="http://www.guardian.co.uk/theguardian"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8" Type="http://schemas.openxmlformats.org/officeDocument/2006/relationships/hyperlink" Target="https://www.kcl.ac.uk/" TargetMode="External"/><Relationship Id="rId3" Type="http://schemas.openxmlformats.org/officeDocument/2006/relationships/hyperlink" Target="https://www.guysandstthomas.nhs.uk/Home.aspx" TargetMode="External"/><Relationship Id="rId7" Type="http://schemas.openxmlformats.org/officeDocument/2006/relationships/hyperlink" Target="https://www.kingshealthpartners.org/" TargetMode="External"/><Relationship Id="rId2" Type="http://schemas.openxmlformats.org/officeDocument/2006/relationships/hyperlink" Target="https://www.kch.nhs.uk/" TargetMode="External"/><Relationship Id="rId1" Type="http://schemas.openxmlformats.org/officeDocument/2006/relationships/slideLayout" Target="../slideLayouts/slideLayout2.xml"/><Relationship Id="rId6" Type="http://schemas.openxmlformats.org/officeDocument/2006/relationships/hyperlink" Target="https://healthinnovationnetwork.com/" TargetMode="External"/><Relationship Id="rId5" Type="http://schemas.openxmlformats.org/officeDocument/2006/relationships/hyperlink" Target="https://www.stgeorges.nhs.uk/" TargetMode="External"/><Relationship Id="rId10" Type="http://schemas.openxmlformats.org/officeDocument/2006/relationships/hyperlink" Target="https://www.sgul.ac.uk/" TargetMode="External"/><Relationship Id="rId4" Type="http://schemas.openxmlformats.org/officeDocument/2006/relationships/hyperlink" Target="https://www.slam.nhs.uk/" TargetMode="External"/><Relationship Id="rId9" Type="http://schemas.openxmlformats.org/officeDocument/2006/relationships/hyperlink" Target="https://www.kingston.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Metro Charity Talk</a:t>
            </a:r>
          </a:p>
        </p:txBody>
      </p:sp>
      <p:sp>
        <p:nvSpPr>
          <p:cNvPr id="3" name="Subtitle 2"/>
          <p:cNvSpPr>
            <a:spLocks noGrp="1"/>
          </p:cNvSpPr>
          <p:nvPr>
            <p:ph type="subTitle" idx="1"/>
          </p:nvPr>
        </p:nvSpPr>
        <p:spPr/>
        <p:txBody>
          <a:bodyPr>
            <a:normAutofit/>
          </a:bodyPr>
          <a:lstStyle/>
          <a:p>
            <a:r>
              <a:rPr lang="en-GB" sz="4000" dirty="0"/>
              <a:t>Why the Black Lives Matter Campaign is so important now</a:t>
            </a:r>
          </a:p>
        </p:txBody>
      </p:sp>
    </p:spTree>
    <p:extLst>
      <p:ext uri="{BB962C8B-B14F-4D97-AF65-F5344CB8AC3E}">
        <p14:creationId xmlns:p14="http://schemas.microsoft.com/office/powerpoint/2010/main" val="3960483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2"/>
          <p:cNvSpPr txBox="1">
            <a:spLocks noGrp="1"/>
          </p:cNvSpPr>
          <p:nvPr>
            <p:ph type="title"/>
          </p:nvPr>
        </p:nvSpPr>
        <p:spPr>
          <a:xfrm>
            <a:off x="719203" y="89554"/>
            <a:ext cx="10515600" cy="865467"/>
          </a:xfrm>
          <a:prstGeom prst="rect">
            <a:avLst/>
          </a:prstGeom>
          <a:noFill/>
          <a:ln>
            <a:noFill/>
          </a:ln>
        </p:spPr>
        <p:txBody>
          <a:bodyPr spcFirstLastPara="1" wrap="square" lIns="91425" tIns="45700" rIns="91425" bIns="45700" anchor="ctr" anchorCtr="0">
            <a:noAutofit/>
          </a:bodyPr>
          <a:lstStyle/>
          <a:p>
            <a:pPr lvl="0">
              <a:spcBef>
                <a:spcPts val="0"/>
              </a:spcBef>
              <a:buClr>
                <a:srgbClr val="193E72"/>
              </a:buClr>
              <a:buSzPts val="3200"/>
            </a:pPr>
            <a:r>
              <a:rPr lang="en-GB" sz="2800" b="1" dirty="0"/>
              <a:t>ARC South London has seven core areas of research. They are:</a:t>
            </a:r>
            <a:endParaRPr sz="2800" b="1" dirty="0"/>
          </a:p>
        </p:txBody>
      </p:sp>
      <p:sp>
        <p:nvSpPr>
          <p:cNvPr id="94" name="Google Shape;94;p12"/>
          <p:cNvSpPr txBox="1">
            <a:spLocks noGrp="1"/>
          </p:cNvSpPr>
          <p:nvPr>
            <p:ph type="body" idx="1"/>
          </p:nvPr>
        </p:nvSpPr>
        <p:spPr>
          <a:xfrm>
            <a:off x="256783" y="955022"/>
            <a:ext cx="11774465" cy="5902978"/>
          </a:xfrm>
          <a:prstGeom prst="rect">
            <a:avLst/>
          </a:prstGeom>
          <a:noFill/>
          <a:ln>
            <a:noFill/>
          </a:ln>
        </p:spPr>
        <p:txBody>
          <a:bodyPr spcFirstLastPara="1" wrap="square" lIns="91425" tIns="45700" rIns="91425" bIns="45700" anchor="t" anchorCtr="0">
            <a:noAutofit/>
          </a:bodyPr>
          <a:lstStyle/>
          <a:p>
            <a:r>
              <a:rPr lang="en-GB" b="1" dirty="0"/>
              <a:t>alcohol</a:t>
            </a:r>
            <a:r>
              <a:rPr lang="en-GB" dirty="0"/>
              <a:t> – tackling the impact on public health from harmful drinking</a:t>
            </a:r>
          </a:p>
          <a:p>
            <a:r>
              <a:rPr lang="en-GB" b="1" dirty="0"/>
              <a:t>children and young people</a:t>
            </a:r>
            <a:r>
              <a:rPr lang="en-GB" dirty="0"/>
              <a:t> – improving care for children with complex needs and disabilities</a:t>
            </a:r>
          </a:p>
          <a:p>
            <a:r>
              <a:rPr lang="en-GB" b="1" dirty="0"/>
              <a:t>maternity and perinatal mental health</a:t>
            </a:r>
            <a:r>
              <a:rPr lang="en-GB" dirty="0"/>
              <a:t> – addressing health inequities among women from vulnerable groups</a:t>
            </a:r>
          </a:p>
          <a:p>
            <a:r>
              <a:rPr lang="en-GB" b="1" dirty="0"/>
              <a:t>palliative and end of life care</a:t>
            </a:r>
            <a:r>
              <a:rPr lang="en-GB" dirty="0"/>
              <a:t> – improving the quality, availability and cost-effectiveness of palliative care</a:t>
            </a:r>
          </a:p>
          <a:p>
            <a:r>
              <a:rPr lang="en-GB" b="1" dirty="0"/>
              <a:t>patient and public involvement (PPI) research</a:t>
            </a:r>
            <a:r>
              <a:rPr lang="en-GB" dirty="0"/>
              <a:t> – understanding and strengthening PPI practice in health and social care</a:t>
            </a:r>
          </a:p>
          <a:p>
            <a:r>
              <a:rPr lang="en-GB" b="1" dirty="0"/>
              <a:t>public health and </a:t>
            </a:r>
            <a:r>
              <a:rPr lang="en-GB" b="1" dirty="0" err="1"/>
              <a:t>multimorbidity</a:t>
            </a:r>
            <a:r>
              <a:rPr lang="en-GB" dirty="0"/>
              <a:t> – understanding and developing interventions to address </a:t>
            </a:r>
            <a:r>
              <a:rPr lang="en-GB" dirty="0" err="1"/>
              <a:t>multimorbidity</a:t>
            </a:r>
            <a:endParaRPr lang="en-GB" dirty="0"/>
          </a:p>
          <a:p>
            <a:r>
              <a:rPr lang="en-GB" b="1" dirty="0"/>
              <a:t>social care</a:t>
            </a:r>
            <a:r>
              <a:rPr lang="en-GB" dirty="0"/>
              <a:t> – understanding the value of day services for people with multiple complex conditions.</a:t>
            </a:r>
          </a:p>
          <a:p>
            <a:endParaRPr lang="en-GB" dirty="0"/>
          </a:p>
          <a:p>
            <a:pPr marL="228594" lvl="0" indent="-76193" algn="l" rtl="0">
              <a:lnSpc>
                <a:spcPct val="90000"/>
              </a:lnSpc>
              <a:spcBef>
                <a:spcPts val="0"/>
              </a:spcBef>
              <a:spcAft>
                <a:spcPts val="0"/>
              </a:spcAft>
              <a:buClr>
                <a:srgbClr val="193E72"/>
              </a:buClr>
              <a:buSzPts val="2400"/>
              <a:buNone/>
            </a:pPr>
            <a:endParaRPr dirty="0"/>
          </a:p>
        </p:txBody>
      </p:sp>
    </p:spTree>
    <p:extLst>
      <p:ext uri="{BB962C8B-B14F-4D97-AF65-F5344CB8AC3E}">
        <p14:creationId xmlns:p14="http://schemas.microsoft.com/office/powerpoint/2010/main" val="295166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60486" cy="649483"/>
          </a:xfrm>
        </p:spPr>
        <p:txBody>
          <a:bodyPr>
            <a:normAutofit/>
          </a:bodyPr>
          <a:lstStyle/>
          <a:p>
            <a:r>
              <a:rPr lang="en-GB" sz="3200" b="1" dirty="0"/>
              <a:t>ARC South London has seven core areas of research. They are:</a:t>
            </a:r>
          </a:p>
        </p:txBody>
      </p:sp>
      <p:sp>
        <p:nvSpPr>
          <p:cNvPr id="3" name="Content Placeholder 2"/>
          <p:cNvSpPr>
            <a:spLocks noGrp="1"/>
          </p:cNvSpPr>
          <p:nvPr>
            <p:ph idx="1"/>
          </p:nvPr>
        </p:nvSpPr>
        <p:spPr>
          <a:xfrm>
            <a:off x="313151" y="1152396"/>
            <a:ext cx="11448789" cy="5467610"/>
          </a:xfrm>
        </p:spPr>
        <p:txBody>
          <a:bodyPr>
            <a:normAutofit fontScale="92500" lnSpcReduction="10000"/>
          </a:bodyPr>
          <a:lstStyle/>
          <a:p>
            <a:r>
              <a:rPr lang="en-GB" sz="3000" b="1" dirty="0"/>
              <a:t>alcohol</a:t>
            </a:r>
            <a:r>
              <a:rPr lang="en-GB" sz="3000" dirty="0"/>
              <a:t> – tackling the impact on public health from harmful drinking</a:t>
            </a:r>
          </a:p>
          <a:p>
            <a:r>
              <a:rPr lang="en-GB" sz="3000" b="1" dirty="0"/>
              <a:t>children and young people</a:t>
            </a:r>
            <a:r>
              <a:rPr lang="en-GB" sz="3000" dirty="0"/>
              <a:t> – improving care for children with complex needs and disabilities</a:t>
            </a:r>
          </a:p>
          <a:p>
            <a:r>
              <a:rPr lang="en-GB" sz="3000" b="1" dirty="0"/>
              <a:t>maternity and perinatal mental health</a:t>
            </a:r>
            <a:r>
              <a:rPr lang="en-GB" sz="3000" dirty="0"/>
              <a:t> – addressing health inequities among women from vulnerable groups</a:t>
            </a:r>
          </a:p>
          <a:p>
            <a:r>
              <a:rPr lang="en-GB" sz="3000" b="1" dirty="0"/>
              <a:t>palliative and end of life care</a:t>
            </a:r>
            <a:r>
              <a:rPr lang="en-GB" sz="3000" dirty="0"/>
              <a:t> – improving the quality, availability and cost-effectiveness of palliative care</a:t>
            </a:r>
          </a:p>
          <a:p>
            <a:r>
              <a:rPr lang="en-GB" sz="3000" b="1" dirty="0"/>
              <a:t>patient and public involvement (PPI) research</a:t>
            </a:r>
            <a:r>
              <a:rPr lang="en-GB" sz="3000" dirty="0"/>
              <a:t> – understanding and strengthening PPI practice in health and social care</a:t>
            </a:r>
          </a:p>
          <a:p>
            <a:r>
              <a:rPr lang="en-GB" sz="3000" b="1" dirty="0"/>
              <a:t>public health and </a:t>
            </a:r>
            <a:r>
              <a:rPr lang="en-GB" sz="3000" b="1" dirty="0" err="1"/>
              <a:t>multimorbidity</a:t>
            </a:r>
            <a:r>
              <a:rPr lang="en-GB" sz="3000" dirty="0"/>
              <a:t> – understanding and developing interventions to address </a:t>
            </a:r>
            <a:r>
              <a:rPr lang="en-GB" sz="3000" dirty="0" err="1"/>
              <a:t>multimorbidity</a:t>
            </a:r>
            <a:endParaRPr lang="en-GB" sz="3000" dirty="0"/>
          </a:p>
          <a:p>
            <a:r>
              <a:rPr lang="en-GB" sz="3000" b="1" dirty="0"/>
              <a:t>social care</a:t>
            </a:r>
            <a:r>
              <a:rPr lang="en-GB" sz="3000" dirty="0"/>
              <a:t> – understanding the value of day services for people with multiple complex conditions.</a:t>
            </a:r>
          </a:p>
          <a:p>
            <a:endParaRPr lang="en-GB" dirty="0"/>
          </a:p>
        </p:txBody>
      </p:sp>
    </p:spTree>
    <p:extLst>
      <p:ext uri="{BB962C8B-B14F-4D97-AF65-F5344CB8AC3E}">
        <p14:creationId xmlns:p14="http://schemas.microsoft.com/office/powerpoint/2010/main" val="33327272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197230" cy="662009"/>
          </a:xfrm>
        </p:spPr>
        <p:txBody>
          <a:bodyPr>
            <a:normAutofit fontScale="90000"/>
          </a:bodyPr>
          <a:lstStyle/>
          <a:p>
            <a:r>
              <a:rPr lang="en-GB" b="1" dirty="0"/>
              <a:t>Current Research Involvement:</a:t>
            </a:r>
          </a:p>
        </p:txBody>
      </p:sp>
      <p:sp>
        <p:nvSpPr>
          <p:cNvPr id="3" name="Content Placeholder 2"/>
          <p:cNvSpPr>
            <a:spLocks noGrp="1"/>
          </p:cNvSpPr>
          <p:nvPr>
            <p:ph idx="1"/>
          </p:nvPr>
        </p:nvSpPr>
        <p:spPr>
          <a:xfrm>
            <a:off x="369518" y="1139868"/>
            <a:ext cx="11523945" cy="5480851"/>
          </a:xfrm>
        </p:spPr>
        <p:txBody>
          <a:bodyPr>
            <a:normAutofit lnSpcReduction="10000"/>
          </a:bodyPr>
          <a:lstStyle/>
          <a:p>
            <a:r>
              <a:rPr lang="en-GB" dirty="0"/>
              <a:t>Current sit on the MH Equalities Taskforce/PCREF at NHS England &amp; NHS Improvement</a:t>
            </a:r>
          </a:p>
          <a:p>
            <a:endParaRPr lang="en-GB" dirty="0"/>
          </a:p>
          <a:p>
            <a:r>
              <a:rPr lang="en-GB" dirty="0"/>
              <a:t>Mental Health – loneliness/isolation in the pandemic</a:t>
            </a:r>
          </a:p>
          <a:p>
            <a:endParaRPr lang="en-GB" dirty="0"/>
          </a:p>
          <a:p>
            <a:r>
              <a:rPr lang="en-GB" dirty="0"/>
              <a:t>Needs/Services for those with Complex Emotional needs linked to PD</a:t>
            </a:r>
          </a:p>
          <a:p>
            <a:endParaRPr lang="en-GB" dirty="0"/>
          </a:p>
          <a:p>
            <a:r>
              <a:rPr lang="en-GB" dirty="0"/>
              <a:t>Developing a broader patient harm definition in patient safety</a:t>
            </a:r>
          </a:p>
          <a:p>
            <a:endParaRPr lang="en-GB" dirty="0"/>
          </a:p>
          <a:p>
            <a:r>
              <a:rPr lang="en-GB" dirty="0"/>
              <a:t>Grant – </a:t>
            </a:r>
            <a:r>
              <a:rPr lang="en-US" dirty="0"/>
              <a:t>Ethnic inequalities in mortality and service use in people with mental disorders and </a:t>
            </a:r>
            <a:r>
              <a:rPr lang="en-US" dirty="0" err="1"/>
              <a:t>multimorbidities</a:t>
            </a:r>
            <a:r>
              <a:rPr lang="en-US" dirty="0"/>
              <a:t> during the COVID-19 pandemic:  Mixed methods study </a:t>
            </a:r>
            <a:endParaRPr lang="en-GB" dirty="0"/>
          </a:p>
          <a:p>
            <a:endParaRPr lang="en-GB" dirty="0"/>
          </a:p>
        </p:txBody>
      </p:sp>
    </p:spTree>
    <p:extLst>
      <p:ext uri="{BB962C8B-B14F-4D97-AF65-F5344CB8AC3E}">
        <p14:creationId xmlns:p14="http://schemas.microsoft.com/office/powerpoint/2010/main" val="1282364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186" y="87682"/>
            <a:ext cx="9940936" cy="501041"/>
          </a:xfrm>
        </p:spPr>
        <p:txBody>
          <a:bodyPr>
            <a:normAutofit fontScale="90000"/>
          </a:bodyPr>
          <a:lstStyle/>
          <a:p>
            <a:pPr algn="ctr"/>
            <a:r>
              <a:rPr lang="en-GB" b="1" dirty="0"/>
              <a:t>Covid-19 Mortality in the UK</a:t>
            </a:r>
          </a:p>
        </p:txBody>
      </p:sp>
      <p:sp>
        <p:nvSpPr>
          <p:cNvPr id="3" name="Content Placeholder 2"/>
          <p:cNvSpPr>
            <a:spLocks noGrp="1"/>
          </p:cNvSpPr>
          <p:nvPr>
            <p:ph idx="1"/>
          </p:nvPr>
        </p:nvSpPr>
        <p:spPr>
          <a:xfrm>
            <a:off x="237996" y="588723"/>
            <a:ext cx="11517682" cy="6112702"/>
          </a:xfrm>
        </p:spPr>
        <p:txBody>
          <a:bodyPr>
            <a:noAutofit/>
          </a:bodyPr>
          <a:lstStyle/>
          <a:p>
            <a:pPr marL="0" lvl="0" indent="0" algn="just">
              <a:lnSpc>
                <a:spcPct val="100000"/>
              </a:lnSpc>
              <a:spcBef>
                <a:spcPts val="0"/>
              </a:spcBef>
            </a:pPr>
            <a:r>
              <a:rPr lang="en-GB" b="1" dirty="0"/>
              <a:t>Stark disparities in mortality rates/health inequalities </a:t>
            </a:r>
            <a:r>
              <a:rPr lang="en-GB" dirty="0"/>
              <a:t>for  particular groups: e.g. BAME communities, disabled people, those on lower incomes, those living in the most deprived areas, care home residents, and those in the poorest health etc. </a:t>
            </a:r>
            <a:r>
              <a:rPr lang="en-GB" b="1" dirty="0"/>
              <a:t>These groups already face considerable inequalities in health which may now get much worse.</a:t>
            </a:r>
          </a:p>
          <a:p>
            <a:pPr marL="0" lvl="0" indent="0" algn="just">
              <a:lnSpc>
                <a:spcPct val="100000"/>
              </a:lnSpc>
              <a:spcBef>
                <a:spcPts val="0"/>
              </a:spcBef>
            </a:pPr>
            <a:endParaRPr lang="en-GB" dirty="0"/>
          </a:p>
          <a:p>
            <a:pPr marL="0" lvl="0" indent="0" algn="just">
              <a:lnSpc>
                <a:spcPct val="100000"/>
              </a:lnSpc>
              <a:spcBef>
                <a:spcPts val="0"/>
              </a:spcBef>
            </a:pPr>
            <a:r>
              <a:rPr lang="en-GB" dirty="0"/>
              <a:t>People from a black ethnic background are at the greatest risk of death involving Covid-19 than all other ethnic groups. black men 3 times more likely than white men to die &amp; black women more than twice as likely to die as white women (ONS June 2020).</a:t>
            </a:r>
          </a:p>
          <a:p>
            <a:pPr marL="0" lvl="0" indent="0" algn="just">
              <a:lnSpc>
                <a:spcPct val="100000"/>
              </a:lnSpc>
              <a:spcBef>
                <a:spcPts val="0"/>
              </a:spcBef>
            </a:pPr>
            <a:endParaRPr lang="en-GB" dirty="0"/>
          </a:p>
          <a:p>
            <a:pPr marL="0" lvl="0" indent="0" algn="just">
              <a:lnSpc>
                <a:spcPct val="100000"/>
              </a:lnSpc>
              <a:spcBef>
                <a:spcPts val="0"/>
              </a:spcBef>
            </a:pPr>
            <a:r>
              <a:rPr lang="en-GB" dirty="0"/>
              <a:t>Adjusting for socio-economic factors/geographical location, partially explains the increased risk, but there still remains twice the risk for black males after this &amp; around one &amp; half times more risk for black females (ONS June 2020).</a:t>
            </a:r>
          </a:p>
          <a:p>
            <a:pPr marL="0" lvl="0" indent="0" algn="just">
              <a:lnSpc>
                <a:spcPct val="100000"/>
              </a:lnSpc>
              <a:spcBef>
                <a:spcPts val="0"/>
              </a:spcBef>
            </a:pPr>
            <a:endParaRPr lang="en-GB" dirty="0"/>
          </a:p>
          <a:p>
            <a:pPr marL="0" lvl="0" indent="0" algn="just">
              <a:lnSpc>
                <a:spcPct val="100000"/>
              </a:lnSpc>
              <a:spcBef>
                <a:spcPts val="0"/>
              </a:spcBef>
            </a:pPr>
            <a:r>
              <a:rPr lang="en-GB" dirty="0"/>
              <a:t>South Asian people were the most likely group to die from Covid-19 after being admitted to hospital across the UK – with diabetes a significant factor.</a:t>
            </a:r>
          </a:p>
        </p:txBody>
      </p:sp>
    </p:spTree>
    <p:extLst>
      <p:ext uri="{BB962C8B-B14F-4D97-AF65-F5344CB8AC3E}">
        <p14:creationId xmlns:p14="http://schemas.microsoft.com/office/powerpoint/2010/main" val="1533669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072" y="325463"/>
            <a:ext cx="9229170" cy="845721"/>
          </a:xfrm>
        </p:spPr>
        <p:txBody>
          <a:bodyPr/>
          <a:lstStyle/>
          <a:p>
            <a:r>
              <a:rPr lang="en-GB" sz="3600" b="1" dirty="0"/>
              <a:t>Institutional Racism </a:t>
            </a:r>
            <a:endParaRPr lang="en-GB" sz="3600" dirty="0"/>
          </a:p>
        </p:txBody>
      </p:sp>
      <p:sp>
        <p:nvSpPr>
          <p:cNvPr id="3" name="Content Placeholder 2"/>
          <p:cNvSpPr>
            <a:spLocks noGrp="1"/>
          </p:cNvSpPr>
          <p:nvPr>
            <p:ph idx="1"/>
          </p:nvPr>
        </p:nvSpPr>
        <p:spPr>
          <a:xfrm>
            <a:off x="645762" y="1258866"/>
            <a:ext cx="10477350" cy="5467399"/>
          </a:xfrm>
        </p:spPr>
        <p:txBody>
          <a:bodyPr/>
          <a:lstStyle/>
          <a:p>
            <a:pPr>
              <a:spcBef>
                <a:spcPts val="0"/>
              </a:spcBef>
            </a:pPr>
            <a:r>
              <a:rPr lang="en-GB" sz="2100" dirty="0">
                <a:latin typeface="Arial" panose="020B0604020202020204" pitchFamily="34" charset="0"/>
                <a:cs typeface="Arial" panose="020B0604020202020204" pitchFamily="34" charset="0"/>
              </a:rPr>
              <a:t>Black people have long been more likely to enter mental health services through emergency/criminal justice systems, more likely to be in psychiatric intensive/medium secure units, more likely to be secluded/physically restrained. </a:t>
            </a:r>
          </a:p>
          <a:p>
            <a:pPr>
              <a:spcBef>
                <a:spcPts val="0"/>
              </a:spcBef>
            </a:pPr>
            <a:endParaRPr lang="en-GB" sz="2100" dirty="0">
              <a:latin typeface="Arial" panose="020B0604020202020204" pitchFamily="34" charset="0"/>
              <a:cs typeface="Arial" panose="020B0604020202020204" pitchFamily="34" charset="0"/>
            </a:endParaRPr>
          </a:p>
          <a:p>
            <a:pPr>
              <a:spcBef>
                <a:spcPts val="0"/>
              </a:spcBef>
            </a:pPr>
            <a:r>
              <a:rPr lang="en-GB" sz="2100" dirty="0">
                <a:latin typeface="Arial" panose="020B0604020202020204" pitchFamily="34" charset="0"/>
                <a:cs typeface="Arial" panose="020B0604020202020204" pitchFamily="34" charset="0"/>
              </a:rPr>
              <a:t>Racially based social/economic disadvantages are at the root of ethnic differences</a:t>
            </a:r>
          </a:p>
          <a:p>
            <a:pPr>
              <a:spcBef>
                <a:spcPts val="0"/>
              </a:spcBef>
            </a:pPr>
            <a:endParaRPr lang="en-GB" sz="2100" dirty="0">
              <a:latin typeface="Arial" panose="020B0604020202020204" pitchFamily="34" charset="0"/>
              <a:cs typeface="Arial" panose="020B0604020202020204" pitchFamily="34" charset="0"/>
            </a:endParaRPr>
          </a:p>
          <a:p>
            <a:pPr>
              <a:spcBef>
                <a:spcPts val="0"/>
              </a:spcBef>
            </a:pPr>
            <a:r>
              <a:rPr lang="en-GB" sz="2100" dirty="0">
                <a:latin typeface="Arial" panose="020B0604020202020204" pitchFamily="34" charset="0"/>
                <a:cs typeface="Arial" panose="020B0604020202020204" pitchFamily="34" charset="0"/>
              </a:rPr>
              <a:t>Forensic psychiatry is seen as the area racial injustices are most acutely felt. ‘complex, coercive &amp; adverse pathways, into, through &amp; out of mental healthcare faced by black people, with poorer access to effective interventions/poorer outcomes’. </a:t>
            </a:r>
          </a:p>
          <a:p>
            <a:pPr>
              <a:spcBef>
                <a:spcPts val="0"/>
              </a:spcBef>
            </a:pPr>
            <a:endParaRPr lang="en-GB" sz="2100" dirty="0">
              <a:latin typeface="Arial" panose="020B0604020202020204" pitchFamily="34" charset="0"/>
              <a:cs typeface="Arial" panose="020B0604020202020204" pitchFamily="34" charset="0"/>
            </a:endParaRPr>
          </a:p>
          <a:p>
            <a:pPr>
              <a:spcBef>
                <a:spcPts val="0"/>
              </a:spcBef>
            </a:pPr>
            <a:r>
              <a:rPr lang="en-GB" sz="2100" dirty="0">
                <a:latin typeface="Arial" panose="020B0604020202020204" pitchFamily="34" charset="0"/>
                <a:cs typeface="Arial" panose="020B0604020202020204" pitchFamily="34" charset="0"/>
              </a:rPr>
              <a:t>In considering the implications of psychiatric diagnosis &amp; (often aggressive) treatment for the life-course of the patient, </a:t>
            </a:r>
            <a:r>
              <a:rPr lang="en-GB" sz="2100" dirty="0" err="1">
                <a:latin typeface="Arial" panose="020B0604020202020204" pitchFamily="34" charset="0"/>
                <a:cs typeface="Arial" panose="020B0604020202020204" pitchFamily="34" charset="0"/>
              </a:rPr>
              <a:t>Nazroo</a:t>
            </a:r>
            <a:r>
              <a:rPr lang="en-GB" sz="2100" dirty="0">
                <a:latin typeface="Arial" panose="020B0604020202020204" pitchFamily="34" charset="0"/>
                <a:cs typeface="Arial" panose="020B0604020202020204" pitchFamily="34" charset="0"/>
              </a:rPr>
              <a:t> asks does the maxim of ‘Do no harm’ actually hold?”</a:t>
            </a:r>
          </a:p>
          <a:p>
            <a:pPr marL="0" indent="0">
              <a:spcBef>
                <a:spcPts val="0"/>
              </a:spcBef>
            </a:pPr>
            <a:endParaRPr lang="en-GB" sz="2400" b="1" dirty="0"/>
          </a:p>
          <a:p>
            <a:pPr marL="0" indent="0">
              <a:spcBef>
                <a:spcPts val="0"/>
              </a:spcBef>
              <a:buNone/>
            </a:pPr>
            <a:r>
              <a:rPr lang="en-GB" sz="2400" b="1" dirty="0"/>
              <a:t>[</a:t>
            </a:r>
            <a:r>
              <a:rPr lang="en-GB" sz="2400" b="1" dirty="0" err="1"/>
              <a:t>Nazroo</a:t>
            </a:r>
            <a:r>
              <a:rPr lang="en-GB" sz="2400" b="1" dirty="0"/>
              <a:t> 2015 &amp; 17]</a:t>
            </a:r>
            <a:br>
              <a:rPr lang="en-GB" sz="2400" dirty="0"/>
            </a:br>
            <a:endParaRPr lang="en-GB" sz="2250" dirty="0"/>
          </a:p>
        </p:txBody>
      </p:sp>
    </p:spTree>
    <p:extLst>
      <p:ext uri="{BB962C8B-B14F-4D97-AF65-F5344CB8AC3E}">
        <p14:creationId xmlns:p14="http://schemas.microsoft.com/office/powerpoint/2010/main" val="28500988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0901"/>
          </a:xfrm>
        </p:spPr>
        <p:txBody>
          <a:bodyPr/>
          <a:lstStyle/>
          <a:p>
            <a:r>
              <a:rPr lang="en-GB" dirty="0"/>
              <a:t>BAME Women &amp; Maternity</a:t>
            </a:r>
          </a:p>
        </p:txBody>
      </p:sp>
      <p:sp>
        <p:nvSpPr>
          <p:cNvPr id="3" name="Content Placeholder 2"/>
          <p:cNvSpPr>
            <a:spLocks noGrp="1"/>
          </p:cNvSpPr>
          <p:nvPr>
            <p:ph idx="1"/>
          </p:nvPr>
        </p:nvSpPr>
        <p:spPr>
          <a:xfrm>
            <a:off x="363255" y="1534438"/>
            <a:ext cx="11386159" cy="4853836"/>
          </a:xfrm>
        </p:spPr>
        <p:txBody>
          <a:bodyPr>
            <a:normAutofit/>
          </a:bodyPr>
          <a:lstStyle/>
          <a:p>
            <a:pPr algn="just"/>
            <a:r>
              <a:rPr lang="en-GB" dirty="0"/>
              <a:t>Black women have more than five times the risk of dying in pregnancy or up to six weeks postpartum compared to white women, women of mixed ethnicity three times the risk and Asian women almost twice the risk (MBRRACE-UK 2019). </a:t>
            </a:r>
          </a:p>
          <a:p>
            <a:pPr algn="just"/>
            <a:endParaRPr lang="en-GB" dirty="0"/>
          </a:p>
          <a:p>
            <a:pPr algn="just"/>
            <a:r>
              <a:rPr lang="en-GB" dirty="0"/>
              <a:t>Mortality rates also remain high for Black or Black British and Asian or Asian British babies. Whilst stillbirth rates for these groups have reduced over the period 2015 to 2017, conversely neonatal mortality rates have increased over the same period (MBRRACE Perinatal Mortality Report 2019).  </a:t>
            </a:r>
          </a:p>
          <a:p>
            <a:pPr algn="just"/>
            <a:r>
              <a:rPr lang="en-GB" dirty="0"/>
              <a:t> </a:t>
            </a:r>
          </a:p>
          <a:p>
            <a:endParaRPr lang="en-GB" dirty="0"/>
          </a:p>
        </p:txBody>
      </p:sp>
    </p:spTree>
    <p:extLst>
      <p:ext uri="{BB962C8B-B14F-4D97-AF65-F5344CB8AC3E}">
        <p14:creationId xmlns:p14="http://schemas.microsoft.com/office/powerpoint/2010/main" val="25016697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349" y="100209"/>
            <a:ext cx="9691829" cy="848916"/>
          </a:xfrm>
        </p:spPr>
        <p:txBody>
          <a:bodyPr>
            <a:normAutofit/>
          </a:bodyPr>
          <a:lstStyle/>
          <a:p>
            <a:pPr algn="ctr"/>
            <a:r>
              <a:rPr lang="en-GB" b="1" dirty="0"/>
              <a:t>Community Zoom event:</a:t>
            </a:r>
          </a:p>
        </p:txBody>
      </p:sp>
      <p:sp>
        <p:nvSpPr>
          <p:cNvPr id="3" name="Content Placeholder 2"/>
          <p:cNvSpPr>
            <a:spLocks noGrp="1"/>
          </p:cNvSpPr>
          <p:nvPr>
            <p:ph idx="1"/>
          </p:nvPr>
        </p:nvSpPr>
        <p:spPr>
          <a:xfrm>
            <a:off x="295153" y="1163256"/>
            <a:ext cx="11707793" cy="5544273"/>
          </a:xfrm>
        </p:spPr>
        <p:txBody>
          <a:bodyPr>
            <a:normAutofit/>
          </a:bodyPr>
          <a:lstStyle/>
          <a:p>
            <a:pPr algn="just">
              <a:lnSpc>
                <a:spcPct val="100000"/>
              </a:lnSpc>
              <a:spcBef>
                <a:spcPts val="0"/>
              </a:spcBef>
            </a:pPr>
            <a:r>
              <a:rPr lang="en-GB" sz="2400" dirty="0"/>
              <a:t>Pregnant women facing fear/isolation: </a:t>
            </a:r>
            <a:r>
              <a:rPr lang="en-GB" sz="2400" b="1" dirty="0">
                <a:solidFill>
                  <a:schemeClr val="tx1">
                    <a:lumMod val="95000"/>
                    <a:lumOff val="5000"/>
                  </a:schemeClr>
                </a:solidFill>
              </a:rPr>
              <a:t>Concerns raised by Doulas, about verbal/ emotional abuse of some BAME women perceived to be driven by racist attitudes*</a:t>
            </a:r>
          </a:p>
          <a:p>
            <a:pPr algn="just">
              <a:lnSpc>
                <a:spcPct val="100000"/>
              </a:lnSpc>
              <a:spcBef>
                <a:spcPts val="0"/>
              </a:spcBef>
            </a:pPr>
            <a:endParaRPr lang="en-GB" sz="2400" b="1" dirty="0">
              <a:solidFill>
                <a:schemeClr val="tx1">
                  <a:lumMod val="95000"/>
                  <a:lumOff val="5000"/>
                </a:schemeClr>
              </a:solidFill>
            </a:endParaRPr>
          </a:p>
          <a:p>
            <a:pPr algn="just">
              <a:lnSpc>
                <a:spcPct val="100000"/>
              </a:lnSpc>
              <a:spcBef>
                <a:spcPts val="0"/>
              </a:spcBef>
            </a:pPr>
            <a:r>
              <a:rPr lang="en-GB" sz="2400" b="1" dirty="0"/>
              <a:t>BAME groups with higher risks from the virus, fearful of attending outpatients/hospital </a:t>
            </a:r>
            <a:r>
              <a:rPr lang="en-GB" sz="2400" dirty="0"/>
              <a:t>with other symptoms/going to get medication/blood tests/high levels of distrust in health system</a:t>
            </a:r>
          </a:p>
          <a:p>
            <a:pPr algn="just">
              <a:lnSpc>
                <a:spcPct val="100000"/>
              </a:lnSpc>
              <a:spcBef>
                <a:spcPts val="0"/>
              </a:spcBef>
            </a:pPr>
            <a:endParaRPr lang="en-GB" sz="2400" dirty="0"/>
          </a:p>
          <a:p>
            <a:pPr algn="just">
              <a:lnSpc>
                <a:spcPct val="100000"/>
              </a:lnSpc>
              <a:spcBef>
                <a:spcPts val="0"/>
              </a:spcBef>
            </a:pPr>
            <a:r>
              <a:rPr lang="en-GB" sz="2400" b="1" dirty="0">
                <a:solidFill>
                  <a:schemeClr val="tx1">
                    <a:lumMod val="95000"/>
                    <a:lumOff val="5000"/>
                  </a:schemeClr>
                </a:solidFill>
              </a:rPr>
              <a:t>People with disabilities/learning difficulties worried about discrimination/</a:t>
            </a:r>
            <a:r>
              <a:rPr lang="en-GB" sz="2400" b="1" dirty="0"/>
              <a:t>whether they would be treated fairly in terms of access to resources/ventilators </a:t>
            </a:r>
          </a:p>
          <a:p>
            <a:pPr algn="just">
              <a:lnSpc>
                <a:spcPct val="100000"/>
              </a:lnSpc>
              <a:spcBef>
                <a:spcPts val="0"/>
              </a:spcBef>
            </a:pPr>
            <a:endParaRPr lang="en-GB" sz="2400" b="1" dirty="0"/>
          </a:p>
          <a:p>
            <a:pPr algn="just">
              <a:lnSpc>
                <a:spcPct val="100000"/>
              </a:lnSpc>
              <a:spcBef>
                <a:spcPts val="0"/>
              </a:spcBef>
            </a:pPr>
            <a:r>
              <a:rPr lang="en-GB" sz="2400" b="1" dirty="0"/>
              <a:t>Digital exclusion preventing many vulnerable people accessing primary care/benefits</a:t>
            </a:r>
          </a:p>
          <a:p>
            <a:pPr algn="just">
              <a:lnSpc>
                <a:spcPct val="100000"/>
              </a:lnSpc>
              <a:spcBef>
                <a:spcPts val="0"/>
              </a:spcBef>
            </a:pPr>
            <a:endParaRPr lang="en-GB" sz="2400" b="1" dirty="0"/>
          </a:p>
          <a:p>
            <a:pPr algn="just">
              <a:lnSpc>
                <a:spcPct val="100000"/>
              </a:lnSpc>
              <a:spcBef>
                <a:spcPts val="0"/>
              </a:spcBef>
            </a:pPr>
            <a:r>
              <a:rPr lang="en-GB" sz="2400" b="1" dirty="0"/>
              <a:t>Loss of face-to-face services/detrimental impact on MHSU’s: </a:t>
            </a:r>
            <a:r>
              <a:rPr lang="en-GB" sz="2400" dirty="0"/>
              <a:t>e.g. /BAME/LGBT+ groups have higher rates of poor MH/worse access, closure of services have a particular impact</a:t>
            </a:r>
          </a:p>
          <a:p>
            <a:pPr marL="0" indent="0" algn="just">
              <a:lnSpc>
                <a:spcPct val="100000"/>
              </a:lnSpc>
              <a:spcBef>
                <a:spcPts val="0"/>
              </a:spcBef>
              <a:buNone/>
            </a:pPr>
            <a:endParaRPr lang="en-GB" sz="2400" b="1" dirty="0"/>
          </a:p>
          <a:p>
            <a:pPr algn="just">
              <a:lnSpc>
                <a:spcPct val="100000"/>
              </a:lnSpc>
              <a:spcBef>
                <a:spcPts val="0"/>
              </a:spcBef>
            </a:pPr>
            <a:endParaRPr lang="en-GB" sz="2400" b="1" dirty="0"/>
          </a:p>
          <a:p>
            <a:pPr algn="just">
              <a:lnSpc>
                <a:spcPct val="100000"/>
              </a:lnSpc>
              <a:spcBef>
                <a:spcPts val="0"/>
              </a:spcBef>
            </a:pPr>
            <a:endParaRPr lang="en-GB" sz="2400" dirty="0"/>
          </a:p>
          <a:p>
            <a:pPr algn="just">
              <a:lnSpc>
                <a:spcPct val="100000"/>
              </a:lnSpc>
              <a:spcBef>
                <a:spcPts val="0"/>
              </a:spcBef>
            </a:pPr>
            <a:endParaRPr lang="en-GB" sz="2400" dirty="0"/>
          </a:p>
          <a:p>
            <a:pPr algn="just">
              <a:lnSpc>
                <a:spcPct val="100000"/>
              </a:lnSpc>
              <a:spcBef>
                <a:spcPts val="0"/>
              </a:spcBef>
            </a:pPr>
            <a:endParaRPr lang="en-GB" sz="2400" b="1" dirty="0">
              <a:solidFill>
                <a:schemeClr val="tx1">
                  <a:lumMod val="95000"/>
                  <a:lumOff val="5000"/>
                </a:schemeClr>
              </a:solidFill>
            </a:endParaRPr>
          </a:p>
          <a:p>
            <a:pPr marL="0" lvl="0" indent="0" algn="just">
              <a:lnSpc>
                <a:spcPct val="100000"/>
              </a:lnSpc>
              <a:spcBef>
                <a:spcPts val="0"/>
              </a:spcBef>
            </a:pPr>
            <a:endParaRPr lang="en-GB" sz="2400" dirty="0"/>
          </a:p>
          <a:p>
            <a:pPr marL="0" lvl="0" indent="0" algn="just">
              <a:buNone/>
            </a:pPr>
            <a:endParaRPr lang="en-GB" sz="2400" dirty="0"/>
          </a:p>
          <a:p>
            <a:pPr marL="0" lvl="0" indent="0" algn="just">
              <a:buNone/>
            </a:pPr>
            <a:endParaRPr lang="en-GB" sz="2000" dirty="0"/>
          </a:p>
          <a:p>
            <a:pPr lvl="0" algn="just"/>
            <a:endParaRPr lang="en-GB" dirty="0"/>
          </a:p>
          <a:p>
            <a:pPr lvl="0" algn="just"/>
            <a:endParaRPr lang="en-GB" dirty="0"/>
          </a:p>
          <a:p>
            <a:pPr lvl="0" algn="just"/>
            <a:endParaRPr lang="en-GB" b="1" dirty="0"/>
          </a:p>
          <a:p>
            <a:pPr lvl="0" algn="just"/>
            <a:endParaRPr lang="en-GB" b="1" dirty="0"/>
          </a:p>
          <a:p>
            <a:pPr lvl="0" algn="just"/>
            <a:endParaRPr lang="en-GB" b="1" dirty="0"/>
          </a:p>
          <a:p>
            <a:pPr lvl="0" algn="just"/>
            <a:endParaRPr lang="en-GB" b="1" dirty="0"/>
          </a:p>
          <a:p>
            <a:pPr lvl="0" algn="just"/>
            <a:endParaRPr lang="en-GB" b="1" dirty="0"/>
          </a:p>
          <a:p>
            <a:endParaRPr lang="en-GB" dirty="0"/>
          </a:p>
          <a:p>
            <a:pPr algn="just"/>
            <a:endParaRPr lang="en-GB" dirty="0"/>
          </a:p>
          <a:p>
            <a:endParaRPr lang="en-GB" dirty="0"/>
          </a:p>
        </p:txBody>
      </p:sp>
    </p:spTree>
    <p:extLst>
      <p:ext uri="{BB962C8B-B14F-4D97-AF65-F5344CB8AC3E}">
        <p14:creationId xmlns:p14="http://schemas.microsoft.com/office/powerpoint/2010/main" val="865894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925" y="173620"/>
            <a:ext cx="11453148" cy="897038"/>
          </a:xfrm>
        </p:spPr>
        <p:txBody>
          <a:bodyPr>
            <a:normAutofit/>
          </a:bodyPr>
          <a:lstStyle/>
          <a:p>
            <a:r>
              <a:rPr lang="en-GB" sz="2800" b="1" dirty="0"/>
              <a:t>Being heard, not, “seldom heard”: democratising research with diverse communities during the Covid-19 pandemic.</a:t>
            </a:r>
          </a:p>
        </p:txBody>
      </p:sp>
      <p:sp>
        <p:nvSpPr>
          <p:cNvPr id="3" name="Content Placeholder 2"/>
          <p:cNvSpPr>
            <a:spLocks noGrp="1"/>
          </p:cNvSpPr>
          <p:nvPr>
            <p:ph idx="1"/>
          </p:nvPr>
        </p:nvSpPr>
        <p:spPr>
          <a:xfrm>
            <a:off x="196771" y="1238491"/>
            <a:ext cx="11811964" cy="5434313"/>
          </a:xfrm>
        </p:spPr>
        <p:txBody>
          <a:bodyPr>
            <a:noAutofit/>
          </a:bodyPr>
          <a:lstStyle/>
          <a:p>
            <a:pPr marL="0" indent="0" algn="just">
              <a:lnSpc>
                <a:spcPct val="100000"/>
              </a:lnSpc>
              <a:spcBef>
                <a:spcPts val="0"/>
              </a:spcBef>
            </a:pPr>
            <a:r>
              <a:rPr lang="en-GB" b="1" dirty="0"/>
              <a:t>Opening up a broader debate about democratising the whole research process, </a:t>
            </a:r>
            <a:r>
              <a:rPr lang="en-GB" dirty="0"/>
              <a:t>rather than just D&amp;I in PPI, which is much narrower.</a:t>
            </a:r>
          </a:p>
          <a:p>
            <a:pPr marL="0" indent="0" algn="just">
              <a:lnSpc>
                <a:spcPct val="100000"/>
              </a:lnSpc>
              <a:spcBef>
                <a:spcPts val="0"/>
              </a:spcBef>
            </a:pPr>
            <a:endParaRPr lang="en-GB" dirty="0"/>
          </a:p>
          <a:p>
            <a:pPr marL="0" indent="0" algn="just">
              <a:lnSpc>
                <a:spcPct val="100000"/>
              </a:lnSpc>
              <a:spcBef>
                <a:spcPts val="0"/>
              </a:spcBef>
            </a:pPr>
            <a:r>
              <a:rPr lang="en-GB" dirty="0"/>
              <a:t>Debates in GHR talk about moving away from semi-colonial approaches which serve the interests of populations in high income countries/the need to have more equitable research partnership addressing high mortality/morbidity rates in poor/ middle income countries.</a:t>
            </a:r>
          </a:p>
          <a:p>
            <a:pPr marL="0" indent="0" algn="just">
              <a:lnSpc>
                <a:spcPct val="100000"/>
              </a:lnSpc>
              <a:spcBef>
                <a:spcPts val="0"/>
              </a:spcBef>
              <a:buNone/>
            </a:pPr>
            <a:endParaRPr lang="en-GB" dirty="0"/>
          </a:p>
          <a:p>
            <a:pPr marL="0" indent="0" algn="just">
              <a:lnSpc>
                <a:spcPct val="100000"/>
              </a:lnSpc>
              <a:spcBef>
                <a:spcPts val="0"/>
              </a:spcBef>
            </a:pPr>
            <a:r>
              <a:rPr lang="en-GB" b="1" dirty="0"/>
              <a:t>These debates raise questions about democratising research in the UK, particularly in the pandemic &amp; about who benefits from research/how it addresses the needs of groups facing the worst health inequalities.</a:t>
            </a:r>
            <a:endParaRPr lang="en-GB" dirty="0"/>
          </a:p>
          <a:p>
            <a:pPr algn="just"/>
            <a:endParaRPr lang="en-GB" dirty="0"/>
          </a:p>
          <a:p>
            <a:pPr algn="just"/>
            <a:endParaRPr lang="en-GB" sz="2400" dirty="0"/>
          </a:p>
          <a:p>
            <a:endParaRPr lang="en-GB" sz="2400" dirty="0"/>
          </a:p>
          <a:p>
            <a:endParaRPr lang="en-GB" sz="2400" dirty="0"/>
          </a:p>
        </p:txBody>
      </p:sp>
    </p:spTree>
    <p:extLst>
      <p:ext uri="{BB962C8B-B14F-4D97-AF65-F5344CB8AC3E}">
        <p14:creationId xmlns:p14="http://schemas.microsoft.com/office/powerpoint/2010/main" val="4044344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448" y="364603"/>
            <a:ext cx="10060329" cy="706055"/>
          </a:xfrm>
        </p:spPr>
        <p:txBody>
          <a:bodyPr/>
          <a:lstStyle/>
          <a:p>
            <a:r>
              <a:rPr lang="en-GB" dirty="0"/>
              <a:t>Key Points from BMJ Piece</a:t>
            </a:r>
          </a:p>
        </p:txBody>
      </p:sp>
      <p:sp>
        <p:nvSpPr>
          <p:cNvPr id="3" name="Content Placeholder 2"/>
          <p:cNvSpPr>
            <a:spLocks noGrp="1"/>
          </p:cNvSpPr>
          <p:nvPr>
            <p:ph idx="1"/>
          </p:nvPr>
        </p:nvSpPr>
        <p:spPr>
          <a:xfrm>
            <a:off x="133109" y="1608880"/>
            <a:ext cx="11748304" cy="5023413"/>
          </a:xfrm>
        </p:spPr>
        <p:txBody>
          <a:bodyPr>
            <a:normAutofit/>
          </a:bodyPr>
          <a:lstStyle/>
          <a:p>
            <a:pPr lvl="0" algn="just"/>
            <a:r>
              <a:rPr lang="en-GB" b="1" dirty="0"/>
              <a:t>Groups facing the worst inequalities often the least likely to be involved in the design/implementation of research</a:t>
            </a:r>
            <a:r>
              <a:rPr lang="en-GB" dirty="0"/>
              <a:t>. This reflects wider patterns of public sector involvement which show that those most likely to be involved are older, from white ethnic groups, and higher socio-economic backgrounds.</a:t>
            </a:r>
          </a:p>
          <a:p>
            <a:pPr lvl="0" algn="just"/>
            <a:endParaRPr lang="en-GB" dirty="0"/>
          </a:p>
          <a:p>
            <a:pPr lvl="0" algn="just"/>
            <a:r>
              <a:rPr lang="en-GB" b="1" dirty="0"/>
              <a:t>This context exists despite long-standing calls for more equal partnership models to involve diverse groups in research and healthcare practice.</a:t>
            </a:r>
          </a:p>
          <a:p>
            <a:pPr lvl="0" algn="just"/>
            <a:endParaRPr lang="en-GB" b="1" dirty="0"/>
          </a:p>
          <a:p>
            <a:pPr lvl="0" algn="just"/>
            <a:r>
              <a:rPr lang="en-GB" b="1" dirty="0"/>
              <a:t>Need for more participatory/co-produced and action research types methodologies in research</a:t>
            </a:r>
          </a:p>
          <a:p>
            <a:pPr lvl="0" algn="just"/>
            <a:endParaRPr lang="en-GB" dirty="0"/>
          </a:p>
        </p:txBody>
      </p:sp>
    </p:spTree>
    <p:extLst>
      <p:ext uri="{BB962C8B-B14F-4D97-AF65-F5344CB8AC3E}">
        <p14:creationId xmlns:p14="http://schemas.microsoft.com/office/powerpoint/2010/main" val="170164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14008" cy="722895"/>
          </a:xfrm>
        </p:spPr>
        <p:txBody>
          <a:bodyPr>
            <a:normAutofit/>
          </a:bodyPr>
          <a:lstStyle/>
          <a:p>
            <a:r>
              <a:rPr lang="en-GB" dirty="0"/>
              <a:t>Developing D&amp;I in ARC South London Work:</a:t>
            </a:r>
          </a:p>
        </p:txBody>
      </p:sp>
      <p:sp>
        <p:nvSpPr>
          <p:cNvPr id="3" name="Content Placeholder 2"/>
          <p:cNvSpPr>
            <a:spLocks noGrp="1"/>
          </p:cNvSpPr>
          <p:nvPr>
            <p:ph idx="1"/>
          </p:nvPr>
        </p:nvSpPr>
        <p:spPr>
          <a:xfrm>
            <a:off x="156575" y="1152395"/>
            <a:ext cx="11724362" cy="5492662"/>
          </a:xfrm>
        </p:spPr>
        <p:txBody>
          <a:bodyPr>
            <a:noAutofit/>
          </a:bodyPr>
          <a:lstStyle/>
          <a:p>
            <a:pPr lvl="0"/>
            <a:r>
              <a:rPr lang="en-GB" dirty="0"/>
              <a:t>Making D&amp;I a standing item on all boards and committees.</a:t>
            </a:r>
          </a:p>
          <a:p>
            <a:pPr lvl="0"/>
            <a:r>
              <a:rPr lang="en-GB" dirty="0"/>
              <a:t>Adding D&amp;I to the terms of reference of boards/committees.</a:t>
            </a:r>
          </a:p>
          <a:p>
            <a:pPr lvl="0"/>
            <a:r>
              <a:rPr lang="en-GB" dirty="0"/>
              <a:t>Exploring how broader community representation of individuals/groups can be achieved on ARC boards/committees.</a:t>
            </a:r>
          </a:p>
          <a:p>
            <a:pPr lvl="0"/>
            <a:r>
              <a:rPr lang="en-GB" dirty="0"/>
              <a:t>Ensuring all projects include considerations of D&amp;I.</a:t>
            </a:r>
          </a:p>
          <a:p>
            <a:pPr lvl="0"/>
            <a:r>
              <a:rPr lang="en-GB" dirty="0"/>
              <a:t>Ensure all themes (main/cross-cutting) complete D&amp;I Achievement Logs (to identify good practice/areas of improvement/monitor progress].</a:t>
            </a:r>
          </a:p>
          <a:p>
            <a:pPr lvl="0"/>
            <a:r>
              <a:rPr lang="en-GB" dirty="0"/>
              <a:t>Further thought should be given to addressing issues of under-representation of research participants in research themes, especially from BAME, disability and LGBTQ+ groups.</a:t>
            </a:r>
          </a:p>
          <a:p>
            <a:pPr lvl="0"/>
            <a:r>
              <a:rPr lang="en-GB" dirty="0"/>
              <a:t>Exploring how staff from under-represented groups are able to input at a strategic level into the work of the ARC.</a:t>
            </a:r>
          </a:p>
          <a:p>
            <a:endParaRPr lang="en-GB" dirty="0"/>
          </a:p>
        </p:txBody>
      </p:sp>
    </p:spTree>
    <p:extLst>
      <p:ext uri="{BB962C8B-B14F-4D97-AF65-F5344CB8AC3E}">
        <p14:creationId xmlns:p14="http://schemas.microsoft.com/office/powerpoint/2010/main" val="927530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562863" cy="954389"/>
          </a:xfrm>
        </p:spPr>
        <p:txBody>
          <a:bodyPr/>
          <a:lstStyle/>
          <a:p>
            <a:r>
              <a:rPr lang="en-GB" dirty="0"/>
              <a:t>JO Background:</a:t>
            </a:r>
          </a:p>
        </p:txBody>
      </p:sp>
      <p:sp>
        <p:nvSpPr>
          <p:cNvPr id="3" name="Content Placeholder 2"/>
          <p:cNvSpPr>
            <a:spLocks noGrp="1"/>
          </p:cNvSpPr>
          <p:nvPr>
            <p:ph idx="1"/>
          </p:nvPr>
        </p:nvSpPr>
        <p:spPr>
          <a:xfrm>
            <a:off x="196771" y="1753564"/>
            <a:ext cx="11655705" cy="4699321"/>
          </a:xfrm>
        </p:spPr>
        <p:txBody>
          <a:bodyPr>
            <a:normAutofit/>
          </a:bodyPr>
          <a:lstStyle/>
          <a:p>
            <a:pPr algn="just"/>
            <a:r>
              <a:rPr lang="en-GB" sz="4000" dirty="0"/>
              <a:t>Long-standing interest in anti-racist and E&amp;D work going back to work in the community/NVS sector as a black activist – local and national work</a:t>
            </a:r>
          </a:p>
          <a:p>
            <a:pPr algn="just"/>
            <a:endParaRPr lang="en-GB" sz="4000" dirty="0"/>
          </a:p>
          <a:p>
            <a:pPr algn="just"/>
            <a:endParaRPr lang="en-GB" sz="4000" dirty="0"/>
          </a:p>
          <a:p>
            <a:pPr algn="just"/>
            <a:r>
              <a:rPr lang="en-GB" sz="4000" dirty="0"/>
              <a:t>Social work – AOP, understanding of social movement in driving E&amp;D &amp; Involvement</a:t>
            </a:r>
          </a:p>
          <a:p>
            <a:endParaRPr lang="en-GB" sz="3600" dirty="0"/>
          </a:p>
          <a:p>
            <a:endParaRPr lang="en-GB" sz="3600" dirty="0"/>
          </a:p>
          <a:p>
            <a:endParaRPr lang="en-GB" dirty="0"/>
          </a:p>
        </p:txBody>
      </p:sp>
    </p:spTree>
    <p:extLst>
      <p:ext uri="{BB962C8B-B14F-4D97-AF65-F5344CB8AC3E}">
        <p14:creationId xmlns:p14="http://schemas.microsoft.com/office/powerpoint/2010/main" val="1035054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000" y="535857"/>
            <a:ext cx="5034280" cy="62072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93048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9449" y="375557"/>
            <a:ext cx="8373103" cy="486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721712" y="5604098"/>
            <a:ext cx="7560840" cy="338554"/>
          </a:xfrm>
          <a:prstGeom prst="rect">
            <a:avLst/>
          </a:prstGeom>
        </p:spPr>
        <p:txBody>
          <a:bodyPr wrap="square">
            <a:spAutoFit/>
          </a:bodyPr>
          <a:lstStyle/>
          <a:p>
            <a:r>
              <a:rPr lang="en-GB" sz="1600" dirty="0">
                <a:cs typeface="Times New Roman"/>
              </a:rPr>
              <a:t>Full article at:</a:t>
            </a:r>
            <a:endParaRPr lang="en-GB" sz="1600" dirty="0"/>
          </a:p>
        </p:txBody>
      </p:sp>
    </p:spTree>
    <p:extLst>
      <p:ext uri="{BB962C8B-B14F-4D97-AF65-F5344CB8AC3E}">
        <p14:creationId xmlns:p14="http://schemas.microsoft.com/office/powerpoint/2010/main" val="4083182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1559561" y="1787471"/>
            <a:ext cx="3053769" cy="3622729"/>
          </a:xfrm>
        </p:spPr>
        <p:txBody>
          <a:bodyPr wrap="square" numCol="1" anchorCtr="0" compatLnSpc="1">
            <a:prstTxWarp prst="textNoShape">
              <a:avLst/>
            </a:prstTxWarp>
          </a:bodyPr>
          <a:lstStyle/>
          <a:p>
            <a:pPr>
              <a:defRPr/>
            </a:pPr>
            <a:r>
              <a:rPr lang="en-GB" altLang="en-US" sz="1600" b="1" dirty="0">
                <a:latin typeface="Arial" panose="020B0604020202020204" pitchFamily="34" charset="0"/>
                <a:ea typeface="ＭＳ Ｐゴシック" panose="020B0600070205080204" pitchFamily="34" charset="-128"/>
              </a:rPr>
              <a:t>Patient champion- Driven by a personal tragedy, Josephine Ocloo campaigns to give a voice to those who feel they have been wronged by the medical profession and to make healthcare in Britain safer.   </a:t>
            </a:r>
            <a:br>
              <a:rPr lang="en-GB" altLang="en-US" sz="1600" b="1" dirty="0">
                <a:latin typeface="Arial" panose="020B0604020202020204" pitchFamily="34" charset="0"/>
                <a:ea typeface="ＭＳ Ｐゴシック" panose="020B0600070205080204" pitchFamily="34" charset="-128"/>
              </a:rPr>
            </a:br>
            <a:br>
              <a:rPr lang="en-GB" altLang="en-US" sz="1600" b="1" dirty="0">
                <a:latin typeface="Arial" panose="020B0604020202020204" pitchFamily="34" charset="0"/>
                <a:ea typeface="ＭＳ Ｐゴシック" panose="020B0600070205080204" pitchFamily="34" charset="-128"/>
              </a:rPr>
            </a:br>
            <a:r>
              <a:rPr lang="en-GB" altLang="en-US" sz="1600" b="1" dirty="0">
                <a:latin typeface="Arial" panose="020B0604020202020204" pitchFamily="34" charset="0"/>
                <a:ea typeface="ＭＳ Ｐゴシック" panose="020B0600070205080204" pitchFamily="34" charset="-128"/>
              </a:rPr>
              <a:t>Mark Gould reports.    </a:t>
            </a:r>
            <a:br>
              <a:rPr lang="en-GB" altLang="en-US" sz="1600" b="1" dirty="0">
                <a:latin typeface="Arial" panose="020B0604020202020204" pitchFamily="34" charset="0"/>
                <a:ea typeface="ＭＳ Ｐゴシック" panose="020B0600070205080204" pitchFamily="34" charset="-128"/>
              </a:rPr>
            </a:br>
            <a:r>
              <a:rPr lang="en-GB" altLang="en-US" sz="1600" b="1" dirty="0">
                <a:latin typeface="Arial" panose="020B0604020202020204" pitchFamily="34" charset="0"/>
                <a:ea typeface="ＭＳ Ｐゴシック" panose="020B0600070205080204" pitchFamily="34" charset="-128"/>
              </a:rPr>
              <a:t>     </a:t>
            </a:r>
            <a:br>
              <a:rPr lang="en-GB" altLang="en-US" sz="1600" b="1" dirty="0">
                <a:latin typeface="Arial" panose="020B0604020202020204" pitchFamily="34" charset="0"/>
                <a:ea typeface="ＭＳ Ｐゴシック" panose="020B0600070205080204" pitchFamily="34" charset="-128"/>
              </a:rPr>
            </a:br>
            <a:r>
              <a:rPr lang="en-GB" altLang="en-US" sz="1600" b="1" u="sng" dirty="0">
                <a:latin typeface="Arial" panose="020B0604020202020204" pitchFamily="34" charset="0"/>
                <a:ea typeface="ＭＳ Ｐゴシック" panose="020B0600070205080204" pitchFamily="34" charset="-128"/>
                <a:hlinkClick r:id="rId4"/>
              </a:rPr>
              <a:t>The Guardian</a:t>
            </a:r>
            <a:br>
              <a:rPr lang="en-GB" altLang="en-US" sz="1600" b="1" dirty="0">
                <a:latin typeface="Arial" panose="020B0604020202020204" pitchFamily="34" charset="0"/>
                <a:ea typeface="ＭＳ Ｐゴシック" panose="020B0600070205080204" pitchFamily="34" charset="-128"/>
              </a:rPr>
            </a:br>
            <a:br>
              <a:rPr lang="en-GB" altLang="en-US" sz="1600" b="1" dirty="0">
                <a:latin typeface="Arial" panose="020B0604020202020204" pitchFamily="34" charset="0"/>
                <a:ea typeface="ＭＳ Ｐゴシック" panose="020B0600070205080204" pitchFamily="34" charset="-128"/>
              </a:rPr>
            </a:br>
            <a:r>
              <a:rPr lang="en-GB" altLang="en-US" sz="1600" b="1" dirty="0">
                <a:latin typeface="Arial" panose="020B0604020202020204" pitchFamily="34" charset="0"/>
                <a:ea typeface="ＭＳ Ｐゴシック" panose="020B0600070205080204" pitchFamily="34" charset="-128"/>
              </a:rPr>
              <a:t>Wednesday</a:t>
            </a:r>
            <a:r>
              <a:rPr lang="en-GB" altLang="en-US" sz="1600" b="1" dirty="0">
                <a:solidFill>
                  <a:schemeClr val="bg1"/>
                </a:solidFill>
                <a:latin typeface="Arial" panose="020B0604020202020204" pitchFamily="34" charset="0"/>
                <a:ea typeface="ＭＳ Ｐゴシック" panose="020B0600070205080204" pitchFamily="34" charset="-128"/>
              </a:rPr>
              <a:t> </a:t>
            </a:r>
            <a:r>
              <a:rPr lang="en-GB" altLang="en-US" sz="1600" b="1" dirty="0">
                <a:latin typeface="Arial" panose="020B0604020202020204" pitchFamily="34" charset="0"/>
                <a:ea typeface="ＭＳ Ｐゴシック" panose="020B0600070205080204" pitchFamily="34" charset="-128"/>
              </a:rPr>
              <a:t>June</a:t>
            </a:r>
            <a:r>
              <a:rPr lang="en-GB" altLang="en-US" sz="1600" b="1" dirty="0">
                <a:ea typeface="ＭＳ Ｐゴシック" panose="020B0600070205080204" pitchFamily="34" charset="-128"/>
              </a:rPr>
              <a:t> </a:t>
            </a:r>
            <a:r>
              <a:rPr lang="en-GB" altLang="en-US" sz="1600" b="1" dirty="0">
                <a:latin typeface="Arial" panose="020B0604020202020204" pitchFamily="34" charset="0"/>
                <a:ea typeface="ＭＳ Ｐゴシック" panose="020B0600070205080204" pitchFamily="34" charset="-128"/>
              </a:rPr>
              <a:t>25, 2008</a:t>
            </a:r>
            <a:endParaRPr lang="en-GB" altLang="en-US" sz="1200" b="1" dirty="0">
              <a:solidFill>
                <a:schemeClr val="bg1"/>
              </a:solidFill>
              <a:ea typeface="ＭＳ Ｐゴシック" panose="020B0600070205080204" pitchFamily="34" charset="-128"/>
            </a:endParaRPr>
          </a:p>
        </p:txBody>
      </p:sp>
      <p:pic>
        <p:nvPicPr>
          <p:cNvPr id="10243"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white">
          <a:xfrm>
            <a:off x="4800601" y="1676400"/>
            <a:ext cx="5686425"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44" name="Object 4"/>
          <p:cNvGraphicFramePr>
            <a:graphicFrameLocks noChangeAspect="1"/>
          </p:cNvGraphicFramePr>
          <p:nvPr/>
        </p:nvGraphicFramePr>
        <p:xfrm>
          <a:off x="1905000" y="533400"/>
          <a:ext cx="3657600" cy="685800"/>
        </p:xfrm>
        <a:graphic>
          <a:graphicData uri="http://schemas.openxmlformats.org/presentationml/2006/ole">
            <mc:AlternateContent xmlns:mc="http://schemas.openxmlformats.org/markup-compatibility/2006">
              <mc:Choice xmlns:v="urn:schemas-microsoft-com:vml" Requires="v">
                <p:oleObj spid="_x0000_s1037" name="Photo Editor Photo" r:id="rId6" imgW="1333333" imgH="209524" progId="MSPhotoEd.3">
                  <p:embed/>
                </p:oleObj>
              </mc:Choice>
              <mc:Fallback>
                <p:oleObj name="Photo Editor Photo" r:id="rId6" imgW="1333333" imgH="209524" progId="MSPhotoEd.3">
                  <p:embed/>
                  <p:pic>
                    <p:nvPicPr>
                      <p:cNvPr id="10244"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00" y="533400"/>
                        <a:ext cx="3657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10245" name="Rectangle 5"/>
          <p:cNvSpPr>
            <a:spLocks noChangeArrowheads="1"/>
          </p:cNvSpPr>
          <p:nvPr/>
        </p:nvSpPr>
        <p:spPr bwMode="auto">
          <a:xfrm>
            <a:off x="4876800" y="5867400"/>
            <a:ext cx="55626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pPr>
              <a:spcBef>
                <a:spcPts val="500"/>
              </a:spcBef>
              <a:spcAft>
                <a:spcPts val="100"/>
              </a:spcAft>
            </a:pPr>
            <a:r>
              <a:rPr lang="en-GB" altLang="en-US" sz="1400" b="1"/>
              <a:t>Josephine Ocloo: "I have lost my child in horrendous circumstances under an organisation that was supposed to be caring for her." Photograph: Teri Pengilley</a:t>
            </a:r>
            <a:endParaRPr lang="en-GB" altLang="en-US" sz="1400"/>
          </a:p>
        </p:txBody>
      </p:sp>
      <p:sp>
        <p:nvSpPr>
          <p:cNvPr id="10246" name="Slide Number Placeholder 2"/>
          <p:cNvSpPr>
            <a:spLocks noGrp="1"/>
          </p:cNvSpPr>
          <p:nvPr>
            <p:ph type="sldNum" sz="quarter" idx="10"/>
          </p:nvPr>
        </p:nvSpPr>
        <p:spPr bwMode="auto">
          <a:noFill/>
          <a:ln>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panose="02020603050405020304" pitchFamily="18" charset="0"/>
                <a:ea typeface="ＭＳ Ｐゴシック" panose="020B0600070205080204" pitchFamily="34" charset="-128"/>
              </a:defRPr>
            </a:lvl1pPr>
            <a:lvl2pPr marL="742950" indent="-285750">
              <a:defRPr sz="2400">
                <a:solidFill>
                  <a:schemeClr val="tx1"/>
                </a:solidFill>
                <a:latin typeface="Times New Roman" panose="02020603050405020304" pitchFamily="18" charset="0"/>
                <a:ea typeface="ＭＳ Ｐゴシック" panose="020B0600070205080204" pitchFamily="34" charset="-128"/>
              </a:defRPr>
            </a:lvl2pPr>
            <a:lvl3pPr marL="1143000" indent="-228600">
              <a:defRPr sz="2400">
                <a:solidFill>
                  <a:schemeClr val="tx1"/>
                </a:solidFill>
                <a:latin typeface="Times New Roman" panose="02020603050405020304" pitchFamily="18" charset="0"/>
                <a:ea typeface="ＭＳ Ｐゴシック" panose="020B0600070205080204" pitchFamily="34" charset="-128"/>
              </a:defRPr>
            </a:lvl3pPr>
            <a:lvl4pPr marL="1600200" indent="-228600">
              <a:defRPr sz="2400">
                <a:solidFill>
                  <a:schemeClr val="tx1"/>
                </a:solidFill>
                <a:latin typeface="Times New Roman" panose="02020603050405020304" pitchFamily="18" charset="0"/>
                <a:ea typeface="ＭＳ Ｐゴシック" panose="020B0600070205080204" pitchFamily="34" charset="-128"/>
              </a:defRPr>
            </a:lvl4pPr>
            <a:lvl5pPr marL="2057400" indent="-228600">
              <a:defRPr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ＭＳ Ｐゴシック" panose="020B0600070205080204" pitchFamily="34" charset="-128"/>
              </a:defRPr>
            </a:lvl9pPr>
          </a:lstStyle>
          <a:p>
            <a:fld id="{3893D61C-D892-4DBC-8961-96BFFFC23E3F}" type="slidenum">
              <a:rPr lang="en-US" altLang="en-US" sz="1800">
                <a:solidFill>
                  <a:srgbClr val="FFFFFF"/>
                </a:solidFill>
              </a:rPr>
              <a:pPr/>
              <a:t>5</a:t>
            </a:fld>
            <a:endParaRPr lang="en-US" altLang="en-US" sz="1800">
              <a:solidFill>
                <a:srgbClr val="FFFFFF"/>
              </a:solidFill>
            </a:endParaRPr>
          </a:p>
        </p:txBody>
      </p:sp>
    </p:spTree>
    <p:extLst>
      <p:ext uri="{BB962C8B-B14F-4D97-AF65-F5344CB8AC3E}">
        <p14:creationId xmlns:p14="http://schemas.microsoft.com/office/powerpoint/2010/main" val="1962807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mage result for image of rosa parks standing at the back of the bu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19030" y="-108758"/>
            <a:ext cx="6132490" cy="7713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3661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122540" y="338202"/>
            <a:ext cx="8763139" cy="393317"/>
          </a:xfrm>
        </p:spPr>
        <p:txBody>
          <a:bodyPr>
            <a:normAutofit fontScale="90000"/>
          </a:bodyPr>
          <a:lstStyle/>
          <a:p>
            <a:r>
              <a:rPr lang="en-GB" altLang="en-US" sz="2800" dirty="0"/>
              <a:t>Published Papers on </a:t>
            </a:r>
            <a:r>
              <a:rPr lang="en-GB" altLang="en-US" sz="2800" dirty="0">
                <a:ea typeface="ＭＳ Ｐゴシック" panose="020B0600070205080204" pitchFamily="34" charset="-128"/>
              </a:rPr>
              <a:t>PPI in Patient Safety &amp; Quality:</a:t>
            </a:r>
            <a:endParaRPr lang="en-US" altLang="en-US" sz="2800" dirty="0">
              <a:ea typeface="ＭＳ Ｐゴシック" panose="020B0600070205080204" pitchFamily="34" charset="-128"/>
            </a:endParaRPr>
          </a:p>
        </p:txBody>
      </p:sp>
      <p:sp>
        <p:nvSpPr>
          <p:cNvPr id="12291" name="Content Placeholder 2"/>
          <p:cNvSpPr>
            <a:spLocks noGrp="1"/>
          </p:cNvSpPr>
          <p:nvPr>
            <p:ph idx="1"/>
          </p:nvPr>
        </p:nvSpPr>
        <p:spPr>
          <a:xfrm>
            <a:off x="144049" y="864296"/>
            <a:ext cx="11849622" cy="5993704"/>
          </a:xfrm>
        </p:spPr>
        <p:txBody>
          <a:bodyPr/>
          <a:lstStyle/>
          <a:p>
            <a:pPr marL="0" indent="0">
              <a:buNone/>
            </a:pPr>
            <a:r>
              <a:rPr lang="en-GB" sz="1800" dirty="0">
                <a:latin typeface="Arial" panose="020B0604020202020204" pitchFamily="34" charset="0"/>
                <a:cs typeface="Arial" panose="020B0604020202020204" pitchFamily="34" charset="0"/>
              </a:rPr>
              <a:t>Ocloo, J, Goodrich, J, Tanaka, H, </a:t>
            </a:r>
            <a:r>
              <a:rPr lang="en-GB" sz="1800" dirty="0" err="1">
                <a:latin typeface="Arial" panose="020B0604020202020204" pitchFamily="34" charset="0"/>
                <a:cs typeface="Arial" panose="020B0604020202020204" pitchFamily="34" charset="0"/>
              </a:rPr>
              <a:t>Birchall</a:t>
            </a:r>
            <a:r>
              <a:rPr lang="en-GB" sz="1800" dirty="0">
                <a:latin typeface="Arial" panose="020B0604020202020204" pitchFamily="34" charset="0"/>
                <a:cs typeface="Arial" panose="020B0604020202020204" pitchFamily="34" charset="0"/>
              </a:rPr>
              <a:t>-Searle, J, Dawson, D, Farr, M. The importance of power, context and agency in improving patient experience through a patient and family centred care approach. </a:t>
            </a:r>
            <a:r>
              <a:rPr lang="en-GB" sz="1800" u="sng" dirty="0">
                <a:latin typeface="Arial" panose="020B0604020202020204" pitchFamily="34" charset="0"/>
                <a:cs typeface="Arial" panose="020B0604020202020204" pitchFamily="34" charset="0"/>
              </a:rPr>
              <a:t>Health Research Policy and Systems. 2020.18:10.</a:t>
            </a:r>
          </a:p>
          <a:p>
            <a:pPr marL="0" indent="0">
              <a:buNone/>
            </a:pPr>
            <a:endParaRPr lang="en-GB" sz="1800" dirty="0">
              <a:latin typeface="Arial" panose="020B0604020202020204" pitchFamily="34" charset="0"/>
              <a:cs typeface="Arial" panose="020B0604020202020204" pitchFamily="34" charset="0"/>
            </a:endParaRPr>
          </a:p>
          <a:p>
            <a:pPr marL="0" indent="0">
              <a:spcBef>
                <a:spcPts val="0"/>
              </a:spcBef>
              <a:buNone/>
            </a:pPr>
            <a:r>
              <a:rPr lang="en-GB" sz="1800" dirty="0">
                <a:latin typeface="Arial" panose="020B0604020202020204" pitchFamily="34" charset="0"/>
                <a:cs typeface="Arial" panose="020B0604020202020204" pitchFamily="34" charset="0"/>
              </a:rPr>
              <a:t>Ocloo, J &amp; Matthews, R. </a:t>
            </a:r>
            <a:r>
              <a:rPr lang="en-GB" sz="1800" b="1" dirty="0">
                <a:latin typeface="Arial" panose="020B0604020202020204" pitchFamily="34" charset="0"/>
                <a:cs typeface="Arial" panose="020B0604020202020204" pitchFamily="34" charset="0"/>
              </a:rPr>
              <a:t>From tokenism to empowerment: progressing patient and public involvement in healthcare improvement</a:t>
            </a:r>
            <a:r>
              <a:rPr lang="en-GB" sz="1800" dirty="0">
                <a:latin typeface="Arial" panose="020B0604020202020204" pitchFamily="34" charset="0"/>
                <a:cs typeface="Arial" panose="020B0604020202020204" pitchFamily="34" charset="0"/>
              </a:rPr>
              <a:t>. </a:t>
            </a:r>
            <a:r>
              <a:rPr lang="en-GB" sz="1800" u="sng" dirty="0">
                <a:latin typeface="Arial" panose="020B0604020202020204" pitchFamily="34" charset="0"/>
                <a:cs typeface="Arial" panose="020B0604020202020204" pitchFamily="34" charset="0"/>
              </a:rPr>
              <a:t>BMJ </a:t>
            </a:r>
            <a:r>
              <a:rPr lang="en-GB" sz="1800" u="sng" dirty="0" err="1">
                <a:latin typeface="Arial" panose="020B0604020202020204" pitchFamily="34" charset="0"/>
                <a:cs typeface="Arial" panose="020B0604020202020204" pitchFamily="34" charset="0"/>
              </a:rPr>
              <a:t>Qual</a:t>
            </a:r>
            <a:r>
              <a:rPr lang="en-GB" sz="1800" u="sng" dirty="0">
                <a:latin typeface="Arial" panose="020B0604020202020204" pitchFamily="34" charset="0"/>
                <a:cs typeface="Arial" panose="020B0604020202020204" pitchFamily="34" charset="0"/>
              </a:rPr>
              <a:t> </a:t>
            </a:r>
            <a:r>
              <a:rPr lang="en-GB" sz="1800" u="sng" dirty="0" err="1">
                <a:latin typeface="Arial" panose="020B0604020202020204" pitchFamily="34" charset="0"/>
                <a:cs typeface="Arial" panose="020B0604020202020204" pitchFamily="34" charset="0"/>
              </a:rPr>
              <a:t>Saf</a:t>
            </a:r>
            <a:r>
              <a:rPr lang="en-GB" sz="1800" u="sng" dirty="0">
                <a:latin typeface="Arial" panose="020B0604020202020204" pitchFamily="34" charset="0"/>
                <a:cs typeface="Arial" panose="020B0604020202020204" pitchFamily="34" charset="0"/>
              </a:rPr>
              <a:t> 2016 </a:t>
            </a:r>
            <a:r>
              <a:rPr lang="en-GB" sz="1800" dirty="0">
                <a:latin typeface="Arial" panose="020B0604020202020204" pitchFamily="34" charset="0"/>
                <a:cs typeface="Arial" panose="020B0604020202020204" pitchFamily="34" charset="0"/>
              </a:rPr>
              <a:t>0:1–7. </a:t>
            </a:r>
          </a:p>
          <a:p>
            <a:pPr marL="0" indent="0">
              <a:spcBef>
                <a:spcPts val="0"/>
              </a:spcBef>
              <a:buNone/>
            </a:pPr>
            <a:endParaRPr lang="en-GB" sz="1800" dirty="0">
              <a:latin typeface="Arial" panose="020B0604020202020204" pitchFamily="34" charset="0"/>
              <a:cs typeface="Arial" panose="020B0604020202020204" pitchFamily="34" charset="0"/>
            </a:endParaRPr>
          </a:p>
          <a:p>
            <a:pPr marL="0" indent="0">
              <a:spcBef>
                <a:spcPts val="0"/>
              </a:spcBef>
              <a:buNone/>
            </a:pPr>
            <a:r>
              <a:rPr lang="en-GB" sz="1800" dirty="0">
                <a:latin typeface="Arial" panose="020B0604020202020204" pitchFamily="34" charset="0"/>
                <a:cs typeface="Arial" panose="020B0604020202020204" pitchFamily="34" charset="0"/>
              </a:rPr>
              <a:t>Ocloo, J (2013) </a:t>
            </a:r>
            <a:r>
              <a:rPr lang="en-GB" sz="1800" b="1" i="1" dirty="0">
                <a:latin typeface="Arial" panose="020B0604020202020204" pitchFamily="34" charset="0"/>
                <a:cs typeface="Arial" panose="020B0604020202020204" pitchFamily="34" charset="0"/>
              </a:rPr>
              <a:t>How FT governors can improve patient safety. </a:t>
            </a:r>
            <a:r>
              <a:rPr lang="en-GB" sz="1800" dirty="0">
                <a:latin typeface="Arial" panose="020B0604020202020204" pitchFamily="34" charset="0"/>
                <a:cs typeface="Arial" panose="020B0604020202020204" pitchFamily="34" charset="0"/>
              </a:rPr>
              <a:t>London </a:t>
            </a:r>
            <a:r>
              <a:rPr lang="en-GB" sz="1800" u="sng" dirty="0">
                <a:latin typeface="Arial" panose="020B0604020202020204" pitchFamily="34" charset="0"/>
                <a:cs typeface="Arial" panose="020B0604020202020204" pitchFamily="34" charset="0"/>
              </a:rPr>
              <a:t>Health Service Journal.</a:t>
            </a:r>
          </a:p>
          <a:p>
            <a:pPr marL="0" indent="0">
              <a:spcBef>
                <a:spcPts val="0"/>
              </a:spcBef>
              <a:buFont typeface="+mj-lt"/>
              <a:buAutoNum type="arabicParenR"/>
            </a:pPr>
            <a:endParaRPr lang="en-GB" sz="1800" dirty="0">
              <a:latin typeface="Arial" panose="020B0604020202020204" pitchFamily="34" charset="0"/>
              <a:cs typeface="Arial" panose="020B0604020202020204" pitchFamily="34" charset="0"/>
            </a:endParaRPr>
          </a:p>
          <a:p>
            <a:pPr marL="0" indent="0">
              <a:spcBef>
                <a:spcPts val="0"/>
              </a:spcBef>
              <a:buNone/>
            </a:pPr>
            <a:r>
              <a:rPr lang="en-GB" sz="1800" dirty="0">
                <a:latin typeface="Arial" panose="020B0604020202020204" pitchFamily="34" charset="0"/>
                <a:cs typeface="Arial" panose="020B0604020202020204" pitchFamily="34" charset="0"/>
              </a:rPr>
              <a:t>Ocloo, J.; O’Shea, A.; </a:t>
            </a:r>
            <a:r>
              <a:rPr lang="en-GB" sz="1800" dirty="0" err="1">
                <a:latin typeface="Arial" panose="020B0604020202020204" pitchFamily="34" charset="0"/>
                <a:cs typeface="Arial" panose="020B0604020202020204" pitchFamily="34" charset="0"/>
              </a:rPr>
              <a:t>Fulop</a:t>
            </a:r>
            <a:r>
              <a:rPr lang="en-GB" sz="1800" dirty="0">
                <a:latin typeface="Arial" panose="020B0604020202020204" pitchFamily="34" charset="0"/>
                <a:cs typeface="Arial" panose="020B0604020202020204" pitchFamily="34" charset="0"/>
              </a:rPr>
              <a:t>, N. (2013) </a:t>
            </a:r>
            <a:r>
              <a:rPr lang="en-GB" sz="1800" b="1" i="1" dirty="0">
                <a:latin typeface="Arial" panose="020B0604020202020204" pitchFamily="34" charset="0"/>
                <a:cs typeface="Arial" panose="020B0604020202020204" pitchFamily="34" charset="0"/>
              </a:rPr>
              <a:t>Empowerment or Rhetoric?: Investigating the role of NHS Foundation Trust Governors in the governance of patient safety </a:t>
            </a:r>
            <a:r>
              <a:rPr lang="en-GB" sz="1800" u="sng" dirty="0">
                <a:latin typeface="Arial" panose="020B0604020202020204" pitchFamily="34" charset="0"/>
                <a:cs typeface="Arial" panose="020B0604020202020204" pitchFamily="34" charset="0"/>
              </a:rPr>
              <a:t>Health Policy: Vol 111(3):301-310</a:t>
            </a:r>
          </a:p>
          <a:p>
            <a:pPr marL="0" indent="0">
              <a:spcBef>
                <a:spcPts val="0"/>
              </a:spcBef>
              <a:buFont typeface="+mj-lt"/>
              <a:buAutoNum type="arabicParenR"/>
            </a:pPr>
            <a:endParaRPr lang="en-GB" sz="1800" u="sng" dirty="0">
              <a:latin typeface="Arial" panose="020B0604020202020204" pitchFamily="34" charset="0"/>
              <a:cs typeface="Arial" panose="020B0604020202020204" pitchFamily="34" charset="0"/>
            </a:endParaRPr>
          </a:p>
          <a:p>
            <a:pPr marL="0" indent="0">
              <a:spcBef>
                <a:spcPts val="0"/>
              </a:spcBef>
              <a:buNone/>
            </a:pPr>
            <a:r>
              <a:rPr lang="en-GB" altLang="en-US" sz="1800" dirty="0">
                <a:latin typeface="Arial" panose="020B0604020202020204" pitchFamily="34" charset="0"/>
                <a:cs typeface="Arial" panose="020B0604020202020204" pitchFamily="34" charset="0"/>
              </a:rPr>
              <a:t>Ocloo, J. &amp; </a:t>
            </a:r>
            <a:r>
              <a:rPr lang="en-GB" altLang="en-US" sz="1800" dirty="0" err="1">
                <a:latin typeface="Arial" panose="020B0604020202020204" pitchFamily="34" charset="0"/>
                <a:cs typeface="Arial" panose="020B0604020202020204" pitchFamily="34" charset="0"/>
              </a:rPr>
              <a:t>Fulop</a:t>
            </a:r>
            <a:r>
              <a:rPr lang="en-GB" altLang="en-US" sz="1800" dirty="0">
                <a:latin typeface="Arial" panose="020B0604020202020204" pitchFamily="34" charset="0"/>
                <a:cs typeface="Arial" panose="020B0604020202020204" pitchFamily="34" charset="0"/>
              </a:rPr>
              <a:t>, N. (2011) </a:t>
            </a:r>
            <a:r>
              <a:rPr lang="en-GB" altLang="en-US" sz="1800" b="1" i="1" dirty="0">
                <a:latin typeface="Arial" panose="020B0604020202020204" pitchFamily="34" charset="0"/>
                <a:cs typeface="Arial" panose="020B0604020202020204" pitchFamily="34" charset="0"/>
              </a:rPr>
              <a:t>Developing a 'Critical' Approach to Patient and Public Involvement in Patient Safety in the NHS: Learning Lessons from other parts of the Public Sector? </a:t>
            </a:r>
            <a:r>
              <a:rPr lang="en-GB" altLang="en-US" sz="1800" u="sng" dirty="0">
                <a:latin typeface="Arial" panose="020B0604020202020204" pitchFamily="34" charset="0"/>
                <a:cs typeface="Arial" panose="020B0604020202020204" pitchFamily="34" charset="0"/>
              </a:rPr>
              <a:t>Health Expectations </a:t>
            </a:r>
            <a:r>
              <a:rPr lang="en-GB" altLang="en-US" sz="1800" dirty="0">
                <a:latin typeface="Arial" panose="020B0604020202020204" pitchFamily="34" charset="0"/>
                <a:cs typeface="Arial" panose="020B0604020202020204" pitchFamily="34" charset="0"/>
              </a:rPr>
              <a:t>June 2011.</a:t>
            </a:r>
          </a:p>
          <a:p>
            <a:pPr marL="0" indent="0">
              <a:spcBef>
                <a:spcPts val="0"/>
              </a:spcBef>
              <a:buFont typeface="+mj-lt"/>
              <a:buAutoNum type="arabicParenR"/>
            </a:pPr>
            <a:endParaRPr lang="en-GB" altLang="en-US" sz="1800" dirty="0">
              <a:latin typeface="Arial" panose="020B0604020202020204" pitchFamily="34" charset="0"/>
              <a:cs typeface="Arial" panose="020B0604020202020204" pitchFamily="34" charset="0"/>
            </a:endParaRPr>
          </a:p>
          <a:p>
            <a:pPr marL="0" indent="0">
              <a:spcBef>
                <a:spcPts val="0"/>
              </a:spcBef>
              <a:buNone/>
            </a:pPr>
            <a:r>
              <a:rPr lang="en-GB" altLang="en-US" sz="1800" dirty="0">
                <a:latin typeface="Arial" panose="020B0604020202020204" pitchFamily="34" charset="0"/>
                <a:cs typeface="Arial" panose="020B0604020202020204" pitchFamily="34" charset="0"/>
              </a:rPr>
              <a:t>Ocloo, J. (2011) </a:t>
            </a:r>
            <a:r>
              <a:rPr lang="en-GB" altLang="en-US" sz="1800" b="1" i="1" dirty="0">
                <a:latin typeface="Arial" panose="020B0604020202020204" pitchFamily="34" charset="0"/>
                <a:cs typeface="Arial" panose="020B0604020202020204" pitchFamily="34" charset="0"/>
              </a:rPr>
              <a:t>'Broadening the Patient Safety Movement: Listening, Involving &amp; Learning from Patients &amp; the Public'.</a:t>
            </a:r>
            <a:r>
              <a:rPr lang="en-GB" altLang="en-US" sz="1800" dirty="0">
                <a:latin typeface="Arial" panose="020B0604020202020204" pitchFamily="34" charset="0"/>
                <a:cs typeface="Arial" panose="020B0604020202020204" pitchFamily="34" charset="0"/>
              </a:rPr>
              <a:t> In Rowley, C.A. &amp; Waring, J. (</a:t>
            </a:r>
            <a:r>
              <a:rPr lang="en-GB" altLang="en-US" sz="1800" dirty="0" err="1">
                <a:latin typeface="Arial" panose="020B0604020202020204" pitchFamily="34" charset="0"/>
                <a:cs typeface="Arial" panose="020B0604020202020204" pitchFamily="34" charset="0"/>
              </a:rPr>
              <a:t>eds</a:t>
            </a:r>
            <a:r>
              <a:rPr lang="en-GB" altLang="en-US" sz="1800" dirty="0">
                <a:latin typeface="Arial" panose="020B0604020202020204" pitchFamily="34" charset="0"/>
                <a:cs typeface="Arial" panose="020B0604020202020204" pitchFamily="34" charset="0"/>
              </a:rPr>
              <a:t>) </a:t>
            </a:r>
            <a:r>
              <a:rPr lang="en-GB" altLang="en-US" sz="1800" u="sng" dirty="0">
                <a:latin typeface="Arial" panose="020B0604020202020204" pitchFamily="34" charset="0"/>
                <a:cs typeface="Arial" panose="020B0604020202020204" pitchFamily="34" charset="0"/>
              </a:rPr>
              <a:t>Socio-Cultural Perspectives on Patient Safety.</a:t>
            </a:r>
            <a:r>
              <a:rPr lang="en-GB" altLang="en-US" sz="1800" dirty="0">
                <a:latin typeface="Arial" panose="020B0604020202020204" pitchFamily="34" charset="0"/>
                <a:cs typeface="Arial" panose="020B0604020202020204" pitchFamily="34" charset="0"/>
              </a:rPr>
              <a:t> Surrey: </a:t>
            </a:r>
            <a:r>
              <a:rPr lang="en-GB" altLang="en-US" sz="1800" dirty="0" err="1">
                <a:latin typeface="Arial" panose="020B0604020202020204" pitchFamily="34" charset="0"/>
                <a:cs typeface="Arial" panose="020B0604020202020204" pitchFamily="34" charset="0"/>
              </a:rPr>
              <a:t>Ashgate</a:t>
            </a:r>
            <a:r>
              <a:rPr lang="en-GB" altLang="en-US" sz="1800" dirty="0">
                <a:latin typeface="Arial" panose="020B0604020202020204" pitchFamily="34" charset="0"/>
                <a:cs typeface="Arial" panose="020B0604020202020204" pitchFamily="34" charset="0"/>
              </a:rPr>
              <a:t> publishing</a:t>
            </a:r>
          </a:p>
          <a:p>
            <a:pPr marL="0" indent="0">
              <a:spcBef>
                <a:spcPts val="0"/>
              </a:spcBef>
              <a:buNone/>
            </a:pPr>
            <a:endParaRPr lang="en-GB" altLang="en-US" sz="1800" dirty="0">
              <a:latin typeface="Arial" panose="020B0604020202020204" pitchFamily="34" charset="0"/>
              <a:cs typeface="Arial" panose="020B0604020202020204" pitchFamily="34" charset="0"/>
            </a:endParaRPr>
          </a:p>
          <a:p>
            <a:pPr marL="0" indent="0">
              <a:spcBef>
                <a:spcPts val="0"/>
              </a:spcBef>
              <a:buNone/>
            </a:pPr>
            <a:r>
              <a:rPr lang="en-GB" altLang="en-US" sz="1800" dirty="0">
                <a:latin typeface="Arial" panose="020B0604020202020204" pitchFamily="34" charset="0"/>
                <a:cs typeface="Arial" panose="020B0604020202020204" pitchFamily="34" charset="0"/>
              </a:rPr>
              <a:t>Ocloo, J. (2010) </a:t>
            </a:r>
            <a:r>
              <a:rPr lang="en-GB" altLang="en-US" sz="1800" b="1" i="1" dirty="0">
                <a:latin typeface="Arial" panose="020B0604020202020204" pitchFamily="34" charset="0"/>
                <a:cs typeface="Arial" panose="020B0604020202020204" pitchFamily="34" charset="0"/>
              </a:rPr>
              <a:t>Harmed patients gaining voice: Challenging dominant perspectives in the construction of medical harm and patient safety reform</a:t>
            </a:r>
            <a:r>
              <a:rPr lang="en-GB" altLang="en-US" sz="1800" dirty="0">
                <a:latin typeface="Arial" panose="020B0604020202020204" pitchFamily="34" charset="0"/>
                <a:cs typeface="Arial" panose="020B0604020202020204" pitchFamily="34" charset="0"/>
              </a:rPr>
              <a:t>. </a:t>
            </a:r>
            <a:r>
              <a:rPr lang="en-GB" altLang="en-US" sz="1800" u="sng" dirty="0">
                <a:latin typeface="Arial" panose="020B0604020202020204" pitchFamily="34" charset="0"/>
                <a:cs typeface="Arial" panose="020B0604020202020204" pitchFamily="34" charset="0"/>
              </a:rPr>
              <a:t>Social Science &amp; Medicine</a:t>
            </a:r>
            <a:r>
              <a:rPr lang="en-GB" altLang="en-US" sz="1800" dirty="0">
                <a:latin typeface="Arial" panose="020B0604020202020204" pitchFamily="34" charset="0"/>
                <a:cs typeface="Arial" panose="020B0604020202020204" pitchFamily="34" charset="0"/>
              </a:rPr>
              <a:t>. 71, 510-516. </a:t>
            </a:r>
          </a:p>
          <a:p>
            <a:pPr marL="0" indent="0">
              <a:buNone/>
            </a:pPr>
            <a:endParaRPr lang="en-GB" altLang="en-US" sz="2400" dirty="0">
              <a:latin typeface="Arial" panose="020B0604020202020204" pitchFamily="34" charset="0"/>
              <a:cs typeface="Arial" panose="020B0604020202020204" pitchFamily="34" charset="0"/>
            </a:endParaRPr>
          </a:p>
          <a:p>
            <a:endParaRPr lang="en-US" altLang="en-US" sz="1600" dirty="0">
              <a:latin typeface="Arial" panose="020B0604020202020204" pitchFamily="34" charset="0"/>
              <a:cs typeface="Arial" panose="020B0604020202020204" pitchFamily="34" charset="0"/>
            </a:endParaRPr>
          </a:p>
          <a:p>
            <a:endParaRPr lang="en-US" altLang="en-US" dirty="0">
              <a:ea typeface="ＭＳ Ｐゴシック" panose="020B0600070205080204" pitchFamily="34" charset="-128"/>
            </a:endParaRPr>
          </a:p>
          <a:p>
            <a:endParaRPr lang="en-US" altLang="en-US" dirty="0">
              <a:ea typeface="ＭＳ Ｐゴシック" panose="020B0600070205080204" pitchFamily="34" charset="-128"/>
            </a:endParaRPr>
          </a:p>
          <a:p>
            <a:endParaRPr lang="en-US" altLang="en-US" dirty="0">
              <a:ea typeface="ＭＳ Ｐゴシック" panose="020B0600070205080204" pitchFamily="34" charset="-128"/>
            </a:endParaRPr>
          </a:p>
        </p:txBody>
      </p:sp>
    </p:spTree>
    <p:extLst>
      <p:ext uri="{BB962C8B-B14F-4D97-AF65-F5344CB8AC3E}">
        <p14:creationId xmlns:p14="http://schemas.microsoft.com/office/powerpoint/2010/main" val="10627777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3"/>
          <p:cNvSpPr txBox="1">
            <a:spLocks noGrp="1"/>
          </p:cNvSpPr>
          <p:nvPr>
            <p:ph type="title"/>
          </p:nvPr>
        </p:nvSpPr>
        <p:spPr>
          <a:xfrm>
            <a:off x="838200" y="365127"/>
            <a:ext cx="10515600" cy="865467"/>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3200"/>
              <a:buFont typeface="Arial"/>
              <a:buNone/>
            </a:pPr>
            <a:r>
              <a:rPr lang="en-GB" sz="5400" b="1" dirty="0"/>
              <a:t>ARC South London</a:t>
            </a:r>
            <a:endParaRPr sz="5400" b="1" dirty="0"/>
          </a:p>
        </p:txBody>
      </p:sp>
      <p:sp>
        <p:nvSpPr>
          <p:cNvPr id="100" name="Google Shape;100;p13"/>
          <p:cNvSpPr txBox="1">
            <a:spLocks noGrp="1"/>
          </p:cNvSpPr>
          <p:nvPr>
            <p:ph type="body" idx="1"/>
          </p:nvPr>
        </p:nvSpPr>
        <p:spPr>
          <a:xfrm>
            <a:off x="838200" y="1535065"/>
            <a:ext cx="10515600" cy="4256453"/>
          </a:xfrm>
          <a:prstGeom prst="rect">
            <a:avLst/>
          </a:prstGeom>
          <a:noFill/>
          <a:ln>
            <a:noFill/>
          </a:ln>
        </p:spPr>
        <p:txBody>
          <a:bodyPr spcFirstLastPara="1" wrap="square" lIns="91425" tIns="45700" rIns="91425" bIns="45700" anchor="t" anchorCtr="0">
            <a:noAutofit/>
          </a:bodyPr>
          <a:lstStyle/>
          <a:p>
            <a:pPr marL="228594" indent="-76193">
              <a:spcBef>
                <a:spcPts val="0"/>
              </a:spcBef>
              <a:buNone/>
            </a:pPr>
            <a:r>
              <a:rPr lang="en-GB" sz="5400" dirty="0"/>
              <a:t>We are a research organisation that brings together researchers, health and social care practitioners, and local people to improve health and social care in south London</a:t>
            </a:r>
          </a:p>
          <a:p>
            <a:pPr marL="228594" lvl="0" indent="-76193" algn="l" rtl="0">
              <a:lnSpc>
                <a:spcPct val="90000"/>
              </a:lnSpc>
              <a:spcBef>
                <a:spcPts val="0"/>
              </a:spcBef>
              <a:spcAft>
                <a:spcPts val="0"/>
              </a:spcAft>
              <a:buClr>
                <a:schemeClr val="lt1"/>
              </a:buClr>
              <a:buSzPts val="2400"/>
              <a:buNone/>
            </a:pPr>
            <a:endParaRPr dirty="0"/>
          </a:p>
        </p:txBody>
      </p:sp>
    </p:spTree>
    <p:extLst>
      <p:ext uri="{BB962C8B-B14F-4D97-AF65-F5344CB8AC3E}">
        <p14:creationId xmlns:p14="http://schemas.microsoft.com/office/powerpoint/2010/main" val="839417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41279" cy="699587"/>
          </a:xfrm>
        </p:spPr>
        <p:txBody>
          <a:bodyPr>
            <a:normAutofit fontScale="90000"/>
          </a:bodyPr>
          <a:lstStyle/>
          <a:p>
            <a:r>
              <a:rPr lang="en-GB" sz="3200" b="1" dirty="0"/>
              <a:t>The core members of the NIHR ARC South London collaboration are:</a:t>
            </a:r>
          </a:p>
        </p:txBody>
      </p:sp>
      <p:sp>
        <p:nvSpPr>
          <p:cNvPr id="3" name="Content Placeholder 2"/>
          <p:cNvSpPr>
            <a:spLocks noGrp="1"/>
          </p:cNvSpPr>
          <p:nvPr>
            <p:ph idx="1"/>
          </p:nvPr>
        </p:nvSpPr>
        <p:spPr>
          <a:xfrm>
            <a:off x="208501" y="1233814"/>
            <a:ext cx="11710013" cy="5354876"/>
          </a:xfrm>
        </p:spPr>
        <p:txBody>
          <a:bodyPr>
            <a:normAutofit fontScale="25000" lnSpcReduction="20000"/>
          </a:bodyPr>
          <a:lstStyle/>
          <a:p>
            <a:r>
              <a:rPr lang="en-GB" sz="9600" b="1" dirty="0"/>
              <a:t>NHS Foundation Trusts:</a:t>
            </a:r>
          </a:p>
          <a:p>
            <a:r>
              <a:rPr lang="en-GB" sz="9600" dirty="0">
                <a:hlinkClick r:id="rId2"/>
              </a:rPr>
              <a:t>King’s College Hospital NHS Foundation Trust</a:t>
            </a:r>
            <a:r>
              <a:rPr lang="en-GB" sz="9600" dirty="0"/>
              <a:t> (host trust)</a:t>
            </a:r>
          </a:p>
          <a:p>
            <a:r>
              <a:rPr lang="en-GB" sz="9600" dirty="0">
                <a:hlinkClick r:id="rId3"/>
              </a:rPr>
              <a:t>Guy’s and St Thomas' NHS Foundation Trust</a:t>
            </a:r>
            <a:endParaRPr lang="en-GB" sz="9600" dirty="0"/>
          </a:p>
          <a:p>
            <a:r>
              <a:rPr lang="en-GB" sz="9600" dirty="0">
                <a:hlinkClick r:id="rId4"/>
              </a:rPr>
              <a:t>South London and </a:t>
            </a:r>
            <a:r>
              <a:rPr lang="en-GB" sz="9600" dirty="0" err="1">
                <a:hlinkClick r:id="rId4"/>
              </a:rPr>
              <a:t>Maudsley</a:t>
            </a:r>
            <a:r>
              <a:rPr lang="en-GB" sz="9600" dirty="0">
                <a:hlinkClick r:id="rId4"/>
              </a:rPr>
              <a:t> NHS Foundation Trust</a:t>
            </a:r>
            <a:endParaRPr lang="en-GB" sz="9600" dirty="0"/>
          </a:p>
          <a:p>
            <a:r>
              <a:rPr lang="en-GB" sz="9600" dirty="0">
                <a:hlinkClick r:id="rId5"/>
              </a:rPr>
              <a:t>St George's University Hospitals NHS Foundation Trust</a:t>
            </a:r>
            <a:endParaRPr lang="en-GB" sz="9600" dirty="0"/>
          </a:p>
          <a:p>
            <a:r>
              <a:rPr lang="en-GB" sz="9600" b="1" dirty="0"/>
              <a:t>Academic networks:</a:t>
            </a:r>
          </a:p>
          <a:p>
            <a:r>
              <a:rPr lang="en-GB" sz="9600" dirty="0">
                <a:hlinkClick r:id="rId6"/>
              </a:rPr>
              <a:t>Health Innovation Network</a:t>
            </a:r>
            <a:r>
              <a:rPr lang="en-GB" sz="9600" dirty="0"/>
              <a:t> (Academic Health Science Network for south London)</a:t>
            </a:r>
          </a:p>
          <a:p>
            <a:r>
              <a:rPr lang="en-GB" sz="9600" dirty="0">
                <a:hlinkClick r:id="rId7"/>
              </a:rPr>
              <a:t>King’s Health Partners </a:t>
            </a:r>
            <a:r>
              <a:rPr lang="en-GB" sz="9600" dirty="0"/>
              <a:t>(Academic Health Science Centre for south London) </a:t>
            </a:r>
          </a:p>
          <a:p>
            <a:r>
              <a:rPr lang="en-GB" sz="9600" b="1" dirty="0"/>
              <a:t>Universities:</a:t>
            </a:r>
          </a:p>
          <a:p>
            <a:r>
              <a:rPr lang="en-GB" sz="9600" dirty="0">
                <a:hlinkClick r:id="rId8"/>
              </a:rPr>
              <a:t>King’s College London</a:t>
            </a:r>
            <a:endParaRPr lang="en-GB" sz="9600" dirty="0"/>
          </a:p>
          <a:p>
            <a:r>
              <a:rPr lang="en-GB" sz="9600" dirty="0">
                <a:hlinkClick r:id="rId9"/>
              </a:rPr>
              <a:t>Kingston University</a:t>
            </a:r>
            <a:endParaRPr lang="en-GB" sz="9600" dirty="0"/>
          </a:p>
          <a:p>
            <a:r>
              <a:rPr lang="en-GB" sz="9600" dirty="0">
                <a:hlinkClick r:id="rId10"/>
              </a:rPr>
              <a:t>St George's, University of London</a:t>
            </a:r>
            <a:endParaRPr lang="en-GB" sz="9600" dirty="0"/>
          </a:p>
          <a:p>
            <a:r>
              <a:rPr lang="en-GB" sz="9600" dirty="0"/>
              <a:t>We also work with a range of local and national charities, health commissioners, local authorities, and community organisations in south London.</a:t>
            </a:r>
          </a:p>
          <a:p>
            <a:endParaRPr lang="en-GB" dirty="0"/>
          </a:p>
        </p:txBody>
      </p:sp>
    </p:spTree>
    <p:extLst>
      <p:ext uri="{BB962C8B-B14F-4D97-AF65-F5344CB8AC3E}">
        <p14:creationId xmlns:p14="http://schemas.microsoft.com/office/powerpoint/2010/main" val="2423685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965</TotalTime>
  <Words>2244</Words>
  <Application>Microsoft Office PowerPoint</Application>
  <PresentationFormat>Widescreen</PresentationFormat>
  <Paragraphs>170</Paragraphs>
  <Slides>19</Slides>
  <Notes>11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Calibri Light</vt:lpstr>
      <vt:lpstr>Times New Roman</vt:lpstr>
      <vt:lpstr>Office Theme</vt:lpstr>
      <vt:lpstr>Photo Editor Photo</vt:lpstr>
      <vt:lpstr>Metro Charity Talk</vt:lpstr>
      <vt:lpstr>JO Background:</vt:lpstr>
      <vt:lpstr>PowerPoint Presentation</vt:lpstr>
      <vt:lpstr>PowerPoint Presentation</vt:lpstr>
      <vt:lpstr>Patient champion- Driven by a personal tragedy, Josephine Ocloo campaigns to give a voice to those who feel they have been wronged by the medical profession and to make healthcare in Britain safer.     Mark Gould reports.           The Guardian  Wednesday June 25, 2008</vt:lpstr>
      <vt:lpstr>PowerPoint Presentation</vt:lpstr>
      <vt:lpstr>Published Papers on PPI in Patient Safety &amp; Quality:</vt:lpstr>
      <vt:lpstr>ARC South London</vt:lpstr>
      <vt:lpstr>The core members of the NIHR ARC South London collaboration are:</vt:lpstr>
      <vt:lpstr>ARC South London has seven core areas of research. They are:</vt:lpstr>
      <vt:lpstr>ARC South London has seven core areas of research. They are:</vt:lpstr>
      <vt:lpstr>Current Research Involvement:</vt:lpstr>
      <vt:lpstr>Covid-19 Mortality in the UK</vt:lpstr>
      <vt:lpstr>Institutional Racism </vt:lpstr>
      <vt:lpstr>BAME Women &amp; Maternity</vt:lpstr>
      <vt:lpstr>Community Zoom event:</vt:lpstr>
      <vt:lpstr>Being heard, not, “seldom heard”: democratising research with diverse communities during the Covid-19 pandemic.</vt:lpstr>
      <vt:lpstr>Key Points from BMJ Piece</vt:lpstr>
      <vt:lpstr>Developing D&amp;I in ARC South London Work:</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Metro Charity Talk</dc:title>
  <dc:creator>Josephine Ocloo</dc:creator>
  <cp:lastModifiedBy>Michele Harris</cp:lastModifiedBy>
  <cp:revision>26</cp:revision>
  <dcterms:created xsi:type="dcterms:W3CDTF">2020-07-13T11:29:39Z</dcterms:created>
  <dcterms:modified xsi:type="dcterms:W3CDTF">2020-07-22T16:16:09Z</dcterms:modified>
</cp:coreProperties>
</file>