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19"/>
  </p:notesMasterIdLst>
  <p:sldIdLst>
    <p:sldId id="265" r:id="rId2"/>
    <p:sldId id="256" r:id="rId3"/>
    <p:sldId id="290" r:id="rId4"/>
    <p:sldId id="274" r:id="rId5"/>
    <p:sldId id="289" r:id="rId6"/>
    <p:sldId id="269" r:id="rId7"/>
    <p:sldId id="272" r:id="rId8"/>
    <p:sldId id="283" r:id="rId9"/>
    <p:sldId id="288" r:id="rId10"/>
    <p:sldId id="294" r:id="rId11"/>
    <p:sldId id="299" r:id="rId12"/>
    <p:sldId id="273" r:id="rId13"/>
    <p:sldId id="293" r:id="rId14"/>
    <p:sldId id="276" r:id="rId15"/>
    <p:sldId id="280" r:id="rId16"/>
    <p:sldId id="264" r:id="rId17"/>
    <p:sldId id="287" r:id="rId18"/>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 userDrawn="1">
          <p15:clr>
            <a:srgbClr val="000000"/>
          </p15:clr>
        </p15:guide>
        <p15:guide id="2" pos="257" userDrawn="1">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3399"/>
    <a:srgbClr val="CCECFF"/>
    <a:srgbClr val="FFCCCC"/>
    <a:srgbClr val="004070"/>
    <a:srgbClr val="FF33CC"/>
    <a:srgbClr val="DDDDDD"/>
    <a:srgbClr val="33CCCC"/>
    <a:srgbClr val="3366CC"/>
    <a:srgbClr val="0026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25" autoAdjust="0"/>
    <p:restoredTop sz="85328" autoAdjust="0"/>
  </p:normalViewPr>
  <p:slideViewPr>
    <p:cSldViewPr snapToGrid="0">
      <p:cViewPr varScale="1">
        <p:scale>
          <a:sx n="47" d="100"/>
          <a:sy n="47" d="100"/>
        </p:scale>
        <p:origin x="1320" y="60"/>
      </p:cViewPr>
      <p:guideLst>
        <p:guide orient="horz" pos="210"/>
        <p:guide pos="257"/>
      </p:guideLst>
    </p:cSldViewPr>
  </p:slideViewPr>
  <p:outlineViewPr>
    <p:cViewPr>
      <p:scale>
        <a:sx n="33" d="100"/>
        <a:sy n="33" d="100"/>
      </p:scale>
      <p:origin x="0" y="0"/>
    </p:cViewPr>
  </p:outlin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64" d="100"/>
          <a:sy n="64" d="100"/>
        </p:scale>
        <p:origin x="1948" y="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1" Type="http://schemas.openxmlformats.org/officeDocument/2006/relationships/image" Target="../media/image35.jpg"/></Relationships>
</file>

<file path=ppt/diagrams/_rels/data4.xml.rels><?xml version="1.0" encoding="UTF-8" standalone="yes"?>
<Relationships xmlns="http://schemas.openxmlformats.org/package/2006/relationships"><Relationship Id="rId1" Type="http://schemas.openxmlformats.org/officeDocument/2006/relationships/image" Target="../media/image37.jpg"/></Relationships>
</file>

<file path=ppt/diagrams/_rels/data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image" Target="../media/image43.jpg"/><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svg"/></Relationships>
</file>

<file path=ppt/diagrams/_rels/data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jpg"/><Relationship Id="rId2" Type="http://schemas.openxmlformats.org/officeDocument/2006/relationships/image" Target="../media/image50.png"/><Relationship Id="rId1" Type="http://schemas.openxmlformats.org/officeDocument/2006/relationships/image" Target="../media/image49.jpg"/><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diagrams/_rels/drawing3.xml.rels><?xml version="1.0" encoding="UTF-8" standalone="yes"?>
<Relationships xmlns="http://schemas.openxmlformats.org/package/2006/relationships"><Relationship Id="rId1" Type="http://schemas.openxmlformats.org/officeDocument/2006/relationships/image" Target="../media/image35.jpg"/></Relationships>
</file>

<file path=ppt/diagrams/_rels/drawing4.xml.rels><?xml version="1.0" encoding="UTF-8" standalone="yes"?>
<Relationships xmlns="http://schemas.openxmlformats.org/package/2006/relationships"><Relationship Id="rId1" Type="http://schemas.openxmlformats.org/officeDocument/2006/relationships/image" Target="../media/image37.jpg"/></Relationships>
</file>

<file path=ppt/diagrams/_rels/drawing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image" Target="../media/image43.jpg"/><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jpg"/><Relationship Id="rId2" Type="http://schemas.openxmlformats.org/officeDocument/2006/relationships/image" Target="../media/image50.png"/><Relationship Id="rId1" Type="http://schemas.openxmlformats.org/officeDocument/2006/relationships/image" Target="../media/image49.jpg"/><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4E5981-7E68-46C3-BEBE-4A2453F96E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EC6C08EC-AB82-41F1-BB5F-5E210CFF4372}">
      <dgm:prSet/>
      <dgm:spPr/>
      <dgm:t>
        <a:bodyPr/>
        <a:lstStyle/>
        <a:p>
          <a:pPr algn="ctr"/>
          <a:r>
            <a:rPr lang="en-GB" b="1" i="0" dirty="0"/>
            <a:t>Organising public voices in support of maternity   continuity of carer</a:t>
          </a:r>
          <a:endParaRPr lang="en-GB" dirty="0"/>
        </a:p>
      </dgm:t>
    </dgm:pt>
    <dgm:pt modelId="{16A98C05-1CF6-473E-9F9F-FFF2FF75973F}" type="parTrans" cxnId="{670A2078-0A80-4E9A-AD9B-649762A0F59D}">
      <dgm:prSet/>
      <dgm:spPr/>
      <dgm:t>
        <a:bodyPr/>
        <a:lstStyle/>
        <a:p>
          <a:endParaRPr lang="en-GB"/>
        </a:p>
      </dgm:t>
    </dgm:pt>
    <dgm:pt modelId="{A8183090-6496-4CCE-A173-81C1DE15771A}" type="sibTrans" cxnId="{670A2078-0A80-4E9A-AD9B-649762A0F59D}">
      <dgm:prSet/>
      <dgm:spPr/>
      <dgm:t>
        <a:bodyPr/>
        <a:lstStyle/>
        <a:p>
          <a:endParaRPr lang="en-GB"/>
        </a:p>
      </dgm:t>
    </dgm:pt>
    <dgm:pt modelId="{64E278A8-0F2F-4BEE-B8AE-1484FFF2A5F0}" type="pres">
      <dgm:prSet presAssocID="{204E5981-7E68-46C3-BEBE-4A2453F96EAC}" presName="linear" presStyleCnt="0">
        <dgm:presLayoutVars>
          <dgm:animLvl val="lvl"/>
          <dgm:resizeHandles val="exact"/>
        </dgm:presLayoutVars>
      </dgm:prSet>
      <dgm:spPr/>
    </dgm:pt>
    <dgm:pt modelId="{211B8F9D-8983-43E0-BE5E-2FA89F4897F4}" type="pres">
      <dgm:prSet presAssocID="{EC6C08EC-AB82-41F1-BB5F-5E210CFF4372}" presName="parentText" presStyleLbl="node1" presStyleIdx="0" presStyleCnt="1">
        <dgm:presLayoutVars>
          <dgm:chMax val="0"/>
          <dgm:bulletEnabled val="1"/>
        </dgm:presLayoutVars>
      </dgm:prSet>
      <dgm:spPr/>
    </dgm:pt>
  </dgm:ptLst>
  <dgm:cxnLst>
    <dgm:cxn modelId="{F287E905-A028-4C1D-8F4C-629EEA7B5340}" type="presOf" srcId="{204E5981-7E68-46C3-BEBE-4A2453F96EAC}" destId="{64E278A8-0F2F-4BEE-B8AE-1484FFF2A5F0}" srcOrd="0" destOrd="0" presId="urn:microsoft.com/office/officeart/2005/8/layout/vList2"/>
    <dgm:cxn modelId="{670A2078-0A80-4E9A-AD9B-649762A0F59D}" srcId="{204E5981-7E68-46C3-BEBE-4A2453F96EAC}" destId="{EC6C08EC-AB82-41F1-BB5F-5E210CFF4372}" srcOrd="0" destOrd="0" parTransId="{16A98C05-1CF6-473E-9F9F-FFF2FF75973F}" sibTransId="{A8183090-6496-4CCE-A173-81C1DE15771A}"/>
    <dgm:cxn modelId="{F4B545C5-C1CC-41A6-97A3-ED07F7C66045}" type="presOf" srcId="{EC6C08EC-AB82-41F1-BB5F-5E210CFF4372}" destId="{211B8F9D-8983-43E0-BE5E-2FA89F4897F4}" srcOrd="0" destOrd="0" presId="urn:microsoft.com/office/officeart/2005/8/layout/vList2"/>
    <dgm:cxn modelId="{72A22417-6341-4D55-AD61-80D7B753A2A1}" type="presParOf" srcId="{64E278A8-0F2F-4BEE-B8AE-1484FFF2A5F0}" destId="{211B8F9D-8983-43E0-BE5E-2FA89F4897F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6671F8-300A-4DC0-B00A-692C9EA3DF5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GB"/>
        </a:p>
      </dgm:t>
    </dgm:pt>
    <dgm:pt modelId="{6E5F19DF-A7CD-44FE-BB48-3FB7E5F3AFD8}">
      <dgm:prSet/>
      <dgm:spPr/>
      <dgm:t>
        <a:bodyPr/>
        <a:lstStyle/>
        <a:p>
          <a:pPr algn="ctr"/>
          <a:r>
            <a:rPr lang="en-GB" b="1"/>
            <a:t>…When research evidence, maternity policy, implementation tools and planning is not enough</a:t>
          </a:r>
          <a:endParaRPr lang="en-GB"/>
        </a:p>
      </dgm:t>
    </dgm:pt>
    <dgm:pt modelId="{D39F8606-52C8-4D18-A0BB-6936DB970548}" type="parTrans" cxnId="{0D271689-A5B9-4AB7-BE4E-550759CD089C}">
      <dgm:prSet/>
      <dgm:spPr/>
      <dgm:t>
        <a:bodyPr/>
        <a:lstStyle/>
        <a:p>
          <a:endParaRPr lang="en-GB"/>
        </a:p>
      </dgm:t>
    </dgm:pt>
    <dgm:pt modelId="{F455F356-3C44-41F7-80D8-5936789D4334}" type="sibTrans" cxnId="{0D271689-A5B9-4AB7-BE4E-550759CD089C}">
      <dgm:prSet/>
      <dgm:spPr/>
      <dgm:t>
        <a:bodyPr/>
        <a:lstStyle/>
        <a:p>
          <a:endParaRPr lang="en-GB"/>
        </a:p>
      </dgm:t>
    </dgm:pt>
    <dgm:pt modelId="{EC0FD1D9-9937-4FC8-A7DA-33763F7FA625}" type="pres">
      <dgm:prSet presAssocID="{576671F8-300A-4DC0-B00A-692C9EA3DF57}" presName="linear" presStyleCnt="0">
        <dgm:presLayoutVars>
          <dgm:animLvl val="lvl"/>
          <dgm:resizeHandles val="exact"/>
        </dgm:presLayoutVars>
      </dgm:prSet>
      <dgm:spPr/>
    </dgm:pt>
    <dgm:pt modelId="{B951F704-6A13-4765-8994-C3F6925F0B46}" type="pres">
      <dgm:prSet presAssocID="{6E5F19DF-A7CD-44FE-BB48-3FB7E5F3AFD8}" presName="parentText" presStyleLbl="node1" presStyleIdx="0" presStyleCnt="1">
        <dgm:presLayoutVars>
          <dgm:chMax val="0"/>
          <dgm:bulletEnabled val="1"/>
        </dgm:presLayoutVars>
      </dgm:prSet>
      <dgm:spPr/>
    </dgm:pt>
  </dgm:ptLst>
  <dgm:cxnLst>
    <dgm:cxn modelId="{FE280C70-F331-4C04-9ED7-904F15B78FE7}" type="presOf" srcId="{6E5F19DF-A7CD-44FE-BB48-3FB7E5F3AFD8}" destId="{B951F704-6A13-4765-8994-C3F6925F0B46}" srcOrd="0" destOrd="0" presId="urn:microsoft.com/office/officeart/2005/8/layout/vList2"/>
    <dgm:cxn modelId="{0D271689-A5B9-4AB7-BE4E-550759CD089C}" srcId="{576671F8-300A-4DC0-B00A-692C9EA3DF57}" destId="{6E5F19DF-A7CD-44FE-BB48-3FB7E5F3AFD8}" srcOrd="0" destOrd="0" parTransId="{D39F8606-52C8-4D18-A0BB-6936DB970548}" sibTransId="{F455F356-3C44-41F7-80D8-5936789D4334}"/>
    <dgm:cxn modelId="{DF419BA8-172C-4B5A-9B6A-48ECD3676120}" type="presOf" srcId="{576671F8-300A-4DC0-B00A-692C9EA3DF57}" destId="{EC0FD1D9-9937-4FC8-A7DA-33763F7FA625}" srcOrd="0" destOrd="0" presId="urn:microsoft.com/office/officeart/2005/8/layout/vList2"/>
    <dgm:cxn modelId="{BB6947E3-788D-445C-B82E-20C177063B1A}" type="presParOf" srcId="{EC0FD1D9-9937-4FC8-A7DA-33763F7FA625}" destId="{B951F704-6A13-4765-8994-C3F6925F0B4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EC17B1-8E17-4ED8-AF0D-8398D730883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en-GB"/>
        </a:p>
      </dgm:t>
    </dgm:pt>
    <dgm:pt modelId="{3181EB7F-5693-46DB-A7B2-F5512697409C}">
      <dgm:prSet phldrT="[Text]"/>
      <dgm:spPr/>
      <dgm:t>
        <a:bodyPr/>
        <a:lstStyle/>
        <a:p>
          <a:r>
            <a:rPr lang="en-GB"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“As an MVP Chair,                     I've been listening to all the challenges our maternity systems are under and have been a bit reluctant about 'pushing' CoCr as the response has been 'we don't have the staff’.” </a:t>
          </a:r>
          <a:endParaRPr lang="en-GB" dirty="0"/>
        </a:p>
      </dgm:t>
    </dgm:pt>
    <dgm:pt modelId="{66B41B59-1A8E-48AE-BA24-70EC24912EAE}" type="parTrans" cxnId="{1EF98B92-EDC0-46F4-9F79-47F02E13D7CA}">
      <dgm:prSet/>
      <dgm:spPr/>
      <dgm:t>
        <a:bodyPr/>
        <a:lstStyle/>
        <a:p>
          <a:endParaRPr lang="en-GB"/>
        </a:p>
      </dgm:t>
    </dgm:pt>
    <dgm:pt modelId="{14002429-2E6E-49A9-B000-FECCF577EB13}" type="sibTrans" cxnId="{1EF98B92-EDC0-46F4-9F79-47F02E13D7CA}">
      <dgm:prSet/>
      <dgm:spPr/>
      <dgm:t>
        <a:bodyPr/>
        <a:lstStyle/>
        <a:p>
          <a:endParaRPr lang="en-GB"/>
        </a:p>
      </dgm:t>
    </dgm:pt>
    <dgm:pt modelId="{4A451C28-3F59-4153-8CA4-CC017A78E9E3}">
      <dgm:prSet phldrT="[Text]"/>
      <dgm:spPr/>
      <dgm:t>
        <a:bodyPr/>
        <a:lstStyle/>
        <a:p>
          <a:r>
            <a:rPr lang="en-GB" b="1" i="1"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“But now I'm feeling we need to change this and start pushing for what women have wanted</a:t>
          </a:r>
          <a:r>
            <a:rPr lang="en-GB" b="0" i="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 </a:t>
          </a:r>
          <a:r>
            <a:rPr lang="en-GB" b="1" i="1"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I imagine other Chairs are feeling the same.” </a:t>
          </a:r>
          <a:endParaRPr lang="en-GB" b="1" i="1" dirty="0"/>
        </a:p>
      </dgm:t>
    </dgm:pt>
    <dgm:pt modelId="{25824F29-D819-4120-8B6A-97971F32DB7B}" type="parTrans" cxnId="{93F3C80B-831A-481D-9461-CC66D030E3FF}">
      <dgm:prSet/>
      <dgm:spPr/>
      <dgm:t>
        <a:bodyPr/>
        <a:lstStyle/>
        <a:p>
          <a:endParaRPr lang="en-GB"/>
        </a:p>
      </dgm:t>
    </dgm:pt>
    <dgm:pt modelId="{325F960F-5CAB-47AC-B67D-EBF718A2CD17}" type="sibTrans" cxnId="{93F3C80B-831A-481D-9461-CC66D030E3FF}">
      <dgm:prSet/>
      <dgm:spPr>
        <a:blipFill>
          <a:blip xmlns:r="http://schemas.openxmlformats.org/officeDocument/2006/relationships" r:embed="rId1"/>
          <a:srcRect/>
          <a:stretch>
            <a:fillRect t="-19000" b="-19000"/>
          </a:stretch>
        </a:blipFill>
      </dgm:spPr>
      <dgm:t>
        <a:bodyPr/>
        <a:lstStyle/>
        <a:p>
          <a:endParaRPr lang="en-GB"/>
        </a:p>
      </dgm:t>
    </dgm:pt>
    <dgm:pt modelId="{5228269D-3AFC-4CE1-9DD5-C52E8168E71D}">
      <dgm:prSet/>
      <dgm:spPr/>
      <dgm:t>
        <a:bodyPr/>
        <a:lstStyle/>
        <a:p>
          <a:endParaRPr lang="en-GB" dirty="0"/>
        </a:p>
      </dgm:t>
    </dgm:pt>
    <dgm:pt modelId="{78198632-EE5C-4416-A4AE-4F15C0307C13}" type="parTrans" cxnId="{87903D9C-7814-4BDF-802F-27E836FFE96F}">
      <dgm:prSet/>
      <dgm:spPr/>
      <dgm:t>
        <a:bodyPr/>
        <a:lstStyle/>
        <a:p>
          <a:endParaRPr lang="en-GB"/>
        </a:p>
      </dgm:t>
    </dgm:pt>
    <dgm:pt modelId="{5BB3DF27-FB53-4F2B-A46F-B78B6A7802F1}" type="sibTrans" cxnId="{87903D9C-7814-4BDF-802F-27E836FFE96F}">
      <dgm:prSet/>
      <dgm:spPr/>
      <dgm:t>
        <a:bodyPr/>
        <a:lstStyle/>
        <a:p>
          <a:endParaRPr lang="en-GB"/>
        </a:p>
      </dgm:t>
    </dgm:pt>
    <dgm:pt modelId="{960C3920-6865-43E3-9BD7-73F218CF3F84}" type="pres">
      <dgm:prSet presAssocID="{E2EC17B1-8E17-4ED8-AF0D-8398D730883C}" presName="Name0" presStyleCnt="0">
        <dgm:presLayoutVars>
          <dgm:chMax val="7"/>
          <dgm:chPref val="7"/>
          <dgm:dir/>
        </dgm:presLayoutVars>
      </dgm:prSet>
      <dgm:spPr/>
    </dgm:pt>
    <dgm:pt modelId="{ACA1982F-6A4B-4641-B8CE-7B52CDD2FC3C}" type="pres">
      <dgm:prSet presAssocID="{E2EC17B1-8E17-4ED8-AF0D-8398D730883C}" presName="Name1" presStyleCnt="0"/>
      <dgm:spPr/>
    </dgm:pt>
    <dgm:pt modelId="{3FFFCEFE-D848-4C66-8F39-7E7F93939A28}" type="pres">
      <dgm:prSet presAssocID="{14002429-2E6E-49A9-B000-FECCF577EB13}" presName="picture_1" presStyleCnt="0"/>
      <dgm:spPr/>
    </dgm:pt>
    <dgm:pt modelId="{2C3B83C8-CD3C-41B1-9CF7-1952D8454B69}" type="pres">
      <dgm:prSet presAssocID="{14002429-2E6E-49A9-B000-FECCF577EB13}" presName="pictureRepeatNode" presStyleLbl="alignImgPlace1" presStyleIdx="0" presStyleCnt="3" custLinFactNeighborX="2511" custLinFactNeighborY="16020"/>
      <dgm:spPr/>
    </dgm:pt>
    <dgm:pt modelId="{A63795D6-102C-44C5-9F2B-E1D79486B076}" type="pres">
      <dgm:prSet presAssocID="{3181EB7F-5693-46DB-A7B2-F5512697409C}" presName="text_1" presStyleLbl="node1" presStyleIdx="0" presStyleCnt="0" custScaleX="138157" custScaleY="303030" custLinFactNeighborX="-8877" custLinFactNeighborY="-45272">
        <dgm:presLayoutVars>
          <dgm:bulletEnabled val="1"/>
        </dgm:presLayoutVars>
      </dgm:prSet>
      <dgm:spPr/>
    </dgm:pt>
    <dgm:pt modelId="{1A8FF457-18C4-45F5-B63A-1492B637FAAD}" type="pres">
      <dgm:prSet presAssocID="{325F960F-5CAB-47AC-B67D-EBF718A2CD17}" presName="picture_2" presStyleCnt="0"/>
      <dgm:spPr/>
    </dgm:pt>
    <dgm:pt modelId="{E1A70578-408C-4EE7-85B5-717BB982C399}" type="pres">
      <dgm:prSet presAssocID="{325F960F-5CAB-47AC-B67D-EBF718A2CD17}" presName="pictureRepeatNode" presStyleLbl="alignImgPlace1" presStyleIdx="1" presStyleCnt="3" custScaleX="177715" custScaleY="154826" custLinFactNeighborX="-44425" custLinFactNeighborY="4907"/>
      <dgm:spPr/>
    </dgm:pt>
    <dgm:pt modelId="{9194157B-3305-4538-AB0B-6AFFE8E8B8B6}" type="pres">
      <dgm:prSet presAssocID="{4A451C28-3F59-4153-8CA4-CC017A78E9E3}" presName="line_2" presStyleLbl="parChTrans1D1" presStyleIdx="0" presStyleCnt="2"/>
      <dgm:spPr/>
    </dgm:pt>
    <dgm:pt modelId="{24DF0B8E-2D6D-4C0A-B932-A1E53882F799}" type="pres">
      <dgm:prSet presAssocID="{4A451C28-3F59-4153-8CA4-CC017A78E9E3}" presName="textparent_2" presStyleLbl="node1" presStyleIdx="0" presStyleCnt="0"/>
      <dgm:spPr/>
    </dgm:pt>
    <dgm:pt modelId="{B198E3E0-34DA-4DCD-A8AC-F78EE771F71F}" type="pres">
      <dgm:prSet presAssocID="{4A451C28-3F59-4153-8CA4-CC017A78E9E3}" presName="text_2" presStyleLbl="revTx" presStyleIdx="0" presStyleCnt="2" custScaleX="73716" custScaleY="148909" custLinFactNeighborX="497" custLinFactNeighborY="3024">
        <dgm:presLayoutVars>
          <dgm:bulletEnabled val="1"/>
        </dgm:presLayoutVars>
      </dgm:prSet>
      <dgm:spPr/>
    </dgm:pt>
    <dgm:pt modelId="{1D95CA4E-263C-4E9C-A35C-5252FA3C4F29}" type="pres">
      <dgm:prSet presAssocID="{5BB3DF27-FB53-4F2B-A46F-B78B6A7802F1}" presName="picture_3" presStyleCnt="0"/>
      <dgm:spPr/>
    </dgm:pt>
    <dgm:pt modelId="{EF45099C-241E-489E-954E-FDCD78AAE5B8}" type="pres">
      <dgm:prSet presAssocID="{5BB3DF27-FB53-4F2B-A46F-B78B6A7802F1}" presName="pictureRepeatNode" presStyleLbl="alignImgPlace1" presStyleIdx="2" presStyleCnt="3"/>
      <dgm:spPr/>
    </dgm:pt>
    <dgm:pt modelId="{D46A6E0F-AD3F-4CE0-AF5C-2D80A5AB3EA8}" type="pres">
      <dgm:prSet presAssocID="{5228269D-3AFC-4CE1-9DD5-C52E8168E71D}" presName="line_3" presStyleLbl="parChTrans1D1" presStyleIdx="1" presStyleCnt="2"/>
      <dgm:spPr/>
    </dgm:pt>
    <dgm:pt modelId="{B635EC94-E4E7-4AA1-9AED-82F0F5C12DD9}" type="pres">
      <dgm:prSet presAssocID="{5228269D-3AFC-4CE1-9DD5-C52E8168E71D}" presName="textparent_3" presStyleLbl="node1" presStyleIdx="0" presStyleCnt="0"/>
      <dgm:spPr/>
    </dgm:pt>
    <dgm:pt modelId="{F77F914F-B219-4FA7-BB59-550372B8CCD1}" type="pres">
      <dgm:prSet presAssocID="{5228269D-3AFC-4CE1-9DD5-C52E8168E71D}" presName="text_3" presStyleLbl="revTx" presStyleIdx="1" presStyleCnt="2" custScaleX="116813" custScaleY="158655" custLinFactNeighborX="78143" custLinFactNeighborY="34707">
        <dgm:presLayoutVars>
          <dgm:bulletEnabled val="1"/>
        </dgm:presLayoutVars>
      </dgm:prSet>
      <dgm:spPr/>
    </dgm:pt>
  </dgm:ptLst>
  <dgm:cxnLst>
    <dgm:cxn modelId="{216C3B04-03EC-4730-869D-39DE84F322C0}" type="presOf" srcId="{5BB3DF27-FB53-4F2B-A46F-B78B6A7802F1}" destId="{EF45099C-241E-489E-954E-FDCD78AAE5B8}" srcOrd="0" destOrd="0" presId="urn:microsoft.com/office/officeart/2008/layout/CircularPictureCallout"/>
    <dgm:cxn modelId="{93F3C80B-831A-481D-9461-CC66D030E3FF}" srcId="{E2EC17B1-8E17-4ED8-AF0D-8398D730883C}" destId="{4A451C28-3F59-4153-8CA4-CC017A78E9E3}" srcOrd="1" destOrd="0" parTransId="{25824F29-D819-4120-8B6A-97971F32DB7B}" sibTransId="{325F960F-5CAB-47AC-B67D-EBF718A2CD17}"/>
    <dgm:cxn modelId="{F1CFEC1C-EDC4-46CE-B2AD-A46DD9EA5C86}" type="presOf" srcId="{5228269D-3AFC-4CE1-9DD5-C52E8168E71D}" destId="{F77F914F-B219-4FA7-BB59-550372B8CCD1}" srcOrd="0" destOrd="0" presId="urn:microsoft.com/office/officeart/2008/layout/CircularPictureCallout"/>
    <dgm:cxn modelId="{10877C61-6082-4158-932A-8F796CBC6F33}" type="presOf" srcId="{3181EB7F-5693-46DB-A7B2-F5512697409C}" destId="{A63795D6-102C-44C5-9F2B-E1D79486B076}" srcOrd="0" destOrd="0" presId="urn:microsoft.com/office/officeart/2008/layout/CircularPictureCallout"/>
    <dgm:cxn modelId="{71AFF349-9288-4E86-BB81-43C960C2B34B}" type="presOf" srcId="{325F960F-5CAB-47AC-B67D-EBF718A2CD17}" destId="{E1A70578-408C-4EE7-85B5-717BB982C399}" srcOrd="0" destOrd="0" presId="urn:microsoft.com/office/officeart/2008/layout/CircularPictureCallout"/>
    <dgm:cxn modelId="{77E3457B-4296-4944-845E-67A6DC839FBB}" type="presOf" srcId="{E2EC17B1-8E17-4ED8-AF0D-8398D730883C}" destId="{960C3920-6865-43E3-9BD7-73F218CF3F84}" srcOrd="0" destOrd="0" presId="urn:microsoft.com/office/officeart/2008/layout/CircularPictureCallout"/>
    <dgm:cxn modelId="{1EF98B92-EDC0-46F4-9F79-47F02E13D7CA}" srcId="{E2EC17B1-8E17-4ED8-AF0D-8398D730883C}" destId="{3181EB7F-5693-46DB-A7B2-F5512697409C}" srcOrd="0" destOrd="0" parTransId="{66B41B59-1A8E-48AE-BA24-70EC24912EAE}" sibTransId="{14002429-2E6E-49A9-B000-FECCF577EB13}"/>
    <dgm:cxn modelId="{87903D9C-7814-4BDF-802F-27E836FFE96F}" srcId="{E2EC17B1-8E17-4ED8-AF0D-8398D730883C}" destId="{5228269D-3AFC-4CE1-9DD5-C52E8168E71D}" srcOrd="2" destOrd="0" parTransId="{78198632-EE5C-4416-A4AE-4F15C0307C13}" sibTransId="{5BB3DF27-FB53-4F2B-A46F-B78B6A7802F1}"/>
    <dgm:cxn modelId="{8F1357A7-4966-46CB-B0F1-46B35608FB48}" type="presOf" srcId="{4A451C28-3F59-4153-8CA4-CC017A78E9E3}" destId="{B198E3E0-34DA-4DCD-A8AC-F78EE771F71F}" srcOrd="0" destOrd="0" presId="urn:microsoft.com/office/officeart/2008/layout/CircularPictureCallout"/>
    <dgm:cxn modelId="{2C1628C5-5F50-4C71-BD98-750863D1C99C}" type="presOf" srcId="{14002429-2E6E-49A9-B000-FECCF577EB13}" destId="{2C3B83C8-CD3C-41B1-9CF7-1952D8454B69}" srcOrd="0" destOrd="0" presId="urn:microsoft.com/office/officeart/2008/layout/CircularPictureCallout"/>
    <dgm:cxn modelId="{21BE38DB-7C6A-44BC-8901-FBB5409E825A}" type="presParOf" srcId="{960C3920-6865-43E3-9BD7-73F218CF3F84}" destId="{ACA1982F-6A4B-4641-B8CE-7B52CDD2FC3C}" srcOrd="0" destOrd="0" presId="urn:microsoft.com/office/officeart/2008/layout/CircularPictureCallout"/>
    <dgm:cxn modelId="{E906D5EE-A9F1-4031-B8D2-B0688E944728}" type="presParOf" srcId="{ACA1982F-6A4B-4641-B8CE-7B52CDD2FC3C}" destId="{3FFFCEFE-D848-4C66-8F39-7E7F93939A28}" srcOrd="0" destOrd="0" presId="urn:microsoft.com/office/officeart/2008/layout/CircularPictureCallout"/>
    <dgm:cxn modelId="{24014706-D6B7-477D-BED2-6217DA98E682}" type="presParOf" srcId="{3FFFCEFE-D848-4C66-8F39-7E7F93939A28}" destId="{2C3B83C8-CD3C-41B1-9CF7-1952D8454B69}" srcOrd="0" destOrd="0" presId="urn:microsoft.com/office/officeart/2008/layout/CircularPictureCallout"/>
    <dgm:cxn modelId="{18E0BFD1-2901-4FB6-8203-D2D05740CFF5}" type="presParOf" srcId="{ACA1982F-6A4B-4641-B8CE-7B52CDD2FC3C}" destId="{A63795D6-102C-44C5-9F2B-E1D79486B076}" srcOrd="1" destOrd="0" presId="urn:microsoft.com/office/officeart/2008/layout/CircularPictureCallout"/>
    <dgm:cxn modelId="{873D6C9D-22B6-4596-8329-AEB5C8C615CC}" type="presParOf" srcId="{ACA1982F-6A4B-4641-B8CE-7B52CDD2FC3C}" destId="{1A8FF457-18C4-45F5-B63A-1492B637FAAD}" srcOrd="2" destOrd="0" presId="urn:microsoft.com/office/officeart/2008/layout/CircularPictureCallout"/>
    <dgm:cxn modelId="{6CCF8454-1A09-4117-AEE9-78AE743B84A3}" type="presParOf" srcId="{1A8FF457-18C4-45F5-B63A-1492B637FAAD}" destId="{E1A70578-408C-4EE7-85B5-717BB982C399}" srcOrd="0" destOrd="0" presId="urn:microsoft.com/office/officeart/2008/layout/CircularPictureCallout"/>
    <dgm:cxn modelId="{28F7DD80-7C37-4111-8220-BF969F55150E}" type="presParOf" srcId="{ACA1982F-6A4B-4641-B8CE-7B52CDD2FC3C}" destId="{9194157B-3305-4538-AB0B-6AFFE8E8B8B6}" srcOrd="3" destOrd="0" presId="urn:microsoft.com/office/officeart/2008/layout/CircularPictureCallout"/>
    <dgm:cxn modelId="{CDCFC52C-78EA-4C5B-9EC1-2CE541E448DC}" type="presParOf" srcId="{ACA1982F-6A4B-4641-B8CE-7B52CDD2FC3C}" destId="{24DF0B8E-2D6D-4C0A-B932-A1E53882F799}" srcOrd="4" destOrd="0" presId="urn:microsoft.com/office/officeart/2008/layout/CircularPictureCallout"/>
    <dgm:cxn modelId="{B7E88E1E-DEC4-49AC-A7F4-2197F48D4D9F}" type="presParOf" srcId="{24DF0B8E-2D6D-4C0A-B932-A1E53882F799}" destId="{B198E3E0-34DA-4DCD-A8AC-F78EE771F71F}" srcOrd="0" destOrd="0" presId="urn:microsoft.com/office/officeart/2008/layout/CircularPictureCallout"/>
    <dgm:cxn modelId="{269C7F44-518B-4B76-B437-AAA5653C3E00}" type="presParOf" srcId="{ACA1982F-6A4B-4641-B8CE-7B52CDD2FC3C}" destId="{1D95CA4E-263C-4E9C-A35C-5252FA3C4F29}" srcOrd="5" destOrd="0" presId="urn:microsoft.com/office/officeart/2008/layout/CircularPictureCallout"/>
    <dgm:cxn modelId="{68F48800-0DAB-4D23-9644-1A663FFCDDAA}" type="presParOf" srcId="{1D95CA4E-263C-4E9C-A35C-5252FA3C4F29}" destId="{EF45099C-241E-489E-954E-FDCD78AAE5B8}" srcOrd="0" destOrd="0" presId="urn:microsoft.com/office/officeart/2008/layout/CircularPictureCallout"/>
    <dgm:cxn modelId="{E8AA6093-CBBA-44EA-BBC7-E999D501D023}" type="presParOf" srcId="{ACA1982F-6A4B-4641-B8CE-7B52CDD2FC3C}" destId="{D46A6E0F-AD3F-4CE0-AF5C-2D80A5AB3EA8}" srcOrd="6" destOrd="0" presId="urn:microsoft.com/office/officeart/2008/layout/CircularPictureCallout"/>
    <dgm:cxn modelId="{CB12719C-6EC9-426B-8BF5-597BC7B290CA}" type="presParOf" srcId="{ACA1982F-6A4B-4641-B8CE-7B52CDD2FC3C}" destId="{B635EC94-E4E7-4AA1-9AED-82F0F5C12DD9}" srcOrd="7" destOrd="0" presId="urn:microsoft.com/office/officeart/2008/layout/CircularPictureCallout"/>
    <dgm:cxn modelId="{DC2DE470-E202-4021-B7C4-7F90039FC376}" type="presParOf" srcId="{B635EC94-E4E7-4AA1-9AED-82F0F5C12DD9}" destId="{F77F914F-B219-4FA7-BB59-550372B8CCD1}"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09D967-C2AD-4C6D-B4AC-80AAEDBCDB64}" type="doc">
      <dgm:prSet loTypeId="urn:microsoft.com/office/officeart/2008/layout/CircularPictureCallout" loCatId="picture" qsTypeId="urn:microsoft.com/office/officeart/2005/8/quickstyle/simple1" qsCatId="simple" csTypeId="urn:microsoft.com/office/officeart/2005/8/colors/accent1_2" csCatId="accent1"/>
      <dgm:spPr/>
    </dgm:pt>
    <dgm:pt modelId="{28E3CF2E-EB54-4CD4-A682-DD4746D5F9EE}">
      <dgm:prSet phldrT="[Text]" phldr="1"/>
      <dgm:spPr/>
      <dgm:t>
        <a:bodyPr/>
        <a:lstStyle/>
        <a:p>
          <a:endParaRPr lang="en-GB" dirty="0"/>
        </a:p>
      </dgm:t>
    </dgm:pt>
    <dgm:pt modelId="{FFC11CEC-69CE-4E4E-AFB1-FA189E4371CB}" type="sibTrans" cxnId="{E8BCA766-55A0-4B8B-A6FA-4CF8061B5938}">
      <dgm:prSet/>
      <dgm:spPr>
        <a:blipFill>
          <a:blip xmlns:r="http://schemas.openxmlformats.org/officeDocument/2006/relationships" r:embed="rId1"/>
          <a:srcRect/>
          <a:stretch>
            <a:fillRect l="-1000" r="-1000"/>
          </a:stretch>
        </a:blipFill>
      </dgm:spPr>
      <dgm:t>
        <a:bodyPr/>
        <a:lstStyle/>
        <a:p>
          <a:endParaRPr lang="en-GB"/>
        </a:p>
      </dgm:t>
      <dgm:extLst>
        <a:ext uri="{E40237B7-FDA0-4F09-8148-C483321AD2D9}">
          <dgm14:cNvPr xmlns:dgm14="http://schemas.microsoft.com/office/drawing/2010/diagram" id="0" name="" descr="A person with curly hair&#10;&#10;Description automatically generated with medium confidence">
            <a:extLst>
              <a:ext uri="{FF2B5EF4-FFF2-40B4-BE49-F238E27FC236}">
                <a16:creationId xmlns:a16="http://schemas.microsoft.com/office/drawing/2014/main" id="{6DD87178-0D8A-A043-C206-A84B7012353A}"/>
              </a:ext>
            </a:extLst>
          </dgm14:cNvPr>
        </a:ext>
      </dgm:extLst>
    </dgm:pt>
    <dgm:pt modelId="{F3A38448-13E8-4A04-8BC8-B9D17A151644}" type="parTrans" cxnId="{E8BCA766-55A0-4B8B-A6FA-4CF8061B5938}">
      <dgm:prSet/>
      <dgm:spPr/>
      <dgm:t>
        <a:bodyPr/>
        <a:lstStyle/>
        <a:p>
          <a:endParaRPr lang="en-GB"/>
        </a:p>
      </dgm:t>
    </dgm:pt>
    <dgm:pt modelId="{34A43924-FE5C-443F-BDF2-D02B9E14DEBA}" type="pres">
      <dgm:prSet presAssocID="{C709D967-C2AD-4C6D-B4AC-80AAEDBCDB64}" presName="Name0" presStyleCnt="0">
        <dgm:presLayoutVars>
          <dgm:chMax val="7"/>
          <dgm:chPref val="7"/>
          <dgm:dir/>
        </dgm:presLayoutVars>
      </dgm:prSet>
      <dgm:spPr/>
    </dgm:pt>
    <dgm:pt modelId="{155A97AB-E8D3-4B1E-AF2C-E1151017A34E}" type="pres">
      <dgm:prSet presAssocID="{C709D967-C2AD-4C6D-B4AC-80AAEDBCDB64}" presName="Name1" presStyleCnt="0"/>
      <dgm:spPr/>
    </dgm:pt>
    <dgm:pt modelId="{8457A95B-FEDF-41E3-A99C-EE8FDA19974F}" type="pres">
      <dgm:prSet presAssocID="{FFC11CEC-69CE-4E4E-AFB1-FA189E4371CB}" presName="picture_1" presStyleCnt="0"/>
      <dgm:spPr/>
    </dgm:pt>
    <dgm:pt modelId="{1147CDF3-570A-4C1A-94CD-77CA284339B9}" type="pres">
      <dgm:prSet presAssocID="{FFC11CEC-69CE-4E4E-AFB1-FA189E4371CB}" presName="pictureRepeatNode" presStyleLbl="alignImgPlace1" presStyleIdx="0" presStyleCnt="1" custLinFactNeighborX="61171" custLinFactNeighborY="-2030"/>
      <dgm:spPr/>
    </dgm:pt>
    <dgm:pt modelId="{E9521C8B-6A03-4377-9542-95F48408F041}" type="pres">
      <dgm:prSet presAssocID="{28E3CF2E-EB54-4CD4-A682-DD4746D5F9EE}" presName="text_1" presStyleLbl="node1" presStyleIdx="0" presStyleCnt="0">
        <dgm:presLayoutVars>
          <dgm:bulletEnabled val="1"/>
        </dgm:presLayoutVars>
      </dgm:prSet>
      <dgm:spPr/>
    </dgm:pt>
  </dgm:ptLst>
  <dgm:cxnLst>
    <dgm:cxn modelId="{BE3A4A1D-770A-4714-9524-14AB93D717B2}" type="presOf" srcId="{C709D967-C2AD-4C6D-B4AC-80AAEDBCDB64}" destId="{34A43924-FE5C-443F-BDF2-D02B9E14DEBA}" srcOrd="0" destOrd="0" presId="urn:microsoft.com/office/officeart/2008/layout/CircularPictureCallout"/>
    <dgm:cxn modelId="{E8BCA766-55A0-4B8B-A6FA-4CF8061B5938}" srcId="{C709D967-C2AD-4C6D-B4AC-80AAEDBCDB64}" destId="{28E3CF2E-EB54-4CD4-A682-DD4746D5F9EE}" srcOrd="0" destOrd="0" parTransId="{F3A38448-13E8-4A04-8BC8-B9D17A151644}" sibTransId="{FFC11CEC-69CE-4E4E-AFB1-FA189E4371CB}"/>
    <dgm:cxn modelId="{B38738D1-795E-476E-BF8F-EA79480CC910}" type="presOf" srcId="{28E3CF2E-EB54-4CD4-A682-DD4746D5F9EE}" destId="{E9521C8B-6A03-4377-9542-95F48408F041}" srcOrd="0" destOrd="0" presId="urn:microsoft.com/office/officeart/2008/layout/CircularPictureCallout"/>
    <dgm:cxn modelId="{8A0AF4EC-E4D2-4DB5-9996-A7A13EEF51A2}" type="presOf" srcId="{FFC11CEC-69CE-4E4E-AFB1-FA189E4371CB}" destId="{1147CDF3-570A-4C1A-94CD-77CA284339B9}" srcOrd="0" destOrd="0" presId="urn:microsoft.com/office/officeart/2008/layout/CircularPictureCallout"/>
    <dgm:cxn modelId="{BF34BF61-8770-4547-AF3E-6F11EE146436}" type="presParOf" srcId="{34A43924-FE5C-443F-BDF2-D02B9E14DEBA}" destId="{155A97AB-E8D3-4B1E-AF2C-E1151017A34E}" srcOrd="0" destOrd="0" presId="urn:microsoft.com/office/officeart/2008/layout/CircularPictureCallout"/>
    <dgm:cxn modelId="{647AC1E5-57F8-4C59-8A4D-9653F8048579}" type="presParOf" srcId="{155A97AB-E8D3-4B1E-AF2C-E1151017A34E}" destId="{8457A95B-FEDF-41E3-A99C-EE8FDA19974F}" srcOrd="0" destOrd="0" presId="urn:microsoft.com/office/officeart/2008/layout/CircularPictureCallout"/>
    <dgm:cxn modelId="{010E31E1-A04A-470B-8E69-B9C1829E1AC4}" type="presParOf" srcId="{8457A95B-FEDF-41E3-A99C-EE8FDA19974F}" destId="{1147CDF3-570A-4C1A-94CD-77CA284339B9}" srcOrd="0" destOrd="0" presId="urn:microsoft.com/office/officeart/2008/layout/CircularPictureCallout"/>
    <dgm:cxn modelId="{DB5DDAB0-CD48-4839-994B-380ECA5AF5D0}" type="presParOf" srcId="{155A97AB-E8D3-4B1E-AF2C-E1151017A34E}" destId="{E9521C8B-6A03-4377-9542-95F48408F041}" srcOrd="1" destOrd="0" presId="urn:microsoft.com/office/officeart/2008/layout/CircularPictureCallou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F15C7F-520B-4565-8387-F2C5A72BB865}" type="doc">
      <dgm:prSet loTypeId="urn:microsoft.com/office/officeart/2005/8/layout/hList7" loCatId="list" qsTypeId="urn:microsoft.com/office/officeart/2005/8/quickstyle/simple1" qsCatId="simple" csTypeId="urn:microsoft.com/office/officeart/2005/8/colors/accent1_2" csCatId="accent1" phldr="1"/>
      <dgm:spPr/>
    </dgm:pt>
    <dgm:pt modelId="{BAFDD858-79F3-4CA5-840E-AF5DC08041AA}">
      <dgm:prSet phldrT="[Text]"/>
      <dgm:spPr/>
      <dgm:t>
        <a:bodyPr/>
        <a:lstStyle/>
        <a:p>
          <a:r>
            <a:rPr lang="en-GB" dirty="0"/>
            <a:t>2016</a:t>
          </a:r>
        </a:p>
        <a:p>
          <a:r>
            <a:rPr lang="en-GB" dirty="0"/>
            <a:t>Better Births published</a:t>
          </a:r>
        </a:p>
        <a:p>
          <a:r>
            <a:rPr lang="en-GB" dirty="0"/>
            <a:t>Delivery target ‘by 2020’</a:t>
          </a:r>
        </a:p>
      </dgm:t>
    </dgm:pt>
    <dgm:pt modelId="{6F981768-96A6-4B0B-98BC-872C7DA2178A}" type="parTrans" cxnId="{86C33C5E-D273-48DB-8D31-D18107EE4705}">
      <dgm:prSet/>
      <dgm:spPr/>
      <dgm:t>
        <a:bodyPr/>
        <a:lstStyle/>
        <a:p>
          <a:endParaRPr lang="en-GB"/>
        </a:p>
      </dgm:t>
    </dgm:pt>
    <dgm:pt modelId="{503D09CC-9DD3-4A0A-9BC9-09089DFA2C60}" type="sibTrans" cxnId="{86C33C5E-D273-48DB-8D31-D18107EE4705}">
      <dgm:prSet/>
      <dgm:spPr/>
      <dgm:t>
        <a:bodyPr/>
        <a:lstStyle/>
        <a:p>
          <a:endParaRPr lang="en-GB"/>
        </a:p>
      </dgm:t>
    </dgm:pt>
    <dgm:pt modelId="{AB4CF280-AF23-4FD8-86D4-DCF16175FDBA}">
      <dgm:prSet phldrT="[Text]"/>
      <dgm:spPr/>
      <dgm:t>
        <a:bodyPr/>
        <a:lstStyle/>
        <a:p>
          <a:r>
            <a:rPr lang="en-GB" dirty="0"/>
            <a:t>2017</a:t>
          </a:r>
        </a:p>
        <a:p>
          <a:r>
            <a:rPr lang="en-GB" dirty="0"/>
            <a:t>Implementation guidance</a:t>
          </a:r>
        </a:p>
        <a:p>
          <a:endParaRPr lang="en-GB" dirty="0"/>
        </a:p>
        <a:p>
          <a:endParaRPr lang="en-GB" dirty="0"/>
        </a:p>
      </dgm:t>
    </dgm:pt>
    <dgm:pt modelId="{021A5467-F279-4647-AF6B-410DBA900F7B}" type="parTrans" cxnId="{F8B43F44-21E7-4C13-8F13-AA183A464F71}">
      <dgm:prSet/>
      <dgm:spPr/>
      <dgm:t>
        <a:bodyPr/>
        <a:lstStyle/>
        <a:p>
          <a:endParaRPr lang="en-GB"/>
        </a:p>
      </dgm:t>
    </dgm:pt>
    <dgm:pt modelId="{981E41CB-1F3D-43D0-8553-546A400B5DB9}" type="sibTrans" cxnId="{F8B43F44-21E7-4C13-8F13-AA183A464F71}">
      <dgm:prSet/>
      <dgm:spPr/>
      <dgm:t>
        <a:bodyPr/>
        <a:lstStyle/>
        <a:p>
          <a:endParaRPr lang="en-GB"/>
        </a:p>
      </dgm:t>
    </dgm:pt>
    <dgm:pt modelId="{F730EC1F-DD16-4AE6-BC43-2FF377CE15FC}">
      <dgm:prSet phldrT="[Text]"/>
      <dgm:spPr/>
      <dgm:t>
        <a:bodyPr/>
        <a:lstStyle/>
        <a:p>
          <a:r>
            <a:rPr lang="en-GB" dirty="0"/>
            <a:t>2018</a:t>
          </a:r>
        </a:p>
        <a:p>
          <a:r>
            <a:rPr lang="en-GB" dirty="0"/>
            <a:t>Metrics &amp; </a:t>
          </a:r>
        </a:p>
        <a:p>
          <a:r>
            <a:rPr lang="en-GB" dirty="0"/>
            <a:t>contracts guidance</a:t>
          </a:r>
        </a:p>
        <a:p>
          <a:endParaRPr lang="en-GB" dirty="0"/>
        </a:p>
      </dgm:t>
    </dgm:pt>
    <dgm:pt modelId="{83D463DA-F885-4F70-9BF5-BE9D6DBDEC06}" type="parTrans" cxnId="{DCC457C5-198C-4B07-938A-E217C8FE32B6}">
      <dgm:prSet/>
      <dgm:spPr/>
      <dgm:t>
        <a:bodyPr/>
        <a:lstStyle/>
        <a:p>
          <a:endParaRPr lang="en-GB"/>
        </a:p>
      </dgm:t>
    </dgm:pt>
    <dgm:pt modelId="{3791A7BB-CE24-4835-8293-B7A690F8515F}" type="sibTrans" cxnId="{DCC457C5-198C-4B07-938A-E217C8FE32B6}">
      <dgm:prSet/>
      <dgm:spPr/>
      <dgm:t>
        <a:bodyPr/>
        <a:lstStyle/>
        <a:p>
          <a:endParaRPr lang="en-GB"/>
        </a:p>
      </dgm:t>
    </dgm:pt>
    <dgm:pt modelId="{84AD4E5B-6F7C-4328-B11E-3B472AE7F044}">
      <dgm:prSet/>
      <dgm:spPr/>
      <dgm:t>
        <a:bodyPr/>
        <a:lstStyle/>
        <a:p>
          <a:r>
            <a:rPr lang="en-GB" dirty="0"/>
            <a:t>2019</a:t>
          </a:r>
        </a:p>
        <a:p>
          <a:r>
            <a:rPr lang="en-GB" dirty="0"/>
            <a:t>Long term plan &amp;</a:t>
          </a:r>
        </a:p>
        <a:p>
          <a:r>
            <a:rPr lang="en-GB" dirty="0"/>
            <a:t>NHS contracts</a:t>
          </a:r>
        </a:p>
        <a:p>
          <a:r>
            <a:rPr lang="en-GB" dirty="0" err="1"/>
            <a:t>MCoC</a:t>
          </a:r>
          <a:r>
            <a:rPr lang="en-GB" dirty="0"/>
            <a:t> training provided to NHS trusts</a:t>
          </a:r>
        </a:p>
        <a:p>
          <a:endParaRPr lang="en-GB" dirty="0"/>
        </a:p>
      </dgm:t>
    </dgm:pt>
    <dgm:pt modelId="{5D785A22-CED6-4EEF-9FB1-7A7C9B300713}" type="parTrans" cxnId="{7D741811-176A-410B-AB21-DE44A42EB99E}">
      <dgm:prSet/>
      <dgm:spPr/>
      <dgm:t>
        <a:bodyPr/>
        <a:lstStyle/>
        <a:p>
          <a:endParaRPr lang="en-GB"/>
        </a:p>
      </dgm:t>
    </dgm:pt>
    <dgm:pt modelId="{06BD9A1F-64FE-443B-9EA4-FBF96B886B10}" type="sibTrans" cxnId="{7D741811-176A-410B-AB21-DE44A42EB99E}">
      <dgm:prSet/>
      <dgm:spPr/>
      <dgm:t>
        <a:bodyPr/>
        <a:lstStyle/>
        <a:p>
          <a:endParaRPr lang="en-GB"/>
        </a:p>
      </dgm:t>
    </dgm:pt>
    <dgm:pt modelId="{A621F374-1BD1-48F8-B799-69E59A790070}">
      <dgm:prSet/>
      <dgm:spPr/>
      <dgm:t>
        <a:bodyPr/>
        <a:lstStyle/>
        <a:p>
          <a:r>
            <a:rPr lang="en-GB" dirty="0"/>
            <a:t>2020 </a:t>
          </a:r>
        </a:p>
        <a:p>
          <a:r>
            <a:rPr lang="en-GB" dirty="0"/>
            <a:t>NHS contracts</a:t>
          </a:r>
        </a:p>
        <a:p>
          <a:r>
            <a:rPr lang="en-GB" dirty="0"/>
            <a:t>NHS Resolution scheme</a:t>
          </a:r>
        </a:p>
        <a:p>
          <a:endParaRPr lang="en-GB" dirty="0"/>
        </a:p>
      </dgm:t>
    </dgm:pt>
    <dgm:pt modelId="{FED2E149-A1CD-4164-BBB3-E6394879AA74}" type="parTrans" cxnId="{39A550B1-256E-4DE0-8F99-FFB2D0C90501}">
      <dgm:prSet/>
      <dgm:spPr/>
      <dgm:t>
        <a:bodyPr/>
        <a:lstStyle/>
        <a:p>
          <a:endParaRPr lang="en-GB"/>
        </a:p>
      </dgm:t>
    </dgm:pt>
    <dgm:pt modelId="{AA514C64-EBDF-4A3B-9FB0-4668DDF6CDFC}" type="sibTrans" cxnId="{39A550B1-256E-4DE0-8F99-FFB2D0C90501}">
      <dgm:prSet/>
      <dgm:spPr/>
      <dgm:t>
        <a:bodyPr/>
        <a:lstStyle/>
        <a:p>
          <a:endParaRPr lang="en-GB"/>
        </a:p>
      </dgm:t>
    </dgm:pt>
    <dgm:pt modelId="{687D52AC-9C83-451E-9CA7-8AAE2363FAD9}" type="pres">
      <dgm:prSet presAssocID="{B6F15C7F-520B-4565-8387-F2C5A72BB865}" presName="Name0" presStyleCnt="0">
        <dgm:presLayoutVars>
          <dgm:dir/>
          <dgm:resizeHandles val="exact"/>
        </dgm:presLayoutVars>
      </dgm:prSet>
      <dgm:spPr/>
    </dgm:pt>
    <dgm:pt modelId="{AD5D2A4C-8D0F-475B-BA04-F4243D878A3D}" type="pres">
      <dgm:prSet presAssocID="{B6F15C7F-520B-4565-8387-F2C5A72BB865}" presName="fgShape" presStyleLbl="fgShp" presStyleIdx="0" presStyleCnt="1"/>
      <dgm:spPr/>
    </dgm:pt>
    <dgm:pt modelId="{6AF4C187-DB8B-4626-9516-9C127289EF2C}" type="pres">
      <dgm:prSet presAssocID="{B6F15C7F-520B-4565-8387-F2C5A72BB865}" presName="linComp" presStyleCnt="0"/>
      <dgm:spPr/>
    </dgm:pt>
    <dgm:pt modelId="{304E6AC1-24BF-42A5-B517-C495444AAD18}" type="pres">
      <dgm:prSet presAssocID="{BAFDD858-79F3-4CA5-840E-AF5DC08041AA}" presName="compNode" presStyleCnt="0"/>
      <dgm:spPr/>
    </dgm:pt>
    <dgm:pt modelId="{51994A9A-1440-48E0-A025-CCEABA42F45A}" type="pres">
      <dgm:prSet presAssocID="{BAFDD858-79F3-4CA5-840E-AF5DC08041AA}" presName="bkgdShape" presStyleLbl="node1" presStyleIdx="0" presStyleCnt="5"/>
      <dgm:spPr/>
    </dgm:pt>
    <dgm:pt modelId="{35ED46D1-27A2-4FA1-ABDF-146A0AE56A6E}" type="pres">
      <dgm:prSet presAssocID="{BAFDD858-79F3-4CA5-840E-AF5DC08041AA}" presName="nodeTx" presStyleLbl="node1" presStyleIdx="0" presStyleCnt="5">
        <dgm:presLayoutVars>
          <dgm:bulletEnabled val="1"/>
        </dgm:presLayoutVars>
      </dgm:prSet>
      <dgm:spPr/>
    </dgm:pt>
    <dgm:pt modelId="{2AD904F2-F421-4260-BC42-AFD5812434FD}" type="pres">
      <dgm:prSet presAssocID="{BAFDD858-79F3-4CA5-840E-AF5DC08041AA}" presName="invisiNode" presStyleLbl="node1" presStyleIdx="0" presStyleCnt="5"/>
      <dgm:spPr/>
    </dgm:pt>
    <dgm:pt modelId="{A8B841C2-F07C-4F14-8A7F-70E6DB64D3C6}" type="pres">
      <dgm:prSet presAssocID="{BAFDD858-79F3-4CA5-840E-AF5DC08041AA}" presName="imagNode" presStyleLbl="fgImgPlace1" presStyleIdx="0" presStyleCnt="5"/>
      <dgm:spPr>
        <a:blipFill>
          <a:blip xmlns:r="http://schemas.openxmlformats.org/officeDocument/2006/relationships" r:embed="rId1"/>
          <a:srcRect/>
          <a:stretch>
            <a:fillRect l="-21000" r="-21000"/>
          </a:stretch>
        </a:blipFill>
      </dgm:spPr>
    </dgm:pt>
    <dgm:pt modelId="{21535F0B-CD4C-45D4-B08B-82F25DECAC54}" type="pres">
      <dgm:prSet presAssocID="{503D09CC-9DD3-4A0A-9BC9-09089DFA2C60}" presName="sibTrans" presStyleLbl="sibTrans2D1" presStyleIdx="0" presStyleCnt="0"/>
      <dgm:spPr/>
    </dgm:pt>
    <dgm:pt modelId="{80B7F6AC-1E79-4E7C-9F66-D3B1E7BFBB94}" type="pres">
      <dgm:prSet presAssocID="{AB4CF280-AF23-4FD8-86D4-DCF16175FDBA}" presName="compNode" presStyleCnt="0"/>
      <dgm:spPr/>
    </dgm:pt>
    <dgm:pt modelId="{67227D73-0BEB-40F3-AF93-05E48D034068}" type="pres">
      <dgm:prSet presAssocID="{AB4CF280-AF23-4FD8-86D4-DCF16175FDBA}" presName="bkgdShape" presStyleLbl="node1" presStyleIdx="1" presStyleCnt="5"/>
      <dgm:spPr/>
    </dgm:pt>
    <dgm:pt modelId="{5574C51F-8520-4B9D-9362-B9E7F20272D1}" type="pres">
      <dgm:prSet presAssocID="{AB4CF280-AF23-4FD8-86D4-DCF16175FDBA}" presName="nodeTx" presStyleLbl="node1" presStyleIdx="1" presStyleCnt="5">
        <dgm:presLayoutVars>
          <dgm:bulletEnabled val="1"/>
        </dgm:presLayoutVars>
      </dgm:prSet>
      <dgm:spPr/>
    </dgm:pt>
    <dgm:pt modelId="{9AC85018-9605-4486-847B-1E2A045EC472}" type="pres">
      <dgm:prSet presAssocID="{AB4CF280-AF23-4FD8-86D4-DCF16175FDBA}" presName="invisiNode" presStyleLbl="node1" presStyleIdx="1" presStyleCnt="5"/>
      <dgm:spPr/>
    </dgm:pt>
    <dgm:pt modelId="{7BCC28F7-FFC3-4D44-BB4D-0B261A009C7A}" type="pres">
      <dgm:prSet presAssocID="{AB4CF280-AF23-4FD8-86D4-DCF16175FDBA}" presName="imagNode" presStyleLbl="fgImgPlace1" presStyleIdx="1" presStyleCnt="5"/>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Maze"/>
        </a:ext>
      </dgm:extLst>
    </dgm:pt>
    <dgm:pt modelId="{2CE9AE27-B3F3-4D4D-8103-44BF3042C17D}" type="pres">
      <dgm:prSet presAssocID="{981E41CB-1F3D-43D0-8553-546A400B5DB9}" presName="sibTrans" presStyleLbl="sibTrans2D1" presStyleIdx="0" presStyleCnt="0"/>
      <dgm:spPr/>
    </dgm:pt>
    <dgm:pt modelId="{2718565B-83A3-48A1-923C-2DE4542EEE07}" type="pres">
      <dgm:prSet presAssocID="{F730EC1F-DD16-4AE6-BC43-2FF377CE15FC}" presName="compNode" presStyleCnt="0"/>
      <dgm:spPr/>
    </dgm:pt>
    <dgm:pt modelId="{E8498A75-8BF2-4D68-8C5A-9B64B5A6B3DE}" type="pres">
      <dgm:prSet presAssocID="{F730EC1F-DD16-4AE6-BC43-2FF377CE15FC}" presName="bkgdShape" presStyleLbl="node1" presStyleIdx="2" presStyleCnt="5"/>
      <dgm:spPr/>
    </dgm:pt>
    <dgm:pt modelId="{4D21EA57-A562-4625-B8AC-9D46A48FDB56}" type="pres">
      <dgm:prSet presAssocID="{F730EC1F-DD16-4AE6-BC43-2FF377CE15FC}" presName="nodeTx" presStyleLbl="node1" presStyleIdx="2" presStyleCnt="5">
        <dgm:presLayoutVars>
          <dgm:bulletEnabled val="1"/>
        </dgm:presLayoutVars>
      </dgm:prSet>
      <dgm:spPr/>
    </dgm:pt>
    <dgm:pt modelId="{25A92493-6412-4F22-A1E0-15422896E367}" type="pres">
      <dgm:prSet presAssocID="{F730EC1F-DD16-4AE6-BC43-2FF377CE15FC}" presName="invisiNode" presStyleLbl="node1" presStyleIdx="2" presStyleCnt="5"/>
      <dgm:spPr/>
    </dgm:pt>
    <dgm:pt modelId="{F0455122-0630-493A-AB48-E94B12C40BB0}" type="pres">
      <dgm:prSet presAssocID="{F730EC1F-DD16-4AE6-BC43-2FF377CE15FC}"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9A7955CC-FB6A-4342-A3F0-2450FFD7BBEE}" type="pres">
      <dgm:prSet presAssocID="{3791A7BB-CE24-4835-8293-B7A690F8515F}" presName="sibTrans" presStyleLbl="sibTrans2D1" presStyleIdx="0" presStyleCnt="0"/>
      <dgm:spPr/>
    </dgm:pt>
    <dgm:pt modelId="{8EF37413-9345-4C49-9E71-90EC7DC1D210}" type="pres">
      <dgm:prSet presAssocID="{84AD4E5B-6F7C-4328-B11E-3B472AE7F044}" presName="compNode" presStyleCnt="0"/>
      <dgm:spPr/>
    </dgm:pt>
    <dgm:pt modelId="{C1F78F2C-95C9-405E-877D-3EFD9D29C9D6}" type="pres">
      <dgm:prSet presAssocID="{84AD4E5B-6F7C-4328-B11E-3B472AE7F044}" presName="bkgdShape" presStyleLbl="node1" presStyleIdx="3" presStyleCnt="5" custLinFactNeighborY="-1445"/>
      <dgm:spPr/>
    </dgm:pt>
    <dgm:pt modelId="{C362BF90-E961-42D1-8DDC-2D62502097CE}" type="pres">
      <dgm:prSet presAssocID="{84AD4E5B-6F7C-4328-B11E-3B472AE7F044}" presName="nodeTx" presStyleLbl="node1" presStyleIdx="3" presStyleCnt="5">
        <dgm:presLayoutVars>
          <dgm:bulletEnabled val="1"/>
        </dgm:presLayoutVars>
      </dgm:prSet>
      <dgm:spPr/>
    </dgm:pt>
    <dgm:pt modelId="{0A747BB6-CD80-4612-A21F-DDF8B1601E8D}" type="pres">
      <dgm:prSet presAssocID="{84AD4E5B-6F7C-4328-B11E-3B472AE7F044}" presName="invisiNode" presStyleLbl="node1" presStyleIdx="3" presStyleCnt="5"/>
      <dgm:spPr/>
    </dgm:pt>
    <dgm:pt modelId="{BA8DAD87-2AE8-4A23-9E80-26C64BC1004F}" type="pres">
      <dgm:prSet presAssocID="{84AD4E5B-6F7C-4328-B11E-3B472AE7F044}" presName="imagNode" presStyleLbl="fgImgPlace1" presStyleIdx="3" presStyleCnt="5"/>
      <dgm:spPr>
        <a:blipFill rotWithShape="1">
          <a:blip xmlns:r="http://schemas.openxmlformats.org/officeDocument/2006/relationships" r:embed="rId5"/>
          <a:srcRect/>
          <a:stretch>
            <a:fillRect l="-1000" r="-1000"/>
          </a:stretch>
        </a:blipFill>
      </dgm:spPr>
    </dgm:pt>
    <dgm:pt modelId="{A398A59A-8436-49A1-BA42-59EEFEACEE42}" type="pres">
      <dgm:prSet presAssocID="{06BD9A1F-64FE-443B-9EA4-FBF96B886B10}" presName="sibTrans" presStyleLbl="sibTrans2D1" presStyleIdx="0" presStyleCnt="0"/>
      <dgm:spPr/>
    </dgm:pt>
    <dgm:pt modelId="{6EFFAEC0-87F8-4714-8182-64D0499F140D}" type="pres">
      <dgm:prSet presAssocID="{A621F374-1BD1-48F8-B799-69E59A790070}" presName="compNode" presStyleCnt="0"/>
      <dgm:spPr/>
    </dgm:pt>
    <dgm:pt modelId="{5ECD99DD-A875-4825-8BFA-DDA4601AE05A}" type="pres">
      <dgm:prSet presAssocID="{A621F374-1BD1-48F8-B799-69E59A790070}" presName="bkgdShape" presStyleLbl="node1" presStyleIdx="4" presStyleCnt="5"/>
      <dgm:spPr/>
    </dgm:pt>
    <dgm:pt modelId="{E0683EC9-6F00-4913-A43B-32570CF5BF71}" type="pres">
      <dgm:prSet presAssocID="{A621F374-1BD1-48F8-B799-69E59A790070}" presName="nodeTx" presStyleLbl="node1" presStyleIdx="4" presStyleCnt="5">
        <dgm:presLayoutVars>
          <dgm:bulletEnabled val="1"/>
        </dgm:presLayoutVars>
      </dgm:prSet>
      <dgm:spPr/>
    </dgm:pt>
    <dgm:pt modelId="{7541B9AD-287C-4CB9-A8EF-F85A41D12A0F}" type="pres">
      <dgm:prSet presAssocID="{A621F374-1BD1-48F8-B799-69E59A790070}" presName="invisiNode" presStyleLbl="node1" presStyleIdx="4" presStyleCnt="5"/>
      <dgm:spPr/>
    </dgm:pt>
    <dgm:pt modelId="{E60A7785-F379-49F0-BE1A-D452C747B7E9}" type="pres">
      <dgm:prSet presAssocID="{A621F374-1BD1-48F8-B799-69E59A790070}" presName="imagNode" presStyleLbl="fgImgPlace1" presStyleIdx="4" presStyleCnt="5"/>
      <dgm:spPr>
        <a:blipFill>
          <a:blip xmlns:r="http://schemas.openxmlformats.org/officeDocument/2006/relationships" r:embed="rId6"/>
          <a:srcRect/>
          <a:stretch>
            <a:fillRect l="-24000" r="-24000"/>
          </a:stretch>
        </a:blipFill>
      </dgm:spPr>
      <dgm:extLst>
        <a:ext uri="{E40237B7-FDA0-4F09-8148-C483321AD2D9}">
          <dgm14:cNvPr xmlns:dgm14="http://schemas.microsoft.com/office/drawing/2010/diagram" id="0" name="" descr="Smiling hospital staff"/>
        </a:ext>
      </dgm:extLst>
    </dgm:pt>
  </dgm:ptLst>
  <dgm:cxnLst>
    <dgm:cxn modelId="{7CFF1A06-1192-4B0A-A12A-2C727EA0DB81}" type="presOf" srcId="{84AD4E5B-6F7C-4328-B11E-3B472AE7F044}" destId="{C362BF90-E961-42D1-8DDC-2D62502097CE}" srcOrd="1" destOrd="0" presId="urn:microsoft.com/office/officeart/2005/8/layout/hList7"/>
    <dgm:cxn modelId="{7D741811-176A-410B-AB21-DE44A42EB99E}" srcId="{B6F15C7F-520B-4565-8387-F2C5A72BB865}" destId="{84AD4E5B-6F7C-4328-B11E-3B472AE7F044}" srcOrd="3" destOrd="0" parTransId="{5D785A22-CED6-4EEF-9FB1-7A7C9B300713}" sibTransId="{06BD9A1F-64FE-443B-9EA4-FBF96B886B10}"/>
    <dgm:cxn modelId="{C91D0317-AB1F-4C9A-8008-3FE307DA66EC}" type="presOf" srcId="{84AD4E5B-6F7C-4328-B11E-3B472AE7F044}" destId="{C1F78F2C-95C9-405E-877D-3EFD9D29C9D6}" srcOrd="0" destOrd="0" presId="urn:microsoft.com/office/officeart/2005/8/layout/hList7"/>
    <dgm:cxn modelId="{37C66823-EA44-4E28-9C9A-9F45373E2356}" type="presOf" srcId="{3791A7BB-CE24-4835-8293-B7A690F8515F}" destId="{9A7955CC-FB6A-4342-A3F0-2450FFD7BBEE}" srcOrd="0" destOrd="0" presId="urn:microsoft.com/office/officeart/2005/8/layout/hList7"/>
    <dgm:cxn modelId="{5616922A-6226-4307-936D-EC8915C4DEA9}" type="presOf" srcId="{AB4CF280-AF23-4FD8-86D4-DCF16175FDBA}" destId="{67227D73-0BEB-40F3-AF93-05E48D034068}" srcOrd="0" destOrd="0" presId="urn:microsoft.com/office/officeart/2005/8/layout/hList7"/>
    <dgm:cxn modelId="{8752423B-F4FF-46F3-8359-3EC53C85D333}" type="presOf" srcId="{F730EC1F-DD16-4AE6-BC43-2FF377CE15FC}" destId="{E8498A75-8BF2-4D68-8C5A-9B64B5A6B3DE}" srcOrd="0" destOrd="0" presId="urn:microsoft.com/office/officeart/2005/8/layout/hList7"/>
    <dgm:cxn modelId="{86C33C5E-D273-48DB-8D31-D18107EE4705}" srcId="{B6F15C7F-520B-4565-8387-F2C5A72BB865}" destId="{BAFDD858-79F3-4CA5-840E-AF5DC08041AA}" srcOrd="0" destOrd="0" parTransId="{6F981768-96A6-4B0B-98BC-872C7DA2178A}" sibTransId="{503D09CC-9DD3-4A0A-9BC9-09089DFA2C60}"/>
    <dgm:cxn modelId="{4BF84D63-DB9F-44F1-BF4D-5A6D28318FA6}" type="presOf" srcId="{A621F374-1BD1-48F8-B799-69E59A790070}" destId="{5ECD99DD-A875-4825-8BFA-DDA4601AE05A}" srcOrd="0" destOrd="0" presId="urn:microsoft.com/office/officeart/2005/8/layout/hList7"/>
    <dgm:cxn modelId="{F8B43F44-21E7-4C13-8F13-AA183A464F71}" srcId="{B6F15C7F-520B-4565-8387-F2C5A72BB865}" destId="{AB4CF280-AF23-4FD8-86D4-DCF16175FDBA}" srcOrd="1" destOrd="0" parTransId="{021A5467-F279-4647-AF6B-410DBA900F7B}" sibTransId="{981E41CB-1F3D-43D0-8553-546A400B5DB9}"/>
    <dgm:cxn modelId="{9388C555-B2A5-4EA7-BDE5-A1DCE5AACB34}" type="presOf" srcId="{B6F15C7F-520B-4565-8387-F2C5A72BB865}" destId="{687D52AC-9C83-451E-9CA7-8AAE2363FAD9}" srcOrd="0" destOrd="0" presId="urn:microsoft.com/office/officeart/2005/8/layout/hList7"/>
    <dgm:cxn modelId="{19A58D59-A19D-421D-A321-3713E01461C5}" type="presOf" srcId="{AB4CF280-AF23-4FD8-86D4-DCF16175FDBA}" destId="{5574C51F-8520-4B9D-9362-B9E7F20272D1}" srcOrd="1" destOrd="0" presId="urn:microsoft.com/office/officeart/2005/8/layout/hList7"/>
    <dgm:cxn modelId="{85989F7E-D2EB-46B3-A98B-D7AE1128911F}" type="presOf" srcId="{06BD9A1F-64FE-443B-9EA4-FBF96B886B10}" destId="{A398A59A-8436-49A1-BA42-59EEFEACEE42}" srcOrd="0" destOrd="0" presId="urn:microsoft.com/office/officeart/2005/8/layout/hList7"/>
    <dgm:cxn modelId="{39A550B1-256E-4DE0-8F99-FFB2D0C90501}" srcId="{B6F15C7F-520B-4565-8387-F2C5A72BB865}" destId="{A621F374-1BD1-48F8-B799-69E59A790070}" srcOrd="4" destOrd="0" parTransId="{FED2E149-A1CD-4164-BBB3-E6394879AA74}" sibTransId="{AA514C64-EBDF-4A3B-9FB0-4668DDF6CDFC}"/>
    <dgm:cxn modelId="{3272FBB1-34F4-4B8B-839C-CF20E4721199}" type="presOf" srcId="{503D09CC-9DD3-4A0A-9BC9-09089DFA2C60}" destId="{21535F0B-CD4C-45D4-B08B-82F25DECAC54}" srcOrd="0" destOrd="0" presId="urn:microsoft.com/office/officeart/2005/8/layout/hList7"/>
    <dgm:cxn modelId="{DCC457C5-198C-4B07-938A-E217C8FE32B6}" srcId="{B6F15C7F-520B-4565-8387-F2C5A72BB865}" destId="{F730EC1F-DD16-4AE6-BC43-2FF377CE15FC}" srcOrd="2" destOrd="0" parTransId="{83D463DA-F885-4F70-9BF5-BE9D6DBDEC06}" sibTransId="{3791A7BB-CE24-4835-8293-B7A690F8515F}"/>
    <dgm:cxn modelId="{99CA6EC7-59D6-47AE-92ED-F933AF1DBBBE}" type="presOf" srcId="{BAFDD858-79F3-4CA5-840E-AF5DC08041AA}" destId="{35ED46D1-27A2-4FA1-ABDF-146A0AE56A6E}" srcOrd="1" destOrd="0" presId="urn:microsoft.com/office/officeart/2005/8/layout/hList7"/>
    <dgm:cxn modelId="{9DE038C8-A187-43CE-9351-3BC370287D9D}" type="presOf" srcId="{F730EC1F-DD16-4AE6-BC43-2FF377CE15FC}" destId="{4D21EA57-A562-4625-B8AC-9D46A48FDB56}" srcOrd="1" destOrd="0" presId="urn:microsoft.com/office/officeart/2005/8/layout/hList7"/>
    <dgm:cxn modelId="{0AEC70E1-A840-4411-92F5-DFBC94875AF4}" type="presOf" srcId="{BAFDD858-79F3-4CA5-840E-AF5DC08041AA}" destId="{51994A9A-1440-48E0-A025-CCEABA42F45A}" srcOrd="0" destOrd="0" presId="urn:microsoft.com/office/officeart/2005/8/layout/hList7"/>
    <dgm:cxn modelId="{AC0C65E4-B094-448D-A978-2B2F5FA8753E}" type="presOf" srcId="{981E41CB-1F3D-43D0-8553-546A400B5DB9}" destId="{2CE9AE27-B3F3-4D4D-8103-44BF3042C17D}" srcOrd="0" destOrd="0" presId="urn:microsoft.com/office/officeart/2005/8/layout/hList7"/>
    <dgm:cxn modelId="{EDE168FE-B251-4BC1-A2B8-43464C32E034}" type="presOf" srcId="{A621F374-1BD1-48F8-B799-69E59A790070}" destId="{E0683EC9-6F00-4913-A43B-32570CF5BF71}" srcOrd="1" destOrd="0" presId="urn:microsoft.com/office/officeart/2005/8/layout/hList7"/>
    <dgm:cxn modelId="{3697DF2A-CB25-4B43-90E0-4611AB4F8378}" type="presParOf" srcId="{687D52AC-9C83-451E-9CA7-8AAE2363FAD9}" destId="{AD5D2A4C-8D0F-475B-BA04-F4243D878A3D}" srcOrd="0" destOrd="0" presId="urn:microsoft.com/office/officeart/2005/8/layout/hList7"/>
    <dgm:cxn modelId="{656F4A4F-F794-441F-AFFA-0BF16B9F4F8A}" type="presParOf" srcId="{687D52AC-9C83-451E-9CA7-8AAE2363FAD9}" destId="{6AF4C187-DB8B-4626-9516-9C127289EF2C}" srcOrd="1" destOrd="0" presId="urn:microsoft.com/office/officeart/2005/8/layout/hList7"/>
    <dgm:cxn modelId="{965B71C1-7FA3-47AB-95E6-B3E69E5FB843}" type="presParOf" srcId="{6AF4C187-DB8B-4626-9516-9C127289EF2C}" destId="{304E6AC1-24BF-42A5-B517-C495444AAD18}" srcOrd="0" destOrd="0" presId="urn:microsoft.com/office/officeart/2005/8/layout/hList7"/>
    <dgm:cxn modelId="{F8EB996D-69B7-4F6F-8377-A0A418D6DA81}" type="presParOf" srcId="{304E6AC1-24BF-42A5-B517-C495444AAD18}" destId="{51994A9A-1440-48E0-A025-CCEABA42F45A}" srcOrd="0" destOrd="0" presId="urn:microsoft.com/office/officeart/2005/8/layout/hList7"/>
    <dgm:cxn modelId="{981CD269-6C28-4A26-BA0B-A8F6CF989120}" type="presParOf" srcId="{304E6AC1-24BF-42A5-B517-C495444AAD18}" destId="{35ED46D1-27A2-4FA1-ABDF-146A0AE56A6E}" srcOrd="1" destOrd="0" presId="urn:microsoft.com/office/officeart/2005/8/layout/hList7"/>
    <dgm:cxn modelId="{22D4E628-E0DA-458F-9A23-50DA9B897180}" type="presParOf" srcId="{304E6AC1-24BF-42A5-B517-C495444AAD18}" destId="{2AD904F2-F421-4260-BC42-AFD5812434FD}" srcOrd="2" destOrd="0" presId="urn:microsoft.com/office/officeart/2005/8/layout/hList7"/>
    <dgm:cxn modelId="{02701C79-139D-4A06-8591-C720D3A30F85}" type="presParOf" srcId="{304E6AC1-24BF-42A5-B517-C495444AAD18}" destId="{A8B841C2-F07C-4F14-8A7F-70E6DB64D3C6}" srcOrd="3" destOrd="0" presId="urn:microsoft.com/office/officeart/2005/8/layout/hList7"/>
    <dgm:cxn modelId="{2C53FBB1-540F-4803-B1B1-7D2EF8C3748D}" type="presParOf" srcId="{6AF4C187-DB8B-4626-9516-9C127289EF2C}" destId="{21535F0B-CD4C-45D4-B08B-82F25DECAC54}" srcOrd="1" destOrd="0" presId="urn:microsoft.com/office/officeart/2005/8/layout/hList7"/>
    <dgm:cxn modelId="{37F5635E-3675-457D-BED1-FC9EE184EC78}" type="presParOf" srcId="{6AF4C187-DB8B-4626-9516-9C127289EF2C}" destId="{80B7F6AC-1E79-4E7C-9F66-D3B1E7BFBB94}" srcOrd="2" destOrd="0" presId="urn:microsoft.com/office/officeart/2005/8/layout/hList7"/>
    <dgm:cxn modelId="{27F5208C-6A79-4395-B60C-5DD458E8AA5F}" type="presParOf" srcId="{80B7F6AC-1E79-4E7C-9F66-D3B1E7BFBB94}" destId="{67227D73-0BEB-40F3-AF93-05E48D034068}" srcOrd="0" destOrd="0" presId="urn:microsoft.com/office/officeart/2005/8/layout/hList7"/>
    <dgm:cxn modelId="{4AAFA7CD-A8B2-46BC-8BDD-9DD5485C70A4}" type="presParOf" srcId="{80B7F6AC-1E79-4E7C-9F66-D3B1E7BFBB94}" destId="{5574C51F-8520-4B9D-9362-B9E7F20272D1}" srcOrd="1" destOrd="0" presId="urn:microsoft.com/office/officeart/2005/8/layout/hList7"/>
    <dgm:cxn modelId="{DA3099BF-15DF-42E5-A2E9-B92DC8F29AF6}" type="presParOf" srcId="{80B7F6AC-1E79-4E7C-9F66-D3B1E7BFBB94}" destId="{9AC85018-9605-4486-847B-1E2A045EC472}" srcOrd="2" destOrd="0" presId="urn:microsoft.com/office/officeart/2005/8/layout/hList7"/>
    <dgm:cxn modelId="{944A5A91-18E8-472B-8D8D-B50CEF2CD494}" type="presParOf" srcId="{80B7F6AC-1E79-4E7C-9F66-D3B1E7BFBB94}" destId="{7BCC28F7-FFC3-4D44-BB4D-0B261A009C7A}" srcOrd="3" destOrd="0" presId="urn:microsoft.com/office/officeart/2005/8/layout/hList7"/>
    <dgm:cxn modelId="{415F7ABC-89E2-4CAE-813A-D4D508B0100A}" type="presParOf" srcId="{6AF4C187-DB8B-4626-9516-9C127289EF2C}" destId="{2CE9AE27-B3F3-4D4D-8103-44BF3042C17D}" srcOrd="3" destOrd="0" presId="urn:microsoft.com/office/officeart/2005/8/layout/hList7"/>
    <dgm:cxn modelId="{5B1F638E-007A-48A0-B3A9-AFB9AD0B97C8}" type="presParOf" srcId="{6AF4C187-DB8B-4626-9516-9C127289EF2C}" destId="{2718565B-83A3-48A1-923C-2DE4542EEE07}" srcOrd="4" destOrd="0" presId="urn:microsoft.com/office/officeart/2005/8/layout/hList7"/>
    <dgm:cxn modelId="{3E909DBD-2DAA-48C5-8593-F4071D5F603C}" type="presParOf" srcId="{2718565B-83A3-48A1-923C-2DE4542EEE07}" destId="{E8498A75-8BF2-4D68-8C5A-9B64B5A6B3DE}" srcOrd="0" destOrd="0" presId="urn:microsoft.com/office/officeart/2005/8/layout/hList7"/>
    <dgm:cxn modelId="{CC1CE2E1-F9A9-40AE-BF54-D3456616CB0F}" type="presParOf" srcId="{2718565B-83A3-48A1-923C-2DE4542EEE07}" destId="{4D21EA57-A562-4625-B8AC-9D46A48FDB56}" srcOrd="1" destOrd="0" presId="urn:microsoft.com/office/officeart/2005/8/layout/hList7"/>
    <dgm:cxn modelId="{02F6D6D2-3490-4106-9323-49BEC941750A}" type="presParOf" srcId="{2718565B-83A3-48A1-923C-2DE4542EEE07}" destId="{25A92493-6412-4F22-A1E0-15422896E367}" srcOrd="2" destOrd="0" presId="urn:microsoft.com/office/officeart/2005/8/layout/hList7"/>
    <dgm:cxn modelId="{9779CA2E-5AD5-4A19-BFA4-D32EA17243B0}" type="presParOf" srcId="{2718565B-83A3-48A1-923C-2DE4542EEE07}" destId="{F0455122-0630-493A-AB48-E94B12C40BB0}" srcOrd="3" destOrd="0" presId="urn:microsoft.com/office/officeart/2005/8/layout/hList7"/>
    <dgm:cxn modelId="{48B8B0FC-B3C8-4C8C-94C9-54B4788B9E46}" type="presParOf" srcId="{6AF4C187-DB8B-4626-9516-9C127289EF2C}" destId="{9A7955CC-FB6A-4342-A3F0-2450FFD7BBEE}" srcOrd="5" destOrd="0" presId="urn:microsoft.com/office/officeart/2005/8/layout/hList7"/>
    <dgm:cxn modelId="{AC137072-2FD5-4CB6-96EE-E91A36CB672A}" type="presParOf" srcId="{6AF4C187-DB8B-4626-9516-9C127289EF2C}" destId="{8EF37413-9345-4C49-9E71-90EC7DC1D210}" srcOrd="6" destOrd="0" presId="urn:microsoft.com/office/officeart/2005/8/layout/hList7"/>
    <dgm:cxn modelId="{34302180-ED3E-42C3-A164-210513AAA712}" type="presParOf" srcId="{8EF37413-9345-4C49-9E71-90EC7DC1D210}" destId="{C1F78F2C-95C9-405E-877D-3EFD9D29C9D6}" srcOrd="0" destOrd="0" presId="urn:microsoft.com/office/officeart/2005/8/layout/hList7"/>
    <dgm:cxn modelId="{2D503F54-3B7E-4C2F-ABC6-68AB7D45A408}" type="presParOf" srcId="{8EF37413-9345-4C49-9E71-90EC7DC1D210}" destId="{C362BF90-E961-42D1-8DDC-2D62502097CE}" srcOrd="1" destOrd="0" presId="urn:microsoft.com/office/officeart/2005/8/layout/hList7"/>
    <dgm:cxn modelId="{1730039B-E9FD-42EF-ABDD-5704F07DE452}" type="presParOf" srcId="{8EF37413-9345-4C49-9E71-90EC7DC1D210}" destId="{0A747BB6-CD80-4612-A21F-DDF8B1601E8D}" srcOrd="2" destOrd="0" presId="urn:microsoft.com/office/officeart/2005/8/layout/hList7"/>
    <dgm:cxn modelId="{3267DC52-F58B-4A35-B607-D5CDF01CFB3D}" type="presParOf" srcId="{8EF37413-9345-4C49-9E71-90EC7DC1D210}" destId="{BA8DAD87-2AE8-4A23-9E80-26C64BC1004F}" srcOrd="3" destOrd="0" presId="urn:microsoft.com/office/officeart/2005/8/layout/hList7"/>
    <dgm:cxn modelId="{677E50A4-52EC-4080-9519-34159B872D05}" type="presParOf" srcId="{6AF4C187-DB8B-4626-9516-9C127289EF2C}" destId="{A398A59A-8436-49A1-BA42-59EEFEACEE42}" srcOrd="7" destOrd="0" presId="urn:microsoft.com/office/officeart/2005/8/layout/hList7"/>
    <dgm:cxn modelId="{45F2E680-0CD5-4E9D-A933-F35BA16449B9}" type="presParOf" srcId="{6AF4C187-DB8B-4626-9516-9C127289EF2C}" destId="{6EFFAEC0-87F8-4714-8182-64D0499F140D}" srcOrd="8" destOrd="0" presId="urn:microsoft.com/office/officeart/2005/8/layout/hList7"/>
    <dgm:cxn modelId="{5053A1C5-4449-4847-8CD4-795C25177944}" type="presParOf" srcId="{6EFFAEC0-87F8-4714-8182-64D0499F140D}" destId="{5ECD99DD-A875-4825-8BFA-DDA4601AE05A}" srcOrd="0" destOrd="0" presId="urn:microsoft.com/office/officeart/2005/8/layout/hList7"/>
    <dgm:cxn modelId="{9C05147D-5375-44BD-8E18-04DD180DE24E}" type="presParOf" srcId="{6EFFAEC0-87F8-4714-8182-64D0499F140D}" destId="{E0683EC9-6F00-4913-A43B-32570CF5BF71}" srcOrd="1" destOrd="0" presId="urn:microsoft.com/office/officeart/2005/8/layout/hList7"/>
    <dgm:cxn modelId="{ECD09CC1-A8E6-4A4B-AD1F-66913F9DE377}" type="presParOf" srcId="{6EFFAEC0-87F8-4714-8182-64D0499F140D}" destId="{7541B9AD-287C-4CB9-A8EF-F85A41D12A0F}" srcOrd="2" destOrd="0" presId="urn:microsoft.com/office/officeart/2005/8/layout/hList7"/>
    <dgm:cxn modelId="{F0C4122E-5B1A-4EE5-86F5-06222268F8E2}" type="presParOf" srcId="{6EFFAEC0-87F8-4714-8182-64D0499F140D}" destId="{E60A7785-F379-49F0-BE1A-D452C747B7E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5B4182-8949-40A8-B0A9-3706718B05BB}" type="doc">
      <dgm:prSet loTypeId="urn:microsoft.com/office/officeart/2005/8/layout/hList7" loCatId="list" qsTypeId="urn:microsoft.com/office/officeart/2005/8/quickstyle/simple1" qsCatId="simple" csTypeId="urn:microsoft.com/office/officeart/2005/8/colors/accent1_2" csCatId="accent1" phldr="1"/>
      <dgm:spPr/>
    </dgm:pt>
    <dgm:pt modelId="{FAA3617B-7505-47AD-9176-8478E12C12A1}">
      <dgm:prSet phldrT="[Text]"/>
      <dgm:spPr/>
      <dgm:t>
        <a:bodyPr/>
        <a:lstStyle/>
        <a:p>
          <a:r>
            <a:rPr lang="en-GB" dirty="0"/>
            <a:t>Autumn 2020</a:t>
          </a:r>
        </a:p>
        <a:p>
          <a:r>
            <a:rPr lang="en-GB" dirty="0"/>
            <a:t>Trixie McAree,</a:t>
          </a:r>
        </a:p>
        <a:p>
          <a:r>
            <a:rPr lang="en-GB" dirty="0"/>
            <a:t>National Clinical Lead, appointed</a:t>
          </a:r>
        </a:p>
      </dgm:t>
    </dgm:pt>
    <dgm:pt modelId="{EADDDB1B-FAEC-49BA-9745-DF1E18BF8879}" type="parTrans" cxnId="{C7828724-7F6E-4FB4-B835-0B1FEAFC36C8}">
      <dgm:prSet/>
      <dgm:spPr/>
      <dgm:t>
        <a:bodyPr/>
        <a:lstStyle/>
        <a:p>
          <a:endParaRPr lang="en-GB"/>
        </a:p>
      </dgm:t>
    </dgm:pt>
    <dgm:pt modelId="{FF67024C-BE01-4734-AF0A-00217C61448A}" type="sibTrans" cxnId="{C7828724-7F6E-4FB4-B835-0B1FEAFC36C8}">
      <dgm:prSet/>
      <dgm:spPr/>
      <dgm:t>
        <a:bodyPr/>
        <a:lstStyle/>
        <a:p>
          <a:endParaRPr lang="en-GB"/>
        </a:p>
      </dgm:t>
    </dgm:pt>
    <dgm:pt modelId="{9CA63332-71F2-4488-B2E1-4704A427A714}">
      <dgm:prSet phldrT="[Text]"/>
      <dgm:spPr/>
      <dgm:t>
        <a:bodyPr/>
        <a:lstStyle/>
        <a:p>
          <a:r>
            <a:rPr lang="en-GB" dirty="0"/>
            <a:t>Summer 2021 </a:t>
          </a:r>
        </a:p>
        <a:p>
          <a:r>
            <a:rPr lang="en-GB" dirty="0"/>
            <a:t>Select Committee scrutiny</a:t>
          </a:r>
        </a:p>
      </dgm:t>
    </dgm:pt>
    <dgm:pt modelId="{D23E87B6-B836-43B3-B1B7-A350ABC6CE9A}" type="parTrans" cxnId="{E53AED38-23A3-421F-8233-FA5A80C26D69}">
      <dgm:prSet/>
      <dgm:spPr/>
      <dgm:t>
        <a:bodyPr/>
        <a:lstStyle/>
        <a:p>
          <a:endParaRPr lang="en-GB"/>
        </a:p>
      </dgm:t>
    </dgm:pt>
    <dgm:pt modelId="{6F3434FB-7937-4BFF-979B-F7516BF63535}" type="sibTrans" cxnId="{E53AED38-23A3-421F-8233-FA5A80C26D69}">
      <dgm:prSet/>
      <dgm:spPr/>
      <dgm:t>
        <a:bodyPr/>
        <a:lstStyle/>
        <a:p>
          <a:endParaRPr lang="en-GB"/>
        </a:p>
      </dgm:t>
    </dgm:pt>
    <dgm:pt modelId="{1FE31110-2CE0-4600-A641-C4DE25E43AA0}">
      <dgm:prSet phldrT="[Text]"/>
      <dgm:spPr/>
      <dgm:t>
        <a:bodyPr/>
        <a:lstStyle/>
        <a:p>
          <a:r>
            <a:rPr lang="en-GB" dirty="0"/>
            <a:t>Autumn 2021</a:t>
          </a:r>
        </a:p>
        <a:p>
          <a:r>
            <a:rPr lang="en-GB" dirty="0"/>
            <a:t>Updated guidance </a:t>
          </a:r>
        </a:p>
        <a:p>
          <a:r>
            <a:rPr lang="en-GB" dirty="0"/>
            <a:t>Core20+5</a:t>
          </a:r>
        </a:p>
      </dgm:t>
    </dgm:pt>
    <dgm:pt modelId="{00C6D42C-E33E-4F02-A1C1-050E9BC5921F}" type="parTrans" cxnId="{F35F7897-D4B6-4BEE-951F-4A4F271E1CF2}">
      <dgm:prSet/>
      <dgm:spPr/>
      <dgm:t>
        <a:bodyPr/>
        <a:lstStyle/>
        <a:p>
          <a:endParaRPr lang="en-GB"/>
        </a:p>
      </dgm:t>
    </dgm:pt>
    <dgm:pt modelId="{0A9402DA-6197-4584-82FE-DF69256E1988}" type="sibTrans" cxnId="{F35F7897-D4B6-4BEE-951F-4A4F271E1CF2}">
      <dgm:prSet/>
      <dgm:spPr/>
      <dgm:t>
        <a:bodyPr/>
        <a:lstStyle/>
        <a:p>
          <a:endParaRPr lang="en-GB"/>
        </a:p>
      </dgm:t>
    </dgm:pt>
    <dgm:pt modelId="{9E9B72D5-DF71-4D5A-898E-07F2B5A62C03}">
      <dgm:prSet/>
      <dgm:spPr/>
      <dgm:t>
        <a:bodyPr/>
        <a:lstStyle/>
        <a:p>
          <a:r>
            <a:rPr lang="en-GB" dirty="0"/>
            <a:t>Spring 2022</a:t>
          </a:r>
        </a:p>
        <a:p>
          <a:r>
            <a:rPr lang="en-GB" dirty="0"/>
            <a:t> Ockenden Report</a:t>
          </a:r>
        </a:p>
        <a:p>
          <a:r>
            <a:rPr lang="en-GB" dirty="0"/>
            <a:t>Regional </a:t>
          </a:r>
          <a:r>
            <a:rPr lang="en-GB" dirty="0" err="1"/>
            <a:t>MCoC</a:t>
          </a:r>
          <a:r>
            <a:rPr lang="en-GB" dirty="0"/>
            <a:t> MWs</a:t>
          </a:r>
        </a:p>
      </dgm:t>
    </dgm:pt>
    <dgm:pt modelId="{569F6048-037A-468E-8B69-8A16C8C8A55D}" type="parTrans" cxnId="{6CB391A0-6529-4372-9C84-BEF3470C1043}">
      <dgm:prSet/>
      <dgm:spPr/>
      <dgm:t>
        <a:bodyPr/>
        <a:lstStyle/>
        <a:p>
          <a:endParaRPr lang="en-GB"/>
        </a:p>
      </dgm:t>
    </dgm:pt>
    <dgm:pt modelId="{5A3964D3-7B3F-49C4-B28F-AFBA3B152CAB}" type="sibTrans" cxnId="{6CB391A0-6529-4372-9C84-BEF3470C1043}">
      <dgm:prSet/>
      <dgm:spPr/>
      <dgm:t>
        <a:bodyPr/>
        <a:lstStyle/>
        <a:p>
          <a:endParaRPr lang="en-GB"/>
        </a:p>
      </dgm:t>
    </dgm:pt>
    <dgm:pt modelId="{29493F0B-6F36-4AC3-B122-0ADFD47F3F09}">
      <dgm:prSet/>
      <dgm:spPr/>
      <dgm:t>
        <a:bodyPr/>
        <a:lstStyle/>
        <a:p>
          <a:r>
            <a:rPr lang="en-GB" dirty="0"/>
            <a:t>Summer 2022</a:t>
          </a:r>
        </a:p>
        <a:p>
          <a:r>
            <a:rPr lang="en-GB" dirty="0"/>
            <a:t> Independent evaluation tendering</a:t>
          </a:r>
        </a:p>
      </dgm:t>
    </dgm:pt>
    <dgm:pt modelId="{BE176497-D6F5-43E0-BE66-9269C194C456}" type="parTrans" cxnId="{41A5877C-D637-4001-9F89-487D0AAC366E}">
      <dgm:prSet/>
      <dgm:spPr/>
      <dgm:t>
        <a:bodyPr/>
        <a:lstStyle/>
        <a:p>
          <a:endParaRPr lang="en-GB"/>
        </a:p>
      </dgm:t>
    </dgm:pt>
    <dgm:pt modelId="{31D88F49-C794-4701-BF1E-8ADE35E49CAF}" type="sibTrans" cxnId="{41A5877C-D637-4001-9F89-487D0AAC366E}">
      <dgm:prSet/>
      <dgm:spPr/>
      <dgm:t>
        <a:bodyPr/>
        <a:lstStyle/>
        <a:p>
          <a:endParaRPr lang="en-GB"/>
        </a:p>
      </dgm:t>
    </dgm:pt>
    <dgm:pt modelId="{BD8E2460-4854-492D-A2F5-869AEFFC6EDE}">
      <dgm:prSet/>
      <dgm:spPr/>
      <dgm:t>
        <a:bodyPr/>
        <a:lstStyle/>
        <a:p>
          <a:r>
            <a:rPr lang="en-GB" dirty="0"/>
            <a:t>Summer 2022</a:t>
          </a:r>
        </a:p>
        <a:p>
          <a:r>
            <a:rPr lang="en-GB" dirty="0"/>
            <a:t> NHS trusts submit </a:t>
          </a:r>
          <a:r>
            <a:rPr lang="en-GB" dirty="0" err="1"/>
            <a:t>MCoC</a:t>
          </a:r>
          <a:r>
            <a:rPr lang="en-GB" dirty="0"/>
            <a:t> plans to regional teams</a:t>
          </a:r>
        </a:p>
      </dgm:t>
    </dgm:pt>
    <dgm:pt modelId="{927F4461-CB9F-4988-8BE0-3B28C4F2A613}" type="parTrans" cxnId="{870FBBD3-2E90-4434-886E-6FE4C6F22543}">
      <dgm:prSet/>
      <dgm:spPr/>
      <dgm:t>
        <a:bodyPr/>
        <a:lstStyle/>
        <a:p>
          <a:endParaRPr lang="en-GB"/>
        </a:p>
      </dgm:t>
    </dgm:pt>
    <dgm:pt modelId="{33CB08E1-B3DA-4880-A9A1-D3D7C8AFE18F}" type="sibTrans" cxnId="{870FBBD3-2E90-4434-886E-6FE4C6F22543}">
      <dgm:prSet/>
      <dgm:spPr/>
      <dgm:t>
        <a:bodyPr/>
        <a:lstStyle/>
        <a:p>
          <a:endParaRPr lang="en-GB"/>
        </a:p>
      </dgm:t>
    </dgm:pt>
    <dgm:pt modelId="{2BED021B-6C62-4561-AD3A-59557545F305}" type="pres">
      <dgm:prSet presAssocID="{2C5B4182-8949-40A8-B0A9-3706718B05BB}" presName="Name0" presStyleCnt="0">
        <dgm:presLayoutVars>
          <dgm:dir/>
          <dgm:resizeHandles val="exact"/>
        </dgm:presLayoutVars>
      </dgm:prSet>
      <dgm:spPr/>
    </dgm:pt>
    <dgm:pt modelId="{76DAD62B-0289-4DAF-86D6-0FAC8703C20F}" type="pres">
      <dgm:prSet presAssocID="{2C5B4182-8949-40A8-B0A9-3706718B05BB}" presName="fgShape" presStyleLbl="fgShp" presStyleIdx="0" presStyleCnt="1"/>
      <dgm:spPr/>
    </dgm:pt>
    <dgm:pt modelId="{13492266-5AA5-4F36-ACCF-17A59E0E1CF7}" type="pres">
      <dgm:prSet presAssocID="{2C5B4182-8949-40A8-B0A9-3706718B05BB}" presName="linComp" presStyleCnt="0"/>
      <dgm:spPr/>
    </dgm:pt>
    <dgm:pt modelId="{E7063508-2EC7-43F3-B103-0A1580C94CF4}" type="pres">
      <dgm:prSet presAssocID="{FAA3617B-7505-47AD-9176-8478E12C12A1}" presName="compNode" presStyleCnt="0"/>
      <dgm:spPr/>
    </dgm:pt>
    <dgm:pt modelId="{307CDBBE-D514-414A-A654-7F8E5EB10D63}" type="pres">
      <dgm:prSet presAssocID="{FAA3617B-7505-47AD-9176-8478E12C12A1}" presName="bkgdShape" presStyleLbl="node1" presStyleIdx="0" presStyleCnt="6"/>
      <dgm:spPr/>
    </dgm:pt>
    <dgm:pt modelId="{7AAC4A75-7087-46A5-BB6C-984C5B1D0EFC}" type="pres">
      <dgm:prSet presAssocID="{FAA3617B-7505-47AD-9176-8478E12C12A1}" presName="nodeTx" presStyleLbl="node1" presStyleIdx="0" presStyleCnt="6">
        <dgm:presLayoutVars>
          <dgm:bulletEnabled val="1"/>
        </dgm:presLayoutVars>
      </dgm:prSet>
      <dgm:spPr/>
    </dgm:pt>
    <dgm:pt modelId="{694B7E0D-382D-4B72-BC21-3A357AC219BF}" type="pres">
      <dgm:prSet presAssocID="{FAA3617B-7505-47AD-9176-8478E12C12A1}" presName="invisiNode" presStyleLbl="node1" presStyleIdx="0" presStyleCnt="6"/>
      <dgm:spPr/>
    </dgm:pt>
    <dgm:pt modelId="{07B19C67-F07F-4E74-B432-177AA4C0576D}" type="pres">
      <dgm:prSet presAssocID="{FAA3617B-7505-47AD-9176-8478E12C12A1}" presName="imagNode" presStyleLbl="fgImgPlace1" presStyleIdx="0" presStyleCnt="6"/>
      <dgm:spPr>
        <a:blipFill>
          <a:blip xmlns:r="http://schemas.openxmlformats.org/officeDocument/2006/relationships" r:embed="rId1"/>
          <a:srcRect/>
          <a:stretch>
            <a:fillRect/>
          </a:stretch>
        </a:blipFill>
      </dgm:spPr>
    </dgm:pt>
    <dgm:pt modelId="{9C3BCF31-4A5F-4564-A37E-8B296DB04FCF}" type="pres">
      <dgm:prSet presAssocID="{FF67024C-BE01-4734-AF0A-00217C61448A}" presName="sibTrans" presStyleLbl="sibTrans2D1" presStyleIdx="0" presStyleCnt="0"/>
      <dgm:spPr/>
    </dgm:pt>
    <dgm:pt modelId="{07449E69-BCEB-4246-8AEF-4C0D90C2F6D2}" type="pres">
      <dgm:prSet presAssocID="{9CA63332-71F2-4488-B2E1-4704A427A714}" presName="compNode" presStyleCnt="0"/>
      <dgm:spPr/>
    </dgm:pt>
    <dgm:pt modelId="{7862ECFB-CB3F-437C-B9DC-E7381C9FC9AE}" type="pres">
      <dgm:prSet presAssocID="{9CA63332-71F2-4488-B2E1-4704A427A714}" presName="bkgdShape" presStyleLbl="node1" presStyleIdx="1" presStyleCnt="6"/>
      <dgm:spPr/>
    </dgm:pt>
    <dgm:pt modelId="{7F6BE68E-7BFE-419A-8859-A28AF43FD36A}" type="pres">
      <dgm:prSet presAssocID="{9CA63332-71F2-4488-B2E1-4704A427A714}" presName="nodeTx" presStyleLbl="node1" presStyleIdx="1" presStyleCnt="6">
        <dgm:presLayoutVars>
          <dgm:bulletEnabled val="1"/>
        </dgm:presLayoutVars>
      </dgm:prSet>
      <dgm:spPr/>
    </dgm:pt>
    <dgm:pt modelId="{76471DCE-8103-44D3-B216-14208B2CDCB9}" type="pres">
      <dgm:prSet presAssocID="{9CA63332-71F2-4488-B2E1-4704A427A714}" presName="invisiNode" presStyleLbl="node1" presStyleIdx="1" presStyleCnt="6"/>
      <dgm:spPr/>
    </dgm:pt>
    <dgm:pt modelId="{58AD4753-E564-4023-B4F2-2FCD51EF7887}" type="pres">
      <dgm:prSet presAssocID="{9CA63332-71F2-4488-B2E1-4704A427A714}" presName="imagNode" presStyleLbl="fgImgPlace1" presStyleIdx="1" presStyleCnt="6"/>
      <dgm:spPr>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Meeting with solid fill"/>
        </a:ext>
      </dgm:extLst>
    </dgm:pt>
    <dgm:pt modelId="{759285EB-24FD-43AE-BA05-079413FB718A}" type="pres">
      <dgm:prSet presAssocID="{6F3434FB-7937-4BFF-979B-F7516BF63535}" presName="sibTrans" presStyleLbl="sibTrans2D1" presStyleIdx="0" presStyleCnt="0"/>
      <dgm:spPr/>
    </dgm:pt>
    <dgm:pt modelId="{11136CA9-3899-499F-B09D-C3669104911F}" type="pres">
      <dgm:prSet presAssocID="{1FE31110-2CE0-4600-A641-C4DE25E43AA0}" presName="compNode" presStyleCnt="0"/>
      <dgm:spPr/>
    </dgm:pt>
    <dgm:pt modelId="{BF86EB43-0EED-4EBF-B7DD-7BE7A2E3291C}" type="pres">
      <dgm:prSet presAssocID="{1FE31110-2CE0-4600-A641-C4DE25E43AA0}" presName="bkgdShape" presStyleLbl="node1" presStyleIdx="2" presStyleCnt="6"/>
      <dgm:spPr/>
    </dgm:pt>
    <dgm:pt modelId="{708FF236-F338-41CA-A180-9169BE837A98}" type="pres">
      <dgm:prSet presAssocID="{1FE31110-2CE0-4600-A641-C4DE25E43AA0}" presName="nodeTx" presStyleLbl="node1" presStyleIdx="2" presStyleCnt="6">
        <dgm:presLayoutVars>
          <dgm:bulletEnabled val="1"/>
        </dgm:presLayoutVars>
      </dgm:prSet>
      <dgm:spPr/>
    </dgm:pt>
    <dgm:pt modelId="{24CC5583-9FCC-4829-BCCF-4AE24FACE86F}" type="pres">
      <dgm:prSet presAssocID="{1FE31110-2CE0-4600-A641-C4DE25E43AA0}" presName="invisiNode" presStyleLbl="node1" presStyleIdx="2" presStyleCnt="6"/>
      <dgm:spPr/>
    </dgm:pt>
    <dgm:pt modelId="{14AAC4AF-AB12-49AA-9555-606A734F72CE}" type="pres">
      <dgm:prSet presAssocID="{1FE31110-2CE0-4600-A641-C4DE25E43AA0}" presName="imagNode" presStyleLbl="fgImgPlace1" presStyleIdx="2" presStyleCnt="6"/>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Close up of colorful toy blocks"/>
        </a:ext>
      </dgm:extLst>
    </dgm:pt>
    <dgm:pt modelId="{E4475923-0BEE-48B4-8E95-F437B9268360}" type="pres">
      <dgm:prSet presAssocID="{0A9402DA-6197-4584-82FE-DF69256E1988}" presName="sibTrans" presStyleLbl="sibTrans2D1" presStyleIdx="0" presStyleCnt="0"/>
      <dgm:spPr/>
    </dgm:pt>
    <dgm:pt modelId="{4C0CFDD4-95EB-45BA-9CE4-BACEB2CAE6CA}" type="pres">
      <dgm:prSet presAssocID="{9E9B72D5-DF71-4D5A-898E-07F2B5A62C03}" presName="compNode" presStyleCnt="0"/>
      <dgm:spPr/>
    </dgm:pt>
    <dgm:pt modelId="{B1B70357-0189-4563-9E39-749C205CABFB}" type="pres">
      <dgm:prSet presAssocID="{9E9B72D5-DF71-4D5A-898E-07F2B5A62C03}" presName="bkgdShape" presStyleLbl="node1" presStyleIdx="3" presStyleCnt="6"/>
      <dgm:spPr/>
    </dgm:pt>
    <dgm:pt modelId="{E8BD84F9-9E8A-42A6-BAD2-6C099031F50A}" type="pres">
      <dgm:prSet presAssocID="{9E9B72D5-DF71-4D5A-898E-07F2B5A62C03}" presName="nodeTx" presStyleLbl="node1" presStyleIdx="3" presStyleCnt="6">
        <dgm:presLayoutVars>
          <dgm:bulletEnabled val="1"/>
        </dgm:presLayoutVars>
      </dgm:prSet>
      <dgm:spPr/>
    </dgm:pt>
    <dgm:pt modelId="{17686694-00A1-47DE-9501-E1A413B8763A}" type="pres">
      <dgm:prSet presAssocID="{9E9B72D5-DF71-4D5A-898E-07F2B5A62C03}" presName="invisiNode" presStyleLbl="node1" presStyleIdx="3" presStyleCnt="6"/>
      <dgm:spPr/>
    </dgm:pt>
    <dgm:pt modelId="{141C408A-EF9F-4147-8A80-417A0890D84B}" type="pres">
      <dgm:prSet presAssocID="{9E9B72D5-DF71-4D5A-898E-07F2B5A62C03}" presName="imagNode" presStyleLbl="fgImgPlace1" presStyleIdx="3" presStyleCnt="6"/>
      <dgm:spPr>
        <a:blipFill>
          <a:blip xmlns:r="http://schemas.openxmlformats.org/officeDocument/2006/relationships" r:embed="rId5"/>
          <a:srcRect/>
          <a:stretch>
            <a:fillRect l="-63000" r="-63000"/>
          </a:stretch>
        </a:blipFill>
      </dgm:spPr>
    </dgm:pt>
    <dgm:pt modelId="{D1916F11-08A6-4146-86AE-48DA06E2E7FF}" type="pres">
      <dgm:prSet presAssocID="{5A3964D3-7B3F-49C4-B28F-AFBA3B152CAB}" presName="sibTrans" presStyleLbl="sibTrans2D1" presStyleIdx="0" presStyleCnt="0"/>
      <dgm:spPr/>
    </dgm:pt>
    <dgm:pt modelId="{B6C0A69C-4CAF-427B-9E9E-B32399EC5F60}" type="pres">
      <dgm:prSet presAssocID="{BD8E2460-4854-492D-A2F5-869AEFFC6EDE}" presName="compNode" presStyleCnt="0"/>
      <dgm:spPr/>
    </dgm:pt>
    <dgm:pt modelId="{D03F1390-700E-4927-9DB2-E65ED25BB54D}" type="pres">
      <dgm:prSet presAssocID="{BD8E2460-4854-492D-A2F5-869AEFFC6EDE}" presName="bkgdShape" presStyleLbl="node1" presStyleIdx="4" presStyleCnt="6"/>
      <dgm:spPr/>
    </dgm:pt>
    <dgm:pt modelId="{CCF13FA9-1F2B-4736-B8F9-62EE365DEB71}" type="pres">
      <dgm:prSet presAssocID="{BD8E2460-4854-492D-A2F5-869AEFFC6EDE}" presName="nodeTx" presStyleLbl="node1" presStyleIdx="4" presStyleCnt="6">
        <dgm:presLayoutVars>
          <dgm:bulletEnabled val="1"/>
        </dgm:presLayoutVars>
      </dgm:prSet>
      <dgm:spPr/>
    </dgm:pt>
    <dgm:pt modelId="{5B2AD3C5-C8AC-48BF-BC8E-803BBDCC71FF}" type="pres">
      <dgm:prSet presAssocID="{BD8E2460-4854-492D-A2F5-869AEFFC6EDE}" presName="invisiNode" presStyleLbl="node1" presStyleIdx="4" presStyleCnt="6"/>
      <dgm:spPr/>
    </dgm:pt>
    <dgm:pt modelId="{FFC3595C-A934-4373-B255-76212FDB498C}" type="pres">
      <dgm:prSet presAssocID="{BD8E2460-4854-492D-A2F5-869AEFFC6EDE}" presName="imagNode" presStyleLbl="fgImgPlace1" presStyleIdx="4" presStyleCnt="6"/>
      <dgm:spPr>
        <a:blipFill>
          <a:blip xmlns:r="http://schemas.openxmlformats.org/officeDocument/2006/relationships" r:embed="rId6"/>
          <a:srcRect/>
          <a:stretch>
            <a:fillRect l="-25000" r="-25000"/>
          </a:stretch>
        </a:blipFill>
      </dgm:spPr>
      <dgm:extLst>
        <a:ext uri="{E40237B7-FDA0-4F09-8148-C483321AD2D9}">
          <dgm14:cNvPr xmlns:dgm14="http://schemas.microsoft.com/office/drawing/2010/diagram" id="0" name="" descr="Drawings on colorful paper"/>
        </a:ext>
      </dgm:extLst>
    </dgm:pt>
    <dgm:pt modelId="{17DAF263-689B-4025-A69A-6E43C77640B0}" type="pres">
      <dgm:prSet presAssocID="{33CB08E1-B3DA-4880-A9A1-D3D7C8AFE18F}" presName="sibTrans" presStyleLbl="sibTrans2D1" presStyleIdx="0" presStyleCnt="0"/>
      <dgm:spPr/>
    </dgm:pt>
    <dgm:pt modelId="{A6AC37CC-0F2A-4E07-9876-61A315287504}" type="pres">
      <dgm:prSet presAssocID="{29493F0B-6F36-4AC3-B122-0ADFD47F3F09}" presName="compNode" presStyleCnt="0"/>
      <dgm:spPr/>
    </dgm:pt>
    <dgm:pt modelId="{26A0B73F-63A0-4453-95AC-1EB346F12F31}" type="pres">
      <dgm:prSet presAssocID="{29493F0B-6F36-4AC3-B122-0ADFD47F3F09}" presName="bkgdShape" presStyleLbl="node1" presStyleIdx="5" presStyleCnt="6"/>
      <dgm:spPr/>
    </dgm:pt>
    <dgm:pt modelId="{DB9A855D-2E7E-4FAE-AEBD-3270327A4BBD}" type="pres">
      <dgm:prSet presAssocID="{29493F0B-6F36-4AC3-B122-0ADFD47F3F09}" presName="nodeTx" presStyleLbl="node1" presStyleIdx="5" presStyleCnt="6">
        <dgm:presLayoutVars>
          <dgm:bulletEnabled val="1"/>
        </dgm:presLayoutVars>
      </dgm:prSet>
      <dgm:spPr/>
    </dgm:pt>
    <dgm:pt modelId="{54762836-0E21-42A9-BAB3-6AF706B068D0}" type="pres">
      <dgm:prSet presAssocID="{29493F0B-6F36-4AC3-B122-0ADFD47F3F09}" presName="invisiNode" presStyleLbl="node1" presStyleIdx="5" presStyleCnt="6"/>
      <dgm:spPr/>
    </dgm:pt>
    <dgm:pt modelId="{1932850E-56E6-4A4E-9335-DE5BD45ECBF9}" type="pres">
      <dgm:prSet presAssocID="{29493F0B-6F36-4AC3-B122-0ADFD47F3F09}" presName="imagNode" presStyleLbl="fgImgPlace1" presStyleIdx="5" presStyleCnt="6"/>
      <dgm:spPr>
        <a:blipFill>
          <a:blip xmlns:r="http://schemas.openxmlformats.org/officeDocument/2006/relationships" r:embed="rId7"/>
          <a:srcRect/>
          <a:stretch>
            <a:fillRect l="-3000" r="-3000"/>
          </a:stretch>
        </a:blipFill>
      </dgm:spPr>
      <dgm:extLst>
        <a:ext uri="{E40237B7-FDA0-4F09-8148-C483321AD2D9}">
          <dgm14:cNvPr xmlns:dgm14="http://schemas.microsoft.com/office/drawing/2010/diagram" id="0" name="" descr="Two women, one in glasses and blazer, talking in business office"/>
        </a:ext>
      </dgm:extLst>
    </dgm:pt>
  </dgm:ptLst>
  <dgm:cxnLst>
    <dgm:cxn modelId="{FBFA4C13-B67A-4A0B-9260-4AFDC08E407F}" type="presOf" srcId="{5A3964D3-7B3F-49C4-B28F-AFBA3B152CAB}" destId="{D1916F11-08A6-4146-86AE-48DA06E2E7FF}" srcOrd="0" destOrd="0" presId="urn:microsoft.com/office/officeart/2005/8/layout/hList7"/>
    <dgm:cxn modelId="{BE684D22-D739-4A0A-A8D9-ABB73E0D26AB}" type="presOf" srcId="{29493F0B-6F36-4AC3-B122-0ADFD47F3F09}" destId="{DB9A855D-2E7E-4FAE-AEBD-3270327A4BBD}" srcOrd="1" destOrd="0" presId="urn:microsoft.com/office/officeart/2005/8/layout/hList7"/>
    <dgm:cxn modelId="{C7828724-7F6E-4FB4-B835-0B1FEAFC36C8}" srcId="{2C5B4182-8949-40A8-B0A9-3706718B05BB}" destId="{FAA3617B-7505-47AD-9176-8478E12C12A1}" srcOrd="0" destOrd="0" parTransId="{EADDDB1B-FAEC-49BA-9745-DF1E18BF8879}" sibTransId="{FF67024C-BE01-4734-AF0A-00217C61448A}"/>
    <dgm:cxn modelId="{631BB229-BD88-4D2E-95B9-F3987A256FCF}" type="presOf" srcId="{FAA3617B-7505-47AD-9176-8478E12C12A1}" destId="{7AAC4A75-7087-46A5-BB6C-984C5B1D0EFC}" srcOrd="1" destOrd="0" presId="urn:microsoft.com/office/officeart/2005/8/layout/hList7"/>
    <dgm:cxn modelId="{E2BA302F-9B0F-4E18-A99A-A1B1FD7E6848}" type="presOf" srcId="{6F3434FB-7937-4BFF-979B-F7516BF63535}" destId="{759285EB-24FD-43AE-BA05-079413FB718A}" srcOrd="0" destOrd="0" presId="urn:microsoft.com/office/officeart/2005/8/layout/hList7"/>
    <dgm:cxn modelId="{68209233-5AC1-4D8C-8EE7-A1E921D3C3BF}" type="presOf" srcId="{9E9B72D5-DF71-4D5A-898E-07F2B5A62C03}" destId="{E8BD84F9-9E8A-42A6-BAD2-6C099031F50A}" srcOrd="1" destOrd="0" presId="urn:microsoft.com/office/officeart/2005/8/layout/hList7"/>
    <dgm:cxn modelId="{E53AED38-23A3-421F-8233-FA5A80C26D69}" srcId="{2C5B4182-8949-40A8-B0A9-3706718B05BB}" destId="{9CA63332-71F2-4488-B2E1-4704A427A714}" srcOrd="1" destOrd="0" parTransId="{D23E87B6-B836-43B3-B1B7-A350ABC6CE9A}" sibTransId="{6F3434FB-7937-4BFF-979B-F7516BF63535}"/>
    <dgm:cxn modelId="{BA8C313E-25C3-4A71-968C-8660262A124E}" type="presOf" srcId="{33CB08E1-B3DA-4880-A9A1-D3D7C8AFE18F}" destId="{17DAF263-689B-4025-A69A-6E43C77640B0}" srcOrd="0" destOrd="0" presId="urn:microsoft.com/office/officeart/2005/8/layout/hList7"/>
    <dgm:cxn modelId="{10F9B947-14B3-4905-9943-DE52208DC60A}" type="presOf" srcId="{9E9B72D5-DF71-4D5A-898E-07F2B5A62C03}" destId="{B1B70357-0189-4563-9E39-749C205CABFB}" srcOrd="0" destOrd="0" presId="urn:microsoft.com/office/officeart/2005/8/layout/hList7"/>
    <dgm:cxn modelId="{E1302D6B-95EA-435B-AE78-E52A7E8B4588}" type="presOf" srcId="{FF67024C-BE01-4734-AF0A-00217C61448A}" destId="{9C3BCF31-4A5F-4564-A37E-8B296DB04FCF}" srcOrd="0" destOrd="0" presId="urn:microsoft.com/office/officeart/2005/8/layout/hList7"/>
    <dgm:cxn modelId="{E24ECB4C-DAC1-4B66-A867-E1E7464F0259}" type="presOf" srcId="{29493F0B-6F36-4AC3-B122-0ADFD47F3F09}" destId="{26A0B73F-63A0-4453-95AC-1EB346F12F31}" srcOrd="0" destOrd="0" presId="urn:microsoft.com/office/officeart/2005/8/layout/hList7"/>
    <dgm:cxn modelId="{ECC8716E-C242-40BC-B4BD-3BED9CA6ABE7}" type="presOf" srcId="{9CA63332-71F2-4488-B2E1-4704A427A714}" destId="{7F6BE68E-7BFE-419A-8859-A28AF43FD36A}" srcOrd="1" destOrd="0" presId="urn:microsoft.com/office/officeart/2005/8/layout/hList7"/>
    <dgm:cxn modelId="{6F27A977-3634-487C-9037-63ADC52C6C14}" type="presOf" srcId="{FAA3617B-7505-47AD-9176-8478E12C12A1}" destId="{307CDBBE-D514-414A-A654-7F8E5EB10D63}" srcOrd="0" destOrd="0" presId="urn:microsoft.com/office/officeart/2005/8/layout/hList7"/>
    <dgm:cxn modelId="{41A5877C-D637-4001-9F89-487D0AAC366E}" srcId="{2C5B4182-8949-40A8-B0A9-3706718B05BB}" destId="{29493F0B-6F36-4AC3-B122-0ADFD47F3F09}" srcOrd="5" destOrd="0" parTransId="{BE176497-D6F5-43E0-BE66-9269C194C456}" sibTransId="{31D88F49-C794-4701-BF1E-8ADE35E49CAF}"/>
    <dgm:cxn modelId="{2B65D182-FF1B-41A0-B7C8-4A1B9FAB643B}" type="presOf" srcId="{1FE31110-2CE0-4600-A641-C4DE25E43AA0}" destId="{BF86EB43-0EED-4EBF-B7DD-7BE7A2E3291C}" srcOrd="0" destOrd="0" presId="urn:microsoft.com/office/officeart/2005/8/layout/hList7"/>
    <dgm:cxn modelId="{0DC4C484-59CD-494C-9660-39F3B9992B53}" type="presOf" srcId="{2C5B4182-8949-40A8-B0A9-3706718B05BB}" destId="{2BED021B-6C62-4561-AD3A-59557545F305}" srcOrd="0" destOrd="0" presId="urn:microsoft.com/office/officeart/2005/8/layout/hList7"/>
    <dgm:cxn modelId="{F35F7897-D4B6-4BEE-951F-4A4F271E1CF2}" srcId="{2C5B4182-8949-40A8-B0A9-3706718B05BB}" destId="{1FE31110-2CE0-4600-A641-C4DE25E43AA0}" srcOrd="2" destOrd="0" parTransId="{00C6D42C-E33E-4F02-A1C1-050E9BC5921F}" sibTransId="{0A9402DA-6197-4584-82FE-DF69256E1988}"/>
    <dgm:cxn modelId="{6CB391A0-6529-4372-9C84-BEF3470C1043}" srcId="{2C5B4182-8949-40A8-B0A9-3706718B05BB}" destId="{9E9B72D5-DF71-4D5A-898E-07F2B5A62C03}" srcOrd="3" destOrd="0" parTransId="{569F6048-037A-468E-8B69-8A16C8C8A55D}" sibTransId="{5A3964D3-7B3F-49C4-B28F-AFBA3B152CAB}"/>
    <dgm:cxn modelId="{B948AFA4-764D-4931-9FD1-35D48FBB2225}" type="presOf" srcId="{BD8E2460-4854-492D-A2F5-869AEFFC6EDE}" destId="{CCF13FA9-1F2B-4736-B8F9-62EE365DEB71}" srcOrd="1" destOrd="0" presId="urn:microsoft.com/office/officeart/2005/8/layout/hList7"/>
    <dgm:cxn modelId="{C85D7CAD-B910-45C7-AF9F-B02641BADA7E}" type="presOf" srcId="{1FE31110-2CE0-4600-A641-C4DE25E43AA0}" destId="{708FF236-F338-41CA-A180-9169BE837A98}" srcOrd="1" destOrd="0" presId="urn:microsoft.com/office/officeart/2005/8/layout/hList7"/>
    <dgm:cxn modelId="{E155D3B8-A3AB-43ED-B85D-DE760F0FA363}" type="presOf" srcId="{9CA63332-71F2-4488-B2E1-4704A427A714}" destId="{7862ECFB-CB3F-437C-B9DC-E7381C9FC9AE}" srcOrd="0" destOrd="0" presId="urn:microsoft.com/office/officeart/2005/8/layout/hList7"/>
    <dgm:cxn modelId="{870FBBD3-2E90-4434-886E-6FE4C6F22543}" srcId="{2C5B4182-8949-40A8-B0A9-3706718B05BB}" destId="{BD8E2460-4854-492D-A2F5-869AEFFC6EDE}" srcOrd="4" destOrd="0" parTransId="{927F4461-CB9F-4988-8BE0-3B28C4F2A613}" sibTransId="{33CB08E1-B3DA-4880-A9A1-D3D7C8AFE18F}"/>
    <dgm:cxn modelId="{24A0AEEB-072E-4BB3-9E6C-98D4D3F95EE3}" type="presOf" srcId="{BD8E2460-4854-492D-A2F5-869AEFFC6EDE}" destId="{D03F1390-700E-4927-9DB2-E65ED25BB54D}" srcOrd="0" destOrd="0" presId="urn:microsoft.com/office/officeart/2005/8/layout/hList7"/>
    <dgm:cxn modelId="{0ECE58EF-7528-4A6C-9F74-B492748077BD}" type="presOf" srcId="{0A9402DA-6197-4584-82FE-DF69256E1988}" destId="{E4475923-0BEE-48B4-8E95-F437B9268360}" srcOrd="0" destOrd="0" presId="urn:microsoft.com/office/officeart/2005/8/layout/hList7"/>
    <dgm:cxn modelId="{51080A16-9C8C-4625-87DE-32B7BD21F7A3}" type="presParOf" srcId="{2BED021B-6C62-4561-AD3A-59557545F305}" destId="{76DAD62B-0289-4DAF-86D6-0FAC8703C20F}" srcOrd="0" destOrd="0" presId="urn:microsoft.com/office/officeart/2005/8/layout/hList7"/>
    <dgm:cxn modelId="{EB063739-CF5F-4EE2-8D48-1765D7232589}" type="presParOf" srcId="{2BED021B-6C62-4561-AD3A-59557545F305}" destId="{13492266-5AA5-4F36-ACCF-17A59E0E1CF7}" srcOrd="1" destOrd="0" presId="urn:microsoft.com/office/officeart/2005/8/layout/hList7"/>
    <dgm:cxn modelId="{C7EEEC34-5079-4C08-8431-C2A095A64731}" type="presParOf" srcId="{13492266-5AA5-4F36-ACCF-17A59E0E1CF7}" destId="{E7063508-2EC7-43F3-B103-0A1580C94CF4}" srcOrd="0" destOrd="0" presId="urn:microsoft.com/office/officeart/2005/8/layout/hList7"/>
    <dgm:cxn modelId="{44A58B21-5EDF-444A-8C8B-11FF7222E302}" type="presParOf" srcId="{E7063508-2EC7-43F3-B103-0A1580C94CF4}" destId="{307CDBBE-D514-414A-A654-7F8E5EB10D63}" srcOrd="0" destOrd="0" presId="urn:microsoft.com/office/officeart/2005/8/layout/hList7"/>
    <dgm:cxn modelId="{74F6C3AD-1925-4E62-9C20-415C214192F0}" type="presParOf" srcId="{E7063508-2EC7-43F3-B103-0A1580C94CF4}" destId="{7AAC4A75-7087-46A5-BB6C-984C5B1D0EFC}" srcOrd="1" destOrd="0" presId="urn:microsoft.com/office/officeart/2005/8/layout/hList7"/>
    <dgm:cxn modelId="{E8A0A216-126C-4AE9-A740-4E85343E2E5B}" type="presParOf" srcId="{E7063508-2EC7-43F3-B103-0A1580C94CF4}" destId="{694B7E0D-382D-4B72-BC21-3A357AC219BF}" srcOrd="2" destOrd="0" presId="urn:microsoft.com/office/officeart/2005/8/layout/hList7"/>
    <dgm:cxn modelId="{1F1D37C2-8049-4A6A-8846-EBF4A193CE2F}" type="presParOf" srcId="{E7063508-2EC7-43F3-B103-0A1580C94CF4}" destId="{07B19C67-F07F-4E74-B432-177AA4C0576D}" srcOrd="3" destOrd="0" presId="urn:microsoft.com/office/officeart/2005/8/layout/hList7"/>
    <dgm:cxn modelId="{D663E350-7542-4CC8-B0EC-EE34A12870AA}" type="presParOf" srcId="{13492266-5AA5-4F36-ACCF-17A59E0E1CF7}" destId="{9C3BCF31-4A5F-4564-A37E-8B296DB04FCF}" srcOrd="1" destOrd="0" presId="urn:microsoft.com/office/officeart/2005/8/layout/hList7"/>
    <dgm:cxn modelId="{6F4350E3-5C67-413A-965B-C3926F0CE4D4}" type="presParOf" srcId="{13492266-5AA5-4F36-ACCF-17A59E0E1CF7}" destId="{07449E69-BCEB-4246-8AEF-4C0D90C2F6D2}" srcOrd="2" destOrd="0" presId="urn:microsoft.com/office/officeart/2005/8/layout/hList7"/>
    <dgm:cxn modelId="{FC2216D4-F2DB-4646-B6C1-23D6D7BD7A4D}" type="presParOf" srcId="{07449E69-BCEB-4246-8AEF-4C0D90C2F6D2}" destId="{7862ECFB-CB3F-437C-B9DC-E7381C9FC9AE}" srcOrd="0" destOrd="0" presId="urn:microsoft.com/office/officeart/2005/8/layout/hList7"/>
    <dgm:cxn modelId="{3515EBE7-8A1F-4DBD-ADD9-C7B642BCCC35}" type="presParOf" srcId="{07449E69-BCEB-4246-8AEF-4C0D90C2F6D2}" destId="{7F6BE68E-7BFE-419A-8859-A28AF43FD36A}" srcOrd="1" destOrd="0" presId="urn:microsoft.com/office/officeart/2005/8/layout/hList7"/>
    <dgm:cxn modelId="{E362AAB8-4323-4EB2-A129-C6888D464AB5}" type="presParOf" srcId="{07449E69-BCEB-4246-8AEF-4C0D90C2F6D2}" destId="{76471DCE-8103-44D3-B216-14208B2CDCB9}" srcOrd="2" destOrd="0" presId="urn:microsoft.com/office/officeart/2005/8/layout/hList7"/>
    <dgm:cxn modelId="{522BD294-BAC0-4DB1-BD14-52C48ED2745B}" type="presParOf" srcId="{07449E69-BCEB-4246-8AEF-4C0D90C2F6D2}" destId="{58AD4753-E564-4023-B4F2-2FCD51EF7887}" srcOrd="3" destOrd="0" presId="urn:microsoft.com/office/officeart/2005/8/layout/hList7"/>
    <dgm:cxn modelId="{80CE13E9-DF58-438F-BFF5-6F4D00EBA4DD}" type="presParOf" srcId="{13492266-5AA5-4F36-ACCF-17A59E0E1CF7}" destId="{759285EB-24FD-43AE-BA05-079413FB718A}" srcOrd="3" destOrd="0" presId="urn:microsoft.com/office/officeart/2005/8/layout/hList7"/>
    <dgm:cxn modelId="{660993A0-412C-43D3-B79F-A909FD760449}" type="presParOf" srcId="{13492266-5AA5-4F36-ACCF-17A59E0E1CF7}" destId="{11136CA9-3899-499F-B09D-C3669104911F}" srcOrd="4" destOrd="0" presId="urn:microsoft.com/office/officeart/2005/8/layout/hList7"/>
    <dgm:cxn modelId="{F62BB0E8-2CB8-4DBE-8A1A-55A360D18F39}" type="presParOf" srcId="{11136CA9-3899-499F-B09D-C3669104911F}" destId="{BF86EB43-0EED-4EBF-B7DD-7BE7A2E3291C}" srcOrd="0" destOrd="0" presId="urn:microsoft.com/office/officeart/2005/8/layout/hList7"/>
    <dgm:cxn modelId="{02371D1C-9D80-4709-9718-368127A94195}" type="presParOf" srcId="{11136CA9-3899-499F-B09D-C3669104911F}" destId="{708FF236-F338-41CA-A180-9169BE837A98}" srcOrd="1" destOrd="0" presId="urn:microsoft.com/office/officeart/2005/8/layout/hList7"/>
    <dgm:cxn modelId="{78A12D65-0485-4A00-9B7D-EBF0C1E80F71}" type="presParOf" srcId="{11136CA9-3899-499F-B09D-C3669104911F}" destId="{24CC5583-9FCC-4829-BCCF-4AE24FACE86F}" srcOrd="2" destOrd="0" presId="urn:microsoft.com/office/officeart/2005/8/layout/hList7"/>
    <dgm:cxn modelId="{ECA45DA3-0139-435F-B5B4-34D346CBA001}" type="presParOf" srcId="{11136CA9-3899-499F-B09D-C3669104911F}" destId="{14AAC4AF-AB12-49AA-9555-606A734F72CE}" srcOrd="3" destOrd="0" presId="urn:microsoft.com/office/officeart/2005/8/layout/hList7"/>
    <dgm:cxn modelId="{16F40E00-209D-4A0D-88EB-2CB26B3CC436}" type="presParOf" srcId="{13492266-5AA5-4F36-ACCF-17A59E0E1CF7}" destId="{E4475923-0BEE-48B4-8E95-F437B9268360}" srcOrd="5" destOrd="0" presId="urn:microsoft.com/office/officeart/2005/8/layout/hList7"/>
    <dgm:cxn modelId="{725735CD-E27F-4C84-BCC1-C48D3505BC85}" type="presParOf" srcId="{13492266-5AA5-4F36-ACCF-17A59E0E1CF7}" destId="{4C0CFDD4-95EB-45BA-9CE4-BACEB2CAE6CA}" srcOrd="6" destOrd="0" presId="urn:microsoft.com/office/officeart/2005/8/layout/hList7"/>
    <dgm:cxn modelId="{851081E3-7223-4967-884B-5173E394EA6E}" type="presParOf" srcId="{4C0CFDD4-95EB-45BA-9CE4-BACEB2CAE6CA}" destId="{B1B70357-0189-4563-9E39-749C205CABFB}" srcOrd="0" destOrd="0" presId="urn:microsoft.com/office/officeart/2005/8/layout/hList7"/>
    <dgm:cxn modelId="{5FB0F9E3-0C20-4BC0-8DD8-2D578754D2EA}" type="presParOf" srcId="{4C0CFDD4-95EB-45BA-9CE4-BACEB2CAE6CA}" destId="{E8BD84F9-9E8A-42A6-BAD2-6C099031F50A}" srcOrd="1" destOrd="0" presId="urn:microsoft.com/office/officeart/2005/8/layout/hList7"/>
    <dgm:cxn modelId="{4B95BC18-39FA-45AE-96DE-03C369D8BFE2}" type="presParOf" srcId="{4C0CFDD4-95EB-45BA-9CE4-BACEB2CAE6CA}" destId="{17686694-00A1-47DE-9501-E1A413B8763A}" srcOrd="2" destOrd="0" presId="urn:microsoft.com/office/officeart/2005/8/layout/hList7"/>
    <dgm:cxn modelId="{C804E903-ED60-46DE-BA6D-40EC9FA82A6E}" type="presParOf" srcId="{4C0CFDD4-95EB-45BA-9CE4-BACEB2CAE6CA}" destId="{141C408A-EF9F-4147-8A80-417A0890D84B}" srcOrd="3" destOrd="0" presId="urn:microsoft.com/office/officeart/2005/8/layout/hList7"/>
    <dgm:cxn modelId="{B5DFD534-3FF7-4CE9-A619-AE22BC953FFF}" type="presParOf" srcId="{13492266-5AA5-4F36-ACCF-17A59E0E1CF7}" destId="{D1916F11-08A6-4146-86AE-48DA06E2E7FF}" srcOrd="7" destOrd="0" presId="urn:microsoft.com/office/officeart/2005/8/layout/hList7"/>
    <dgm:cxn modelId="{F4EC8112-1B70-499E-B9EB-5D755489B89F}" type="presParOf" srcId="{13492266-5AA5-4F36-ACCF-17A59E0E1CF7}" destId="{B6C0A69C-4CAF-427B-9E9E-B32399EC5F60}" srcOrd="8" destOrd="0" presId="urn:microsoft.com/office/officeart/2005/8/layout/hList7"/>
    <dgm:cxn modelId="{138CB828-B83B-4C6C-AEDB-745834639DD3}" type="presParOf" srcId="{B6C0A69C-4CAF-427B-9E9E-B32399EC5F60}" destId="{D03F1390-700E-4927-9DB2-E65ED25BB54D}" srcOrd="0" destOrd="0" presId="urn:microsoft.com/office/officeart/2005/8/layout/hList7"/>
    <dgm:cxn modelId="{5D9A64D4-731A-4028-8541-AE59E663C06B}" type="presParOf" srcId="{B6C0A69C-4CAF-427B-9E9E-B32399EC5F60}" destId="{CCF13FA9-1F2B-4736-B8F9-62EE365DEB71}" srcOrd="1" destOrd="0" presId="urn:microsoft.com/office/officeart/2005/8/layout/hList7"/>
    <dgm:cxn modelId="{A7EC10F3-04E5-4032-AE8E-01A58951E1FB}" type="presParOf" srcId="{B6C0A69C-4CAF-427B-9E9E-B32399EC5F60}" destId="{5B2AD3C5-C8AC-48BF-BC8E-803BBDCC71FF}" srcOrd="2" destOrd="0" presId="urn:microsoft.com/office/officeart/2005/8/layout/hList7"/>
    <dgm:cxn modelId="{600D5FFF-0FCA-4D4B-BD55-DCC8C18377E8}" type="presParOf" srcId="{B6C0A69C-4CAF-427B-9E9E-B32399EC5F60}" destId="{FFC3595C-A934-4373-B255-76212FDB498C}" srcOrd="3" destOrd="0" presId="urn:microsoft.com/office/officeart/2005/8/layout/hList7"/>
    <dgm:cxn modelId="{F941FAEF-DE25-4EC4-A041-FFFB080D3770}" type="presParOf" srcId="{13492266-5AA5-4F36-ACCF-17A59E0E1CF7}" destId="{17DAF263-689B-4025-A69A-6E43C77640B0}" srcOrd="9" destOrd="0" presId="urn:microsoft.com/office/officeart/2005/8/layout/hList7"/>
    <dgm:cxn modelId="{876B3758-2EC0-4C4F-A22A-75B7D4C9E24B}" type="presParOf" srcId="{13492266-5AA5-4F36-ACCF-17A59E0E1CF7}" destId="{A6AC37CC-0F2A-4E07-9876-61A315287504}" srcOrd="10" destOrd="0" presId="urn:microsoft.com/office/officeart/2005/8/layout/hList7"/>
    <dgm:cxn modelId="{100293A3-5DB7-4EC7-A12B-9D629E1295E2}" type="presParOf" srcId="{A6AC37CC-0F2A-4E07-9876-61A315287504}" destId="{26A0B73F-63A0-4453-95AC-1EB346F12F31}" srcOrd="0" destOrd="0" presId="urn:microsoft.com/office/officeart/2005/8/layout/hList7"/>
    <dgm:cxn modelId="{C18DE0D7-8B91-456F-8EF5-DAF7EDE698B2}" type="presParOf" srcId="{A6AC37CC-0F2A-4E07-9876-61A315287504}" destId="{DB9A855D-2E7E-4FAE-AEBD-3270327A4BBD}" srcOrd="1" destOrd="0" presId="urn:microsoft.com/office/officeart/2005/8/layout/hList7"/>
    <dgm:cxn modelId="{4345490C-112B-45E5-9DD0-46F46D2C1ADF}" type="presParOf" srcId="{A6AC37CC-0F2A-4E07-9876-61A315287504}" destId="{54762836-0E21-42A9-BAB3-6AF706B068D0}" srcOrd="2" destOrd="0" presId="urn:microsoft.com/office/officeart/2005/8/layout/hList7"/>
    <dgm:cxn modelId="{568F1CF5-7974-4B4F-A90E-B3E926175721}" type="presParOf" srcId="{A6AC37CC-0F2A-4E07-9876-61A315287504}" destId="{1932850E-56E6-4A4E-9335-DE5BD45ECBF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B8F9D-8983-43E0-BE5E-2FA89F4897F4}">
      <dsp:nvSpPr>
        <dsp:cNvPr id="0" name=""/>
        <dsp:cNvSpPr/>
      </dsp:nvSpPr>
      <dsp:spPr>
        <a:xfrm>
          <a:off x="0" y="14440"/>
          <a:ext cx="8524068" cy="2358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GB" sz="4200" b="1" i="0" kern="1200" dirty="0"/>
            <a:t>Organising public voices in support of maternity   continuity of carer</a:t>
          </a:r>
          <a:endParaRPr lang="en-GB" sz="4200" kern="1200" dirty="0"/>
        </a:p>
      </dsp:txBody>
      <dsp:txXfrm>
        <a:off x="115143" y="129583"/>
        <a:ext cx="8293782" cy="2128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1F704-6A13-4765-8994-C3F6925F0B46}">
      <dsp:nvSpPr>
        <dsp:cNvPr id="0" name=""/>
        <dsp:cNvSpPr/>
      </dsp:nvSpPr>
      <dsp:spPr>
        <a:xfrm>
          <a:off x="0" y="6682"/>
          <a:ext cx="8449589" cy="17409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GB" sz="3100" b="1" kern="1200"/>
            <a:t>…When research evidence, maternity policy, implementation tools and planning is not enough</a:t>
          </a:r>
          <a:endParaRPr lang="en-GB" sz="3100" kern="1200"/>
        </a:p>
      </dsp:txBody>
      <dsp:txXfrm>
        <a:off x="84987" y="91669"/>
        <a:ext cx="8279615" cy="15709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6A6E0F-AD3F-4CE0-AF5C-2D80A5AB3EA8}">
      <dsp:nvSpPr>
        <dsp:cNvPr id="0" name=""/>
        <dsp:cNvSpPr/>
      </dsp:nvSpPr>
      <dsp:spPr>
        <a:xfrm>
          <a:off x="3102153" y="3338817"/>
          <a:ext cx="3912508"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4157B-3305-4538-AB0B-6AFFE8E8B8B6}">
      <dsp:nvSpPr>
        <dsp:cNvPr id="0" name=""/>
        <dsp:cNvSpPr/>
      </dsp:nvSpPr>
      <dsp:spPr>
        <a:xfrm>
          <a:off x="3102153" y="614229"/>
          <a:ext cx="3912508"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3B83C8-CD3C-41B1-9CF7-1952D8454B69}">
      <dsp:nvSpPr>
        <dsp:cNvPr id="0" name=""/>
        <dsp:cNvSpPr/>
      </dsp:nvSpPr>
      <dsp:spPr>
        <a:xfrm>
          <a:off x="1031946" y="0"/>
          <a:ext cx="4359341" cy="4359341"/>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63795D6-102C-44C5-9F2B-E1D79486B076}">
      <dsp:nvSpPr>
        <dsp:cNvPr id="0" name=""/>
        <dsp:cNvSpPr/>
      </dsp:nvSpPr>
      <dsp:spPr>
        <a:xfrm>
          <a:off x="927211" y="11"/>
          <a:ext cx="3854550" cy="4359336"/>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289050">
            <a:lnSpc>
              <a:spcPct val="90000"/>
            </a:lnSpc>
            <a:spcBef>
              <a:spcPct val="0"/>
            </a:spcBef>
            <a:spcAft>
              <a:spcPct val="35000"/>
            </a:spcAft>
            <a:buNone/>
          </a:pPr>
          <a:r>
            <a:rPr lang="en-GB" sz="2900" kern="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“As an MVP Chair,                     I've been listening to all the challenges our maternity systems are under and have been a bit reluctant about 'pushing' CoCr as the response has been 'we don't have the staff’.” </a:t>
          </a:r>
          <a:endParaRPr lang="en-GB" sz="2900" kern="1200" dirty="0"/>
        </a:p>
      </dsp:txBody>
      <dsp:txXfrm>
        <a:off x="927211" y="11"/>
        <a:ext cx="3854550" cy="4359336"/>
      </dsp:txXfrm>
    </dsp:sp>
    <dsp:sp modelId="{E1A70578-408C-4EE7-85B5-717BB982C399}">
      <dsp:nvSpPr>
        <dsp:cNvPr id="0" name=""/>
        <dsp:cNvSpPr/>
      </dsp:nvSpPr>
      <dsp:spPr>
        <a:xfrm>
          <a:off x="4835822" y="-571064"/>
          <a:ext cx="2905201" cy="2531022"/>
        </a:xfrm>
        <a:prstGeom prst="ellipse">
          <a:avLst/>
        </a:prstGeom>
        <a:blipFill>
          <a:blip xmlns:r="http://schemas.openxmlformats.org/officeDocument/2006/relationships" r:embed="rId1"/>
          <a:srcRect/>
          <a:stretch>
            <a:fillRect t="-19000" b="-1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98E3E0-34DA-4DCD-A8AC-F78EE771F71F}">
      <dsp:nvSpPr>
        <dsp:cNvPr id="0" name=""/>
        <dsp:cNvSpPr/>
      </dsp:nvSpPr>
      <dsp:spPr>
        <a:xfrm>
          <a:off x="7843911" y="-553482"/>
          <a:ext cx="1761078" cy="2434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ctr" anchorCtr="0">
          <a:noAutofit/>
        </a:bodyPr>
        <a:lstStyle/>
        <a:p>
          <a:pPr marL="0" lvl="0" indent="0" algn="l" defTabSz="666750">
            <a:lnSpc>
              <a:spcPct val="90000"/>
            </a:lnSpc>
            <a:spcBef>
              <a:spcPct val="0"/>
            </a:spcBef>
            <a:spcAft>
              <a:spcPct val="35000"/>
            </a:spcAft>
            <a:buNone/>
          </a:pPr>
          <a:r>
            <a:rPr lang="en-GB" sz="1500" b="1" i="1" kern="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“But now I'm feeling we need to change this and start pushing for what women have wanted</a:t>
          </a:r>
          <a:r>
            <a:rPr lang="en-GB" sz="1500" b="0" i="0" kern="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 </a:t>
          </a:r>
          <a:r>
            <a:rPr lang="en-GB" sz="1500" b="1" i="1" kern="1200" dirty="0">
              <a:solidFill>
                <a:srgbClr val="242424"/>
              </a:solidFill>
              <a:effectLst/>
              <a:latin typeface="Segoe UI" panose="020B0502040204020203" pitchFamily="34" charset="0"/>
              <a:ea typeface="Calibri" panose="020F0502020204030204" pitchFamily="34" charset="0"/>
              <a:cs typeface="Times New Roman" panose="02020603050405020304" pitchFamily="18" charset="0"/>
            </a:rPr>
            <a:t>I imagine other Chairs are feeling the same.” </a:t>
          </a:r>
          <a:endParaRPr lang="en-GB" sz="1500" b="1" i="1" kern="1200" dirty="0"/>
        </a:p>
      </dsp:txBody>
      <dsp:txXfrm>
        <a:off x="7843911" y="-553482"/>
        <a:ext cx="1761078" cy="2434294"/>
      </dsp:txXfrm>
    </dsp:sp>
    <dsp:sp modelId="{EF45099C-241E-489E-954E-FDCD78AAE5B8}">
      <dsp:nvSpPr>
        <dsp:cNvPr id="0" name=""/>
        <dsp:cNvSpPr/>
      </dsp:nvSpPr>
      <dsp:spPr>
        <a:xfrm>
          <a:off x="6197285" y="2521441"/>
          <a:ext cx="1634752" cy="1634752"/>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77F914F-B219-4FA7-BB59-550372B8CCD1}">
      <dsp:nvSpPr>
        <dsp:cNvPr id="0" name=""/>
        <dsp:cNvSpPr/>
      </dsp:nvSpPr>
      <dsp:spPr>
        <a:xfrm>
          <a:off x="8113825" y="2042009"/>
          <a:ext cx="421232" cy="25936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0" rIns="57150" bIns="0" numCol="1" spcCol="1270" anchor="ctr" anchorCtr="0">
          <a:noAutofit/>
        </a:bodyPr>
        <a:lstStyle/>
        <a:p>
          <a:pPr marL="0" lvl="0" indent="0" algn="l" defTabSz="666750">
            <a:lnSpc>
              <a:spcPct val="90000"/>
            </a:lnSpc>
            <a:spcBef>
              <a:spcPct val="0"/>
            </a:spcBef>
            <a:spcAft>
              <a:spcPct val="35000"/>
            </a:spcAft>
            <a:buNone/>
          </a:pPr>
          <a:endParaRPr lang="en-GB" sz="1500" kern="1200" dirty="0"/>
        </a:p>
      </dsp:txBody>
      <dsp:txXfrm>
        <a:off x="8113825" y="2042009"/>
        <a:ext cx="421232" cy="25936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7CDF3-570A-4C1A-94CD-77CA284339B9}">
      <dsp:nvSpPr>
        <dsp:cNvPr id="0" name=""/>
        <dsp:cNvSpPr/>
      </dsp:nvSpPr>
      <dsp:spPr>
        <a:xfrm>
          <a:off x="2077643" y="1182121"/>
          <a:ext cx="2077643" cy="2077643"/>
        </a:xfrm>
        <a:prstGeom prst="ellipse">
          <a:avLst/>
        </a:prstGeom>
        <a:blipFill>
          <a:blip xmlns:r="http://schemas.openxmlformats.org/officeDocument/2006/relationships" r:embed="rId1"/>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521C8B-6A03-4377-9542-95F48408F041}">
      <dsp:nvSpPr>
        <dsp:cNvPr id="0" name=""/>
        <dsp:cNvSpPr/>
      </dsp:nvSpPr>
      <dsp:spPr>
        <a:xfrm>
          <a:off x="1412797" y="2327525"/>
          <a:ext cx="1329691" cy="685622"/>
        </a:xfrm>
        <a:prstGeom prst="rect">
          <a:avLst/>
        </a:prstGeom>
        <a:noFill/>
        <a:ln w="19050"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778000">
            <a:lnSpc>
              <a:spcPct val="90000"/>
            </a:lnSpc>
            <a:spcBef>
              <a:spcPct val="0"/>
            </a:spcBef>
            <a:spcAft>
              <a:spcPct val="35000"/>
            </a:spcAft>
            <a:buNone/>
          </a:pPr>
          <a:endParaRPr lang="en-GB" sz="4000" kern="1200" dirty="0"/>
        </a:p>
      </dsp:txBody>
      <dsp:txXfrm>
        <a:off x="1412797" y="2327525"/>
        <a:ext cx="1329691" cy="6856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94A9A-1440-48E0-A025-CCEABA42F45A}">
      <dsp:nvSpPr>
        <dsp:cNvPr id="0" name=""/>
        <dsp:cNvSpPr/>
      </dsp:nvSpPr>
      <dsp:spPr>
        <a:xfrm>
          <a:off x="0" y="0"/>
          <a:ext cx="2166601" cy="4394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2016</a:t>
          </a:r>
        </a:p>
        <a:p>
          <a:pPr marL="0" lvl="0" indent="0" algn="ctr" defTabSz="622300">
            <a:lnSpc>
              <a:spcPct val="90000"/>
            </a:lnSpc>
            <a:spcBef>
              <a:spcPct val="0"/>
            </a:spcBef>
            <a:spcAft>
              <a:spcPct val="35000"/>
            </a:spcAft>
            <a:buNone/>
          </a:pPr>
          <a:r>
            <a:rPr lang="en-GB" sz="1400" kern="1200" dirty="0"/>
            <a:t>Better Births published</a:t>
          </a:r>
        </a:p>
        <a:p>
          <a:pPr marL="0" lvl="0" indent="0" algn="ctr" defTabSz="622300">
            <a:lnSpc>
              <a:spcPct val="90000"/>
            </a:lnSpc>
            <a:spcBef>
              <a:spcPct val="0"/>
            </a:spcBef>
            <a:spcAft>
              <a:spcPct val="35000"/>
            </a:spcAft>
            <a:buNone/>
          </a:pPr>
          <a:r>
            <a:rPr lang="en-GB" sz="1400" kern="1200" dirty="0"/>
            <a:t>Delivery target ‘by 2020’</a:t>
          </a:r>
        </a:p>
      </dsp:txBody>
      <dsp:txXfrm>
        <a:off x="0" y="1757680"/>
        <a:ext cx="2166601" cy="1757680"/>
      </dsp:txXfrm>
    </dsp:sp>
    <dsp:sp modelId="{A8B841C2-F07C-4F14-8A7F-70E6DB64D3C6}">
      <dsp:nvSpPr>
        <dsp:cNvPr id="0" name=""/>
        <dsp:cNvSpPr/>
      </dsp:nvSpPr>
      <dsp:spPr>
        <a:xfrm>
          <a:off x="351666" y="263652"/>
          <a:ext cx="1463268" cy="1463268"/>
        </a:xfrm>
        <a:prstGeom prst="ellipse">
          <a:avLst/>
        </a:prstGeom>
        <a:blipFill>
          <a:blip xmlns:r="http://schemas.openxmlformats.org/officeDocument/2006/relationships" r:embed="rId1"/>
          <a:srcRect/>
          <a:stretch>
            <a:fillRect l="-21000" r="-2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227D73-0BEB-40F3-AF93-05E48D034068}">
      <dsp:nvSpPr>
        <dsp:cNvPr id="0" name=""/>
        <dsp:cNvSpPr/>
      </dsp:nvSpPr>
      <dsp:spPr>
        <a:xfrm>
          <a:off x="2231599" y="0"/>
          <a:ext cx="2166601" cy="4394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2017</a:t>
          </a:r>
        </a:p>
        <a:p>
          <a:pPr marL="0" lvl="0" indent="0" algn="ctr" defTabSz="622300">
            <a:lnSpc>
              <a:spcPct val="90000"/>
            </a:lnSpc>
            <a:spcBef>
              <a:spcPct val="0"/>
            </a:spcBef>
            <a:spcAft>
              <a:spcPct val="35000"/>
            </a:spcAft>
            <a:buNone/>
          </a:pPr>
          <a:r>
            <a:rPr lang="en-GB" sz="1400" kern="1200" dirty="0"/>
            <a:t>Implementation guidance</a:t>
          </a:r>
        </a:p>
        <a:p>
          <a:pPr marL="0" lvl="0" indent="0" algn="ctr" defTabSz="622300">
            <a:lnSpc>
              <a:spcPct val="90000"/>
            </a:lnSpc>
            <a:spcBef>
              <a:spcPct val="0"/>
            </a:spcBef>
            <a:spcAft>
              <a:spcPct val="35000"/>
            </a:spcAft>
            <a:buNone/>
          </a:pPr>
          <a:endParaRPr lang="en-GB" sz="1400" kern="1200" dirty="0"/>
        </a:p>
        <a:p>
          <a:pPr marL="0" lvl="0" indent="0" algn="ctr" defTabSz="622300">
            <a:lnSpc>
              <a:spcPct val="90000"/>
            </a:lnSpc>
            <a:spcBef>
              <a:spcPct val="0"/>
            </a:spcBef>
            <a:spcAft>
              <a:spcPct val="35000"/>
            </a:spcAft>
            <a:buNone/>
          </a:pPr>
          <a:endParaRPr lang="en-GB" sz="1400" kern="1200" dirty="0"/>
        </a:p>
      </dsp:txBody>
      <dsp:txXfrm>
        <a:off x="2231599" y="1757680"/>
        <a:ext cx="2166601" cy="1757680"/>
      </dsp:txXfrm>
    </dsp:sp>
    <dsp:sp modelId="{7BCC28F7-FFC3-4D44-BB4D-0B261A009C7A}">
      <dsp:nvSpPr>
        <dsp:cNvPr id="0" name=""/>
        <dsp:cNvSpPr/>
      </dsp:nvSpPr>
      <dsp:spPr>
        <a:xfrm>
          <a:off x="2583265" y="263652"/>
          <a:ext cx="1463268" cy="1463268"/>
        </a:xfrm>
        <a:prstGeom prst="ellipse">
          <a:avLst/>
        </a:prstGeom>
        <a:blipFill>
          <a:blip xmlns:r="http://schemas.openxmlformats.org/officeDocument/2006/relationships" r:embed="rId2"/>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498A75-8BF2-4D68-8C5A-9B64B5A6B3DE}">
      <dsp:nvSpPr>
        <dsp:cNvPr id="0" name=""/>
        <dsp:cNvSpPr/>
      </dsp:nvSpPr>
      <dsp:spPr>
        <a:xfrm>
          <a:off x="4463198" y="0"/>
          <a:ext cx="2166601" cy="4394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2018</a:t>
          </a:r>
        </a:p>
        <a:p>
          <a:pPr marL="0" lvl="0" indent="0" algn="ctr" defTabSz="622300">
            <a:lnSpc>
              <a:spcPct val="90000"/>
            </a:lnSpc>
            <a:spcBef>
              <a:spcPct val="0"/>
            </a:spcBef>
            <a:spcAft>
              <a:spcPct val="35000"/>
            </a:spcAft>
            <a:buNone/>
          </a:pPr>
          <a:r>
            <a:rPr lang="en-GB" sz="1400" kern="1200" dirty="0"/>
            <a:t>Metrics &amp; </a:t>
          </a:r>
        </a:p>
        <a:p>
          <a:pPr marL="0" lvl="0" indent="0" algn="ctr" defTabSz="622300">
            <a:lnSpc>
              <a:spcPct val="90000"/>
            </a:lnSpc>
            <a:spcBef>
              <a:spcPct val="0"/>
            </a:spcBef>
            <a:spcAft>
              <a:spcPct val="35000"/>
            </a:spcAft>
            <a:buNone/>
          </a:pPr>
          <a:r>
            <a:rPr lang="en-GB" sz="1400" kern="1200" dirty="0"/>
            <a:t>contracts guidance</a:t>
          </a:r>
        </a:p>
        <a:p>
          <a:pPr marL="0" lvl="0" indent="0" algn="ctr" defTabSz="622300">
            <a:lnSpc>
              <a:spcPct val="90000"/>
            </a:lnSpc>
            <a:spcBef>
              <a:spcPct val="0"/>
            </a:spcBef>
            <a:spcAft>
              <a:spcPct val="35000"/>
            </a:spcAft>
            <a:buNone/>
          </a:pPr>
          <a:endParaRPr lang="en-GB" sz="1400" kern="1200" dirty="0"/>
        </a:p>
      </dsp:txBody>
      <dsp:txXfrm>
        <a:off x="4463198" y="1757680"/>
        <a:ext cx="2166601" cy="1757680"/>
      </dsp:txXfrm>
    </dsp:sp>
    <dsp:sp modelId="{F0455122-0630-493A-AB48-E94B12C40BB0}">
      <dsp:nvSpPr>
        <dsp:cNvPr id="0" name=""/>
        <dsp:cNvSpPr/>
      </dsp:nvSpPr>
      <dsp:spPr>
        <a:xfrm>
          <a:off x="4814865" y="263652"/>
          <a:ext cx="1463268" cy="1463268"/>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F78F2C-95C9-405E-877D-3EFD9D29C9D6}">
      <dsp:nvSpPr>
        <dsp:cNvPr id="0" name=""/>
        <dsp:cNvSpPr/>
      </dsp:nvSpPr>
      <dsp:spPr>
        <a:xfrm>
          <a:off x="6694798" y="0"/>
          <a:ext cx="2166601" cy="4394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2019</a:t>
          </a:r>
        </a:p>
        <a:p>
          <a:pPr marL="0" lvl="0" indent="0" algn="ctr" defTabSz="622300">
            <a:lnSpc>
              <a:spcPct val="90000"/>
            </a:lnSpc>
            <a:spcBef>
              <a:spcPct val="0"/>
            </a:spcBef>
            <a:spcAft>
              <a:spcPct val="35000"/>
            </a:spcAft>
            <a:buNone/>
          </a:pPr>
          <a:r>
            <a:rPr lang="en-GB" sz="1400" kern="1200" dirty="0"/>
            <a:t>Long term plan &amp;</a:t>
          </a:r>
        </a:p>
        <a:p>
          <a:pPr marL="0" lvl="0" indent="0" algn="ctr" defTabSz="622300">
            <a:lnSpc>
              <a:spcPct val="90000"/>
            </a:lnSpc>
            <a:spcBef>
              <a:spcPct val="0"/>
            </a:spcBef>
            <a:spcAft>
              <a:spcPct val="35000"/>
            </a:spcAft>
            <a:buNone/>
          </a:pPr>
          <a:r>
            <a:rPr lang="en-GB" sz="1400" kern="1200" dirty="0"/>
            <a:t>NHS contracts</a:t>
          </a:r>
        </a:p>
        <a:p>
          <a:pPr marL="0" lvl="0" indent="0" algn="ctr" defTabSz="622300">
            <a:lnSpc>
              <a:spcPct val="90000"/>
            </a:lnSpc>
            <a:spcBef>
              <a:spcPct val="0"/>
            </a:spcBef>
            <a:spcAft>
              <a:spcPct val="35000"/>
            </a:spcAft>
            <a:buNone/>
          </a:pPr>
          <a:r>
            <a:rPr lang="en-GB" sz="1400" kern="1200" dirty="0" err="1"/>
            <a:t>MCoC</a:t>
          </a:r>
          <a:r>
            <a:rPr lang="en-GB" sz="1400" kern="1200" dirty="0"/>
            <a:t> training provided to NHS trusts</a:t>
          </a:r>
        </a:p>
        <a:p>
          <a:pPr marL="0" lvl="0" indent="0" algn="ctr" defTabSz="622300">
            <a:lnSpc>
              <a:spcPct val="90000"/>
            </a:lnSpc>
            <a:spcBef>
              <a:spcPct val="0"/>
            </a:spcBef>
            <a:spcAft>
              <a:spcPct val="35000"/>
            </a:spcAft>
            <a:buNone/>
          </a:pPr>
          <a:endParaRPr lang="en-GB" sz="1400" kern="1200" dirty="0"/>
        </a:p>
      </dsp:txBody>
      <dsp:txXfrm>
        <a:off x="6694798" y="1757680"/>
        <a:ext cx="2166601" cy="1757680"/>
      </dsp:txXfrm>
    </dsp:sp>
    <dsp:sp modelId="{BA8DAD87-2AE8-4A23-9E80-26C64BC1004F}">
      <dsp:nvSpPr>
        <dsp:cNvPr id="0" name=""/>
        <dsp:cNvSpPr/>
      </dsp:nvSpPr>
      <dsp:spPr>
        <a:xfrm>
          <a:off x="7046464" y="263652"/>
          <a:ext cx="1463268" cy="1463268"/>
        </a:xfrm>
        <a:prstGeom prst="ellipse">
          <a:avLst/>
        </a:prstGeom>
        <a:blipFill rotWithShape="1">
          <a:blip xmlns:r="http://schemas.openxmlformats.org/officeDocument/2006/relationships" r:embed="rId5"/>
          <a:srcRect/>
          <a:stretch>
            <a:fillRect l="-1000" r="-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CD99DD-A875-4825-8BFA-DDA4601AE05A}">
      <dsp:nvSpPr>
        <dsp:cNvPr id="0" name=""/>
        <dsp:cNvSpPr/>
      </dsp:nvSpPr>
      <dsp:spPr>
        <a:xfrm>
          <a:off x="8926397" y="0"/>
          <a:ext cx="2166601" cy="4394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2020 </a:t>
          </a:r>
        </a:p>
        <a:p>
          <a:pPr marL="0" lvl="0" indent="0" algn="ctr" defTabSz="622300">
            <a:lnSpc>
              <a:spcPct val="90000"/>
            </a:lnSpc>
            <a:spcBef>
              <a:spcPct val="0"/>
            </a:spcBef>
            <a:spcAft>
              <a:spcPct val="35000"/>
            </a:spcAft>
            <a:buNone/>
          </a:pPr>
          <a:r>
            <a:rPr lang="en-GB" sz="1400" kern="1200" dirty="0"/>
            <a:t>NHS contracts</a:t>
          </a:r>
        </a:p>
        <a:p>
          <a:pPr marL="0" lvl="0" indent="0" algn="ctr" defTabSz="622300">
            <a:lnSpc>
              <a:spcPct val="90000"/>
            </a:lnSpc>
            <a:spcBef>
              <a:spcPct val="0"/>
            </a:spcBef>
            <a:spcAft>
              <a:spcPct val="35000"/>
            </a:spcAft>
            <a:buNone/>
          </a:pPr>
          <a:r>
            <a:rPr lang="en-GB" sz="1400" kern="1200" dirty="0"/>
            <a:t>NHS Resolution scheme</a:t>
          </a:r>
        </a:p>
        <a:p>
          <a:pPr marL="0" lvl="0" indent="0" algn="ctr" defTabSz="622300">
            <a:lnSpc>
              <a:spcPct val="90000"/>
            </a:lnSpc>
            <a:spcBef>
              <a:spcPct val="0"/>
            </a:spcBef>
            <a:spcAft>
              <a:spcPct val="35000"/>
            </a:spcAft>
            <a:buNone/>
          </a:pPr>
          <a:endParaRPr lang="en-GB" sz="1400" kern="1200" dirty="0"/>
        </a:p>
      </dsp:txBody>
      <dsp:txXfrm>
        <a:off x="8926397" y="1757680"/>
        <a:ext cx="2166601" cy="1757680"/>
      </dsp:txXfrm>
    </dsp:sp>
    <dsp:sp modelId="{E60A7785-F379-49F0-BE1A-D452C747B7E9}">
      <dsp:nvSpPr>
        <dsp:cNvPr id="0" name=""/>
        <dsp:cNvSpPr/>
      </dsp:nvSpPr>
      <dsp:spPr>
        <a:xfrm>
          <a:off x="9278064" y="263652"/>
          <a:ext cx="1463268" cy="1463268"/>
        </a:xfrm>
        <a:prstGeom prst="ellipse">
          <a:avLst/>
        </a:prstGeom>
        <a:blipFill>
          <a:blip xmlns:r="http://schemas.openxmlformats.org/officeDocument/2006/relationships" r:embed="rId6"/>
          <a:srcRect/>
          <a:stretch>
            <a:fillRect l="-24000" r="-2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5D2A4C-8D0F-475B-BA04-F4243D878A3D}">
      <dsp:nvSpPr>
        <dsp:cNvPr id="0" name=""/>
        <dsp:cNvSpPr/>
      </dsp:nvSpPr>
      <dsp:spPr>
        <a:xfrm>
          <a:off x="443719" y="3515360"/>
          <a:ext cx="10205559" cy="659130"/>
        </a:xfrm>
        <a:prstGeom prst="leftRight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7CDBBE-D514-414A-A654-7F8E5EB10D63}">
      <dsp:nvSpPr>
        <dsp:cNvPr id="0" name=""/>
        <dsp:cNvSpPr/>
      </dsp:nvSpPr>
      <dsp:spPr>
        <a:xfrm>
          <a:off x="144" y="0"/>
          <a:ext cx="1921245" cy="44651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Autumn 2020</a:t>
          </a:r>
        </a:p>
        <a:p>
          <a:pPr marL="0" lvl="0" indent="0" algn="ctr" defTabSz="800100">
            <a:lnSpc>
              <a:spcPct val="90000"/>
            </a:lnSpc>
            <a:spcBef>
              <a:spcPct val="0"/>
            </a:spcBef>
            <a:spcAft>
              <a:spcPct val="35000"/>
            </a:spcAft>
            <a:buNone/>
          </a:pPr>
          <a:r>
            <a:rPr lang="en-GB" sz="1800" kern="1200" dirty="0"/>
            <a:t>Trixie McAree,</a:t>
          </a:r>
        </a:p>
        <a:p>
          <a:pPr marL="0" lvl="0" indent="0" algn="ctr" defTabSz="800100">
            <a:lnSpc>
              <a:spcPct val="90000"/>
            </a:lnSpc>
            <a:spcBef>
              <a:spcPct val="0"/>
            </a:spcBef>
            <a:spcAft>
              <a:spcPct val="35000"/>
            </a:spcAft>
            <a:buNone/>
          </a:pPr>
          <a:r>
            <a:rPr lang="en-GB" sz="1800" kern="1200" dirty="0"/>
            <a:t>National Clinical Lead, appointed</a:t>
          </a:r>
        </a:p>
      </dsp:txBody>
      <dsp:txXfrm>
        <a:off x="144" y="1786048"/>
        <a:ext cx="1921245" cy="1786048"/>
      </dsp:txXfrm>
    </dsp:sp>
    <dsp:sp modelId="{07B19C67-F07F-4E74-B432-177AA4C0576D}">
      <dsp:nvSpPr>
        <dsp:cNvPr id="0" name=""/>
        <dsp:cNvSpPr/>
      </dsp:nvSpPr>
      <dsp:spPr>
        <a:xfrm>
          <a:off x="217324" y="267907"/>
          <a:ext cx="1486885" cy="1486885"/>
        </a:xfrm>
        <a:prstGeom prst="ellipse">
          <a:avLst/>
        </a:prstGeom>
        <a:blipFill>
          <a:blip xmlns:r="http://schemas.openxmlformats.org/officeDocument/2006/relationships" r:embed="rId1"/>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62ECFB-CB3F-437C-B9DC-E7381C9FC9AE}">
      <dsp:nvSpPr>
        <dsp:cNvPr id="0" name=""/>
        <dsp:cNvSpPr/>
      </dsp:nvSpPr>
      <dsp:spPr>
        <a:xfrm>
          <a:off x="1979027" y="0"/>
          <a:ext cx="1921245" cy="44651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Summer 2021 </a:t>
          </a:r>
        </a:p>
        <a:p>
          <a:pPr marL="0" lvl="0" indent="0" algn="ctr" defTabSz="800100">
            <a:lnSpc>
              <a:spcPct val="90000"/>
            </a:lnSpc>
            <a:spcBef>
              <a:spcPct val="0"/>
            </a:spcBef>
            <a:spcAft>
              <a:spcPct val="35000"/>
            </a:spcAft>
            <a:buNone/>
          </a:pPr>
          <a:r>
            <a:rPr lang="en-GB" sz="1800" kern="1200" dirty="0"/>
            <a:t>Select Committee scrutiny</a:t>
          </a:r>
        </a:p>
      </dsp:txBody>
      <dsp:txXfrm>
        <a:off x="1979027" y="1786048"/>
        <a:ext cx="1921245" cy="1786048"/>
      </dsp:txXfrm>
    </dsp:sp>
    <dsp:sp modelId="{58AD4753-E564-4023-B4F2-2FCD51EF7887}">
      <dsp:nvSpPr>
        <dsp:cNvPr id="0" name=""/>
        <dsp:cNvSpPr/>
      </dsp:nvSpPr>
      <dsp:spPr>
        <a:xfrm>
          <a:off x="2196206" y="267907"/>
          <a:ext cx="1486885" cy="1486885"/>
        </a:xfrm>
        <a:prstGeom prst="ellipse">
          <a:avLst/>
        </a:prstGeom>
        <a:blipFill>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86EB43-0EED-4EBF-B7DD-7BE7A2E3291C}">
      <dsp:nvSpPr>
        <dsp:cNvPr id="0" name=""/>
        <dsp:cNvSpPr/>
      </dsp:nvSpPr>
      <dsp:spPr>
        <a:xfrm>
          <a:off x="3957909" y="0"/>
          <a:ext cx="1921245" cy="44651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Autumn 2021</a:t>
          </a:r>
        </a:p>
        <a:p>
          <a:pPr marL="0" lvl="0" indent="0" algn="ctr" defTabSz="800100">
            <a:lnSpc>
              <a:spcPct val="90000"/>
            </a:lnSpc>
            <a:spcBef>
              <a:spcPct val="0"/>
            </a:spcBef>
            <a:spcAft>
              <a:spcPct val="35000"/>
            </a:spcAft>
            <a:buNone/>
          </a:pPr>
          <a:r>
            <a:rPr lang="en-GB" sz="1800" kern="1200" dirty="0"/>
            <a:t>Updated guidance </a:t>
          </a:r>
        </a:p>
        <a:p>
          <a:pPr marL="0" lvl="0" indent="0" algn="ctr" defTabSz="800100">
            <a:lnSpc>
              <a:spcPct val="90000"/>
            </a:lnSpc>
            <a:spcBef>
              <a:spcPct val="0"/>
            </a:spcBef>
            <a:spcAft>
              <a:spcPct val="35000"/>
            </a:spcAft>
            <a:buNone/>
          </a:pPr>
          <a:r>
            <a:rPr lang="en-GB" sz="1800" kern="1200" dirty="0"/>
            <a:t>Core20+5</a:t>
          </a:r>
        </a:p>
      </dsp:txBody>
      <dsp:txXfrm>
        <a:off x="3957909" y="1786048"/>
        <a:ext cx="1921245" cy="1786048"/>
      </dsp:txXfrm>
    </dsp:sp>
    <dsp:sp modelId="{14AAC4AF-AB12-49AA-9555-606A734F72CE}">
      <dsp:nvSpPr>
        <dsp:cNvPr id="0" name=""/>
        <dsp:cNvSpPr/>
      </dsp:nvSpPr>
      <dsp:spPr>
        <a:xfrm>
          <a:off x="4175089" y="267907"/>
          <a:ext cx="1486885" cy="1486885"/>
        </a:xfrm>
        <a:prstGeom prst="ellipse">
          <a:avLst/>
        </a:prstGeom>
        <a:blipFill>
          <a:blip xmlns:r="http://schemas.openxmlformats.org/officeDocument/2006/relationships" r:embed="rId4"/>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B70357-0189-4563-9E39-749C205CABFB}">
      <dsp:nvSpPr>
        <dsp:cNvPr id="0" name=""/>
        <dsp:cNvSpPr/>
      </dsp:nvSpPr>
      <dsp:spPr>
        <a:xfrm>
          <a:off x="5936792" y="0"/>
          <a:ext cx="1921245" cy="44651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Spring 2022</a:t>
          </a:r>
        </a:p>
        <a:p>
          <a:pPr marL="0" lvl="0" indent="0" algn="ctr" defTabSz="800100">
            <a:lnSpc>
              <a:spcPct val="90000"/>
            </a:lnSpc>
            <a:spcBef>
              <a:spcPct val="0"/>
            </a:spcBef>
            <a:spcAft>
              <a:spcPct val="35000"/>
            </a:spcAft>
            <a:buNone/>
          </a:pPr>
          <a:r>
            <a:rPr lang="en-GB" sz="1800" kern="1200" dirty="0"/>
            <a:t> Ockenden Report</a:t>
          </a:r>
        </a:p>
        <a:p>
          <a:pPr marL="0" lvl="0" indent="0" algn="ctr" defTabSz="800100">
            <a:lnSpc>
              <a:spcPct val="90000"/>
            </a:lnSpc>
            <a:spcBef>
              <a:spcPct val="0"/>
            </a:spcBef>
            <a:spcAft>
              <a:spcPct val="35000"/>
            </a:spcAft>
            <a:buNone/>
          </a:pPr>
          <a:r>
            <a:rPr lang="en-GB" sz="1800" kern="1200" dirty="0"/>
            <a:t>Regional </a:t>
          </a:r>
          <a:r>
            <a:rPr lang="en-GB" sz="1800" kern="1200" dirty="0" err="1"/>
            <a:t>MCoC</a:t>
          </a:r>
          <a:r>
            <a:rPr lang="en-GB" sz="1800" kern="1200" dirty="0"/>
            <a:t> MWs</a:t>
          </a:r>
        </a:p>
      </dsp:txBody>
      <dsp:txXfrm>
        <a:off x="5936792" y="1786048"/>
        <a:ext cx="1921245" cy="1786048"/>
      </dsp:txXfrm>
    </dsp:sp>
    <dsp:sp modelId="{141C408A-EF9F-4147-8A80-417A0890D84B}">
      <dsp:nvSpPr>
        <dsp:cNvPr id="0" name=""/>
        <dsp:cNvSpPr/>
      </dsp:nvSpPr>
      <dsp:spPr>
        <a:xfrm>
          <a:off x="6153972" y="267907"/>
          <a:ext cx="1486885" cy="1486885"/>
        </a:xfrm>
        <a:prstGeom prst="ellipse">
          <a:avLst/>
        </a:prstGeom>
        <a:blipFill>
          <a:blip xmlns:r="http://schemas.openxmlformats.org/officeDocument/2006/relationships" r:embed="rId5"/>
          <a:srcRect/>
          <a:stretch>
            <a:fillRect l="-63000" r="-6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3F1390-700E-4927-9DB2-E65ED25BB54D}">
      <dsp:nvSpPr>
        <dsp:cNvPr id="0" name=""/>
        <dsp:cNvSpPr/>
      </dsp:nvSpPr>
      <dsp:spPr>
        <a:xfrm>
          <a:off x="7915675" y="0"/>
          <a:ext cx="1921245" cy="44651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Summer 2022</a:t>
          </a:r>
        </a:p>
        <a:p>
          <a:pPr marL="0" lvl="0" indent="0" algn="ctr" defTabSz="800100">
            <a:lnSpc>
              <a:spcPct val="90000"/>
            </a:lnSpc>
            <a:spcBef>
              <a:spcPct val="0"/>
            </a:spcBef>
            <a:spcAft>
              <a:spcPct val="35000"/>
            </a:spcAft>
            <a:buNone/>
          </a:pPr>
          <a:r>
            <a:rPr lang="en-GB" sz="1800" kern="1200" dirty="0"/>
            <a:t> NHS trusts submit </a:t>
          </a:r>
          <a:r>
            <a:rPr lang="en-GB" sz="1800" kern="1200" dirty="0" err="1"/>
            <a:t>MCoC</a:t>
          </a:r>
          <a:r>
            <a:rPr lang="en-GB" sz="1800" kern="1200" dirty="0"/>
            <a:t> plans to regional teams</a:t>
          </a:r>
        </a:p>
      </dsp:txBody>
      <dsp:txXfrm>
        <a:off x="7915675" y="1786048"/>
        <a:ext cx="1921245" cy="1786048"/>
      </dsp:txXfrm>
    </dsp:sp>
    <dsp:sp modelId="{FFC3595C-A934-4373-B255-76212FDB498C}">
      <dsp:nvSpPr>
        <dsp:cNvPr id="0" name=""/>
        <dsp:cNvSpPr/>
      </dsp:nvSpPr>
      <dsp:spPr>
        <a:xfrm>
          <a:off x="8132855" y="267907"/>
          <a:ext cx="1486885" cy="1486885"/>
        </a:xfrm>
        <a:prstGeom prst="ellipse">
          <a:avLst/>
        </a:prstGeom>
        <a:blipFill>
          <a:blip xmlns:r="http://schemas.openxmlformats.org/officeDocument/2006/relationships" r:embed="rId6"/>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6A0B73F-63A0-4453-95AC-1EB346F12F31}">
      <dsp:nvSpPr>
        <dsp:cNvPr id="0" name=""/>
        <dsp:cNvSpPr/>
      </dsp:nvSpPr>
      <dsp:spPr>
        <a:xfrm>
          <a:off x="9894558" y="0"/>
          <a:ext cx="1921245" cy="446512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dirty="0"/>
            <a:t>Summer 2022</a:t>
          </a:r>
        </a:p>
        <a:p>
          <a:pPr marL="0" lvl="0" indent="0" algn="ctr" defTabSz="800100">
            <a:lnSpc>
              <a:spcPct val="90000"/>
            </a:lnSpc>
            <a:spcBef>
              <a:spcPct val="0"/>
            </a:spcBef>
            <a:spcAft>
              <a:spcPct val="35000"/>
            </a:spcAft>
            <a:buNone/>
          </a:pPr>
          <a:r>
            <a:rPr lang="en-GB" sz="1800" kern="1200" dirty="0"/>
            <a:t> Independent evaluation tendering</a:t>
          </a:r>
        </a:p>
      </dsp:txBody>
      <dsp:txXfrm>
        <a:off x="9894558" y="1786048"/>
        <a:ext cx="1921245" cy="1786048"/>
      </dsp:txXfrm>
    </dsp:sp>
    <dsp:sp modelId="{1932850E-56E6-4A4E-9335-DE5BD45ECBF9}">
      <dsp:nvSpPr>
        <dsp:cNvPr id="0" name=""/>
        <dsp:cNvSpPr/>
      </dsp:nvSpPr>
      <dsp:spPr>
        <a:xfrm>
          <a:off x="10111738" y="267907"/>
          <a:ext cx="1486885" cy="1486885"/>
        </a:xfrm>
        <a:prstGeom prst="ellipse">
          <a:avLst/>
        </a:prstGeom>
        <a:blipFill>
          <a:blip xmlns:r="http://schemas.openxmlformats.org/officeDocument/2006/relationships" r:embed="rId7"/>
          <a:srcRect/>
          <a:stretch>
            <a:fillRect l="-3000" r="-3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DAD62B-0289-4DAF-86D6-0FAC8703C20F}">
      <dsp:nvSpPr>
        <dsp:cNvPr id="0" name=""/>
        <dsp:cNvSpPr/>
      </dsp:nvSpPr>
      <dsp:spPr>
        <a:xfrm>
          <a:off x="472637" y="3572097"/>
          <a:ext cx="10870672" cy="669768"/>
        </a:xfrm>
        <a:prstGeom prst="leftRight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4:04.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0,'1418'0,"-1327"4,106 19,87 4,502-29,-758 2,1 1,-1 1,1 2,-1 0,44 14,-21 0,2-3,-1-2,2-2,101 7,31-19,-378 0,47 0,90 1,-123-4,149 2,-1-2,1-2,0 0,-28-11,12 2,0 2,0 1,-1 3,0 2,-79-2,-346 10,170 1,281-2,-81 3,87-1,0 0,0 1,0 1,1 0,-18 7,-70 31,-64 32,137-60,-1-2,0-1,-42 11,-94 12,79-23,0-4,-138-7,110-2,97 2,-30-4,42 3,0 0,-1 0,2-1,-1 0,0 0,0 0,0 0,1-1,0 1,-6-5,-11-15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31.44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2:53:30.61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1 936,'0'2,"0"0,0 1,0-1,0 0,0 0,1 0,-1 0,1 0,-1 0,1 0,0 0,0 0,0 0,0 0,0 0,0 0,0-1,1 1,-1-1,0 1,3 2,0-3,-1 1,1-1,-1 0,1 0,-1 0,1 0,0-1,-1 1,1-1,0 0,0 0,5-1,14-1,0-2,0 0,-1-1,38-14,89-47,-94 41,596-295,-53 25,-475 239,209-105,-290 136,-36 18,-25 14,-13 8,-51 35,53-31,0-2,-35 16,19-17,0-2,-1-2,-89 11,88-15,0 3,1 2,-56 23,-141 35,92-30,27-12,-16 5,125-29,0 1,0 1,1 1,-1 0,2 1,-19 14,-16 20,-55 62,7-5,67-70,1 2,2 0,1 2,-25 43,16-15,-45 111,77-167,-3 9,0 1,0-1,2 2,-5 22,9-38,0-1,0 1,0-1,-1 1,1-1,0 1,0-1,0 1,0-1,0 1,0-1,0 1,0-1,0 0,0 1,1-1,-1 1,0-1,0 1,0-1,0 1,1-1,-1 0,0 1,1-1,-1 1,0-1,0 0,1 1,-1-1,1 0,-1 0,0 1,1-1,-1 0,1 0,-1 1,1-1,-1 0,0 0,1 0,-1 0,1 0,-1 0,1 0,-1 0,1 0,-1 0,1 0,-1 0,1 0,-1 0,1 0,-1 0,0-1,1 1,-1 0,1-1,27-14,9-12,0-1,-2-2,-1-2,-2-1,48-62,-65 73,2 1,1 0,0 1,1 1,25-18,-4 6,-11 7,1 1,2 1,48-25,-12 9,-54 29,0 0,0 1,1 1,0 0,23-6,-28 10,1 1,-1 0,1 0,-1 2,1-1,18 2,-27 0,1-1,-1 0,0 1,0 0,0-1,1 1,-1 0,0 0,0 1,0-1,-1 0,1 0,0 1,0-1,2 4,-3-3,0 0,0 0,0 0,0 1,0-1,-1 0,1 1,-1-1,1 0,-1 1,0-1,0 1,0-1,0 1,0-1,-1 0,0 5,-3 5,1 1,-2-1,0 0,0 0,-1 0,0-1,-12 16,-63 70,19-26,46-50,-8 11,-52 51,67-74,-1-1,0 0,0-1,-1 0,0 0,0-1,0-1,-1 0,-23 6,-181 49,195-53,0-1,0-1,0-1,-23 1,42-4,0-1,0 0,0 0,0 0,1 0,-1-1,0 1,0 0,0-1,0 0,0 1,1-1,-4-1,5 1,-1 1,1-1,0 1,-1 0,1-1,0 1,0-1,-1 1,1-1,0 1,0-1,0 1,0-1,-1 0,1 1,0-1,0 1,0-1,0 1,0-1,0 1,1-1,-1 1,0-1,0 0,0 1,0-1,1 1,-1-1,3-4,0 1,0 0,1-1,-1 1,1 1,0-1,8-6,22-14,-23 17,1-1,-2 0,1-1,-1 0,11-13,26-50,-36 53,0 1,1 1,23-26,22-12,45-48,-86 86,0 1,2 1,0 0,0 2,27-16,-42 27,0 0,1 0,-1 0,1 1,-1-1,1 1,0 0,0 0,-1 0,1 0,0 0,0 1,6 0,8 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2:53:43.740"/>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144 173,'613'0,"-550"-2,109-17,59-27,57-9,-243 49,86-15,-91 13,1 1,57-1,87 8,-107 1,-38 1,1 1,-1 2,-1 2,1 2,56 20,-93-28,26 12,-29-13,0 0,1 0,-1 0,0 0,1 0,-1 0,0 1,0-1,1 0,-1 0,0 0,1 1,-1-1,0 0,0 0,1 1,-1-1,0 0,0 0,0 1,0-1,1 0,-1 1,0-1,0 0,0 1,0-1,0 0,0 1,0-1,0 0,0 1,0-1,0 0,0 1,0-1,0 0,0 1,0-1,0 0,-1 1,1-1,0 0,0 1,0-1,-1 0,1 1,0-1,0 0,0 0,-1 1,1-1,0 0,-1 0,1 0,0 1,0-1,-1 0,1 0,0 0,-1 0,1 0,0 0,-1 0,1 0,0 0,-1 0,0 0,-28 10,-1-1,0-2,0-1,-1-1,1-2,-32-1,-191-14,236 11,-357-20,-404 30,103 18,654-27,10 0,-1 0,0 1,0 0,1 0,-15 5,16 0,11-1,16 2,7-2,38 4,2 0,291 35,-77-14,-14 15,180 23,15-42,-1-29,-410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25T12:54:00.13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4:51.107"/>
    </inkml:context>
    <inkml:brush xml:id="br0">
      <inkml:brushProperty name="width" value="0.3" units="cm"/>
      <inkml:brushProperty name="height" value="0.6" units="cm"/>
      <inkml:brushProperty name="color" value="#FFFFFF"/>
      <inkml:brushProperty name="tip" value="rectangle"/>
      <inkml:brushProperty name="rasterOp" value="maskPen"/>
      <inkml:brushProperty name="ignorePressure" value="1"/>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04.71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1,'321'22,"-119"-4,571-6,-538-13,-200 3,0 2,57 12,-5 0,55 12,-89-16,1-2,64 4,414-12,-259-5,162 3,-398 2,1 2,58 13,34 4,-87-18,-1-3,1-1,74-13,18-3,221 0,-309 17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06.269"/>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4397 1,'-146'0,"-422"18,464-5,-735 60,178-73,279-3,-1150 3,1505 0,0-1,-44-7,31-2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25.89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1 1,'105'-1,"123"4,-51 22,-93-10,509 44,62-55,-615-2,1 2,68 14,-60-9,59 5,23-12,76 7,475 34,-608-42,-17 0,0-3,63-9,237-30,-341 39,51-5,0-3,0-3,63-22,-84 20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27.343"/>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3263 146,'-334'-22,"218"11,14 2,-871-53,781 44,92 6,23 5,-1 3,-98 8,-157 34,-63 6,58-33,290-12</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28.056"/>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30.215"/>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1,'0'0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8-05T11:25:31.041"/>
    </inkml:context>
    <inkml:brush xml:id="br0">
      <inkml:brushProperty name="width" value="0.5" units="cm"/>
      <inkml:brushProperty name="height" value="1" units="cm"/>
      <inkml:brushProperty name="color" value="#FFFFFF"/>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AelzaSEUjic&amp;ab_channel=Maternity%26MidwiferyForu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800" dirty="0"/>
              <a:t>We’re here representing 14 charities, networks or community interest companies, active in the UK, plus a number of individuals who are active on their local maternity voices partnership.</a:t>
            </a:r>
          </a:p>
          <a:p>
            <a:pPr marL="0" lvl="0" indent="0" algn="l" rtl="0">
              <a:spcBef>
                <a:spcPts val="0"/>
              </a:spcBef>
              <a:spcAft>
                <a:spcPts val="0"/>
              </a:spcAft>
              <a:buNone/>
            </a:pPr>
            <a:endParaRPr lang="en-GB" sz="2800" dirty="0"/>
          </a:p>
          <a:p>
            <a:pPr marL="0" lvl="0" indent="0" algn="l" rtl="0">
              <a:spcBef>
                <a:spcPts val="0"/>
              </a:spcBef>
              <a:spcAft>
                <a:spcPts val="0"/>
              </a:spcAft>
              <a:buNone/>
            </a:pPr>
            <a:r>
              <a:rPr lang="en-GB" sz="2800" dirty="0"/>
              <a:t>Mary convened the group as an independent – but well connected – volunteer (and member of the Maternity Transformation Programme Stakeholder Council) when is seemed that the programme for implementation of national policy to roll-out maternity continuity of carer was moving forward slowly/under threat.</a:t>
            </a:r>
          </a:p>
          <a:p>
            <a:pPr marL="0" lvl="0" indent="0" algn="l" rtl="0">
              <a:spcBef>
                <a:spcPts val="0"/>
              </a:spcBef>
              <a:spcAft>
                <a:spcPts val="0"/>
              </a:spcAft>
              <a:buNone/>
            </a:pPr>
            <a:endParaRPr lang="en-GB" sz="2800" dirty="0"/>
          </a:p>
          <a:p>
            <a:pPr marL="0" lvl="0" indent="0" algn="l" rtl="0">
              <a:spcBef>
                <a:spcPts val="0"/>
              </a:spcBef>
              <a:spcAft>
                <a:spcPts val="0"/>
              </a:spcAft>
              <a:buNone/>
            </a:pPr>
            <a:r>
              <a:rPr lang="en-GB" sz="2800" dirty="0"/>
              <a:t>Jo, and AIMS, The Assoc for Improvement in Maternity Services, have prioritised campaigning for continuity of maternity care. Jo is active on Twitter.</a:t>
            </a:r>
          </a:p>
          <a:p>
            <a:pPr marL="0" lvl="0" indent="0" algn="l" rtl="0">
              <a:spcBef>
                <a:spcPts val="0"/>
              </a:spcBef>
              <a:spcAft>
                <a:spcPts val="0"/>
              </a:spcAft>
              <a:buNone/>
            </a:pPr>
            <a:endParaRPr lang="en-GB" sz="2800" dirty="0"/>
          </a:p>
        </p:txBody>
      </p:sp>
      <p:sp>
        <p:nvSpPr>
          <p:cNvPr id="91" name="Google Shape;91;p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4304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So, what has been happening in England. Jo is now going to share some key milestones.</a:t>
            </a:r>
          </a:p>
          <a:p>
            <a:r>
              <a:rPr lang="en-GB" dirty="0"/>
              <a:t>Change, in terms of the vision, only happens the first time about 15% of the time.</a:t>
            </a:r>
          </a:p>
        </p:txBody>
      </p:sp>
    </p:spTree>
    <p:extLst>
      <p:ext uri="{BB962C8B-B14F-4D97-AF65-F5344CB8AC3E}">
        <p14:creationId xmlns:p14="http://schemas.microsoft.com/office/powerpoint/2010/main" val="26330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87135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76200" indent="0">
              <a:buNone/>
            </a:pPr>
            <a:r>
              <a:rPr lang="en-GB" dirty="0"/>
              <a:t>(T)he Health and Social Care Committee provided clear support in its July (2021) report for the importance of </a:t>
            </a:r>
            <a:r>
              <a:rPr lang="en-GB" dirty="0" err="1"/>
              <a:t>MCoC</a:t>
            </a:r>
            <a:r>
              <a:rPr lang="en-GB" dirty="0"/>
              <a:t>, and the strength of its evidence base, it highlighted longstanding challenges in local implementation, and the need for sufficient resources and support for LMS to deliver it. </a:t>
            </a:r>
          </a:p>
          <a:p>
            <a:pPr marL="76200" indent="0">
              <a:buNone/>
            </a:pPr>
            <a:endParaRPr lang="en-GB" dirty="0"/>
          </a:p>
          <a:p>
            <a:pPr marL="76200" indent="0">
              <a:buNone/>
            </a:pPr>
            <a:r>
              <a:rPr lang="en-GB" dirty="0"/>
              <a:t>In individual submissions to the committee, several stakeholders highlighted the need to ensure that the transition to </a:t>
            </a:r>
            <a:r>
              <a:rPr lang="en-GB" dirty="0" err="1"/>
              <a:t>MCoC</a:t>
            </a:r>
            <a:r>
              <a:rPr lang="en-GB" dirty="0"/>
              <a:t> does not put undue pressure on midwives or compromise safe staffing levels across any part of the wider maternity service. </a:t>
            </a:r>
          </a:p>
          <a:p>
            <a:pPr marL="76200" indent="0">
              <a:buNone/>
            </a:pPr>
            <a:endParaRPr lang="en-GB" dirty="0"/>
          </a:p>
          <a:p>
            <a:pPr marL="76200" indent="0">
              <a:buNone/>
            </a:pPr>
            <a:r>
              <a:rPr lang="en-GB" dirty="0"/>
              <a:t>In response, a national roundtable event was held (also July 2021) to review evidence, progress to date, and to listen to the concerns of a broad range of stakeholders. Three broad themes emerged: </a:t>
            </a:r>
          </a:p>
          <a:p>
            <a:pPr marL="76200" indent="0">
              <a:buNone/>
            </a:pPr>
            <a:r>
              <a:rPr lang="en-GB" dirty="0"/>
              <a:t>	 • provision of safe and personalised care</a:t>
            </a:r>
          </a:p>
          <a:p>
            <a:pPr marL="76200" indent="0">
              <a:buNone/>
            </a:pPr>
            <a:r>
              <a:rPr lang="en-GB" dirty="0"/>
              <a:t>	 • engaging midwives and obstetricians</a:t>
            </a:r>
          </a:p>
          <a:p>
            <a:pPr marL="76200" indent="0">
              <a:buNone/>
            </a:pPr>
            <a:r>
              <a:rPr lang="en-GB" dirty="0"/>
              <a:t>	 • resources.</a:t>
            </a:r>
          </a:p>
          <a:p>
            <a:pPr marL="7620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rgbClr val="004070"/>
                </a:solidFill>
              </a:rPr>
              <a:t>Source: Delivering Midwifery Continuity of Carer at full scale: Guidance on planning, implementation and monitoring 2021/22 NHS England</a:t>
            </a:r>
          </a:p>
          <a:p>
            <a:endParaRPr lang="en-GB" dirty="0"/>
          </a:p>
        </p:txBody>
      </p:sp>
    </p:spTree>
    <p:extLst>
      <p:ext uri="{BB962C8B-B14F-4D97-AF65-F5344CB8AC3E}">
        <p14:creationId xmlns:p14="http://schemas.microsoft.com/office/powerpoint/2010/main" val="1856385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t>We want to acknowledge all the work done by NHSE, Jacqueline </a:t>
            </a:r>
            <a:r>
              <a:rPr lang="en-GB" sz="1100" dirty="0" err="1"/>
              <a:t>Dunkley-Bent</a:t>
            </a:r>
            <a:r>
              <a:rPr lang="en-GB" sz="1100" dirty="0"/>
              <a:t>, Trixie McAree and others in addressing operational issues raised by Health and Social Care Committee  and the round table that followed.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NHS trust </a:t>
            </a:r>
            <a:r>
              <a:rPr lang="en-GB" dirty="0" err="1"/>
              <a:t>MCoC</a:t>
            </a:r>
            <a:r>
              <a:rPr lang="en-GB" dirty="0"/>
              <a:t> Plans to regional teams by Aug 2022.</a:t>
            </a:r>
          </a:p>
          <a:p>
            <a:endParaRPr lang="en-GB" dirty="0"/>
          </a:p>
        </p:txBody>
      </p:sp>
    </p:spTree>
    <p:extLst>
      <p:ext uri="{BB962C8B-B14F-4D97-AF65-F5344CB8AC3E}">
        <p14:creationId xmlns:p14="http://schemas.microsoft.com/office/powerpoint/2010/main" val="153416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853817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As a network, we’re not marching in the streets, though some of us have ‘marched with midwives’ (Nov 2021). This is what we are doing.</a:t>
            </a:r>
          </a:p>
        </p:txBody>
      </p:sp>
    </p:spTree>
    <p:extLst>
      <p:ext uri="{BB962C8B-B14F-4D97-AF65-F5344CB8AC3E}">
        <p14:creationId xmlns:p14="http://schemas.microsoft.com/office/powerpoint/2010/main" val="377793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571500" indent="-571500"/>
            <a:r>
              <a:rPr lang="en-GB" sz="2400" dirty="0"/>
              <a:t>We feel that the model badged NHS England has much to recommend it</a:t>
            </a:r>
            <a:r>
              <a:rPr lang="en-GB" sz="2400"/>
              <a:t>. </a:t>
            </a:r>
            <a:endParaRPr sz="2400" dirty="0"/>
          </a:p>
        </p:txBody>
      </p:sp>
      <p:sp>
        <p:nvSpPr>
          <p:cNvPr id="128" name="Google Shape;128;p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90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2498818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5" name="Google Shape;85;p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A quick introduction to the implementation context.</a:t>
            </a:r>
          </a:p>
        </p:txBody>
      </p:sp>
    </p:spTree>
    <p:extLst>
      <p:ext uri="{BB962C8B-B14F-4D97-AF65-F5344CB8AC3E}">
        <p14:creationId xmlns:p14="http://schemas.microsoft.com/office/powerpoint/2010/main" val="4036600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effectLst/>
                <a:latin typeface="Calibri" panose="020F0502020204030204" pitchFamily="34" charset="0"/>
                <a:ea typeface="Times New Roman" panose="02020603050405020304" pitchFamily="18" charset="0"/>
              </a:rPr>
              <a:t>But, there have been a lot of sticking points and setbacks.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effectLst/>
                <a:latin typeface="Calibri" panose="020F0502020204030204" pitchFamily="34" charset="0"/>
                <a:ea typeface="Times New Roman" panose="02020603050405020304" pitchFamily="18" charset="0"/>
              </a:rPr>
              <a:t>Political and socio-economic context of the last 6 years has not been easy. Challenged by  a staffing crisis, pay freeze, Brexit &amp; Covid pandemic. Ockenden report &amp; now fuel crisis &amp; inflation)</a:t>
            </a: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endParaRPr lang="en-GB" sz="1100" dirty="0">
              <a:effectLst/>
              <a:latin typeface="Calibri" panose="020F0502020204030204" pitchFamily="34" charset="0"/>
              <a:ea typeface="Times New Roman" panose="02020603050405020304" pitchFamily="18" charset="0"/>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GB" sz="1100" dirty="0">
                <a:effectLst/>
                <a:latin typeface="Calibri" panose="020F0502020204030204" pitchFamily="34" charset="0"/>
                <a:ea typeface="Times New Roman" panose="02020603050405020304" pitchFamily="18" charset="0"/>
              </a:rPr>
              <a:t>Further contextual information –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effectLst/>
                <a:latin typeface="Calibri" panose="020F0502020204030204" pitchFamily="34" charset="0"/>
                <a:ea typeface="Calibri" panose="020F0502020204030204" pitchFamily="34" charset="0"/>
              </a:rPr>
              <a:t>RCM says (Aug 2022) </a:t>
            </a:r>
            <a:r>
              <a:rPr lang="en-GB" b="0" i="0" dirty="0">
                <a:solidFill>
                  <a:srgbClr val="140033"/>
                </a:solidFill>
                <a:effectLst/>
                <a:latin typeface="Reader Pro"/>
              </a:rPr>
              <a:t>England is over 2000 midwives short of the numbers needed, and worsening.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140033"/>
                </a:solidFill>
                <a:effectLst/>
                <a:latin typeface="Reader Pro"/>
              </a:rPr>
              <a:t>RCM analysis of Government figures shows that England’s maternity services were down a further 600 midwives between 2020 and 2021.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140033"/>
                </a:solidFill>
                <a:effectLst/>
                <a:latin typeface="Reader Pro"/>
              </a:rPr>
              <a:t>An RCM survey last year showed over half of midwives (57%) saying they were considering leaving the NHS, with fears about the quality of care they were able to give as the main driver.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b="0" i="0" dirty="0">
                <a:solidFill>
                  <a:srgbClr val="140033"/>
                </a:solidFill>
                <a:effectLst/>
                <a:latin typeface="Reader Pro"/>
              </a:rPr>
              <a:t>Another survey of NHS staff in June showed that pay was a major factor pushing many away from the NHS. (Over four out of five NHS health workers surveyed (80%) - including midwives - said they might quit the NHS over concerns about pay. )</a:t>
            </a:r>
            <a:endParaRPr lang="en-GB" sz="1100" dirty="0">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3802022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Individual supporters. We have a good range of members and supporters.</a:t>
            </a:r>
          </a:p>
        </p:txBody>
      </p:sp>
    </p:spTree>
    <p:extLst>
      <p:ext uri="{BB962C8B-B14F-4D97-AF65-F5344CB8AC3E}">
        <p14:creationId xmlns:p14="http://schemas.microsoft.com/office/powerpoint/2010/main" val="3923200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b="0" i="0" dirty="0">
                <a:solidFill>
                  <a:srgbClr val="2E2E2E"/>
                </a:solidFill>
                <a:effectLst/>
                <a:latin typeface="NexusSerif"/>
              </a:rPr>
              <a:t>Further background – not for sharing in  September due to time constraints:</a:t>
            </a:r>
          </a:p>
          <a:p>
            <a:r>
              <a:rPr lang="en-GB" b="0" i="0" dirty="0">
                <a:solidFill>
                  <a:srgbClr val="2E2E2E"/>
                </a:solidFill>
                <a:effectLst/>
                <a:latin typeface="NexusSerif"/>
              </a:rPr>
              <a:t>“There is clearly scope for further research into women's perspectives on their relationships with midwives, as the current evidence is limited and lacks generalisability. It is especially important to ensure that the views and experiences of all women using the maternity services are accessed, particularly women from hard to reach and vulnerable groups.” Billie Hunter, 2005. UK research.</a:t>
            </a:r>
          </a:p>
          <a:p>
            <a:r>
              <a:rPr lang="en-GB" b="0" i="0" dirty="0">
                <a:solidFill>
                  <a:srgbClr val="2E2E2E"/>
                </a:solidFill>
                <a:effectLst/>
                <a:latin typeface="NexusSerif"/>
              </a:rPr>
              <a:t>Continuity, relationship, shared philosophy. Davidson, et al 2015. Australia. Women using a private, or independent, </a:t>
            </a:r>
            <a:r>
              <a:rPr lang="en-GB" b="0" i="0" dirty="0" err="1">
                <a:solidFill>
                  <a:srgbClr val="2E2E2E"/>
                </a:solidFill>
                <a:effectLst/>
                <a:latin typeface="NexusSerif"/>
              </a:rPr>
              <a:t>miidwife</a:t>
            </a:r>
            <a:endParaRPr lang="en-GB" dirty="0"/>
          </a:p>
        </p:txBody>
      </p:sp>
    </p:spTree>
    <p:extLst>
      <p:ext uri="{BB962C8B-B14F-4D97-AF65-F5344CB8AC3E}">
        <p14:creationId xmlns:p14="http://schemas.microsoft.com/office/powerpoint/2010/main" val="3820475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Proportionate universalism (Marmot).</a:t>
            </a:r>
          </a:p>
          <a:p>
            <a:r>
              <a:rPr lang="en-GB" dirty="0" err="1"/>
              <a:t>MCoC</a:t>
            </a:r>
            <a:r>
              <a:rPr lang="en-GB" dirty="0"/>
              <a:t> was one of many (estimate 28) recommendations (Saving Babies Lives, Personalisation, joint training, digitalisation, cross-boundary working, etc.) designed to improve experiences and outcomes for babies and for women; part of a comprehensive, integrated plan. Designed to address need for systemic change to make a difference to risks, life chances and experiences. LMSs set up in 144 co-terminus geographic ‘footprints’. Now LMNSs.  Other major midwifery changes underway such as change in midwifery supervision arrangements. </a:t>
            </a:r>
            <a:r>
              <a:rPr lang="en-GB" dirty="0">
                <a:hlinkClick r:id="rId3"/>
              </a:rPr>
              <a:t>https://www.youtube.com/watch?v=AelzaSEUjic&amp;ab_channel=Maternity%26MidwiferyForum</a:t>
            </a:r>
            <a:endParaRPr lang="en-GB" dirty="0"/>
          </a:p>
          <a:p>
            <a:endParaRPr lang="en-GB" dirty="0"/>
          </a:p>
          <a:p>
            <a:r>
              <a:rPr lang="en-GB" dirty="0"/>
              <a:t>Now, Trixie McAree presents </a:t>
            </a:r>
            <a:r>
              <a:rPr lang="en-GB" dirty="0" err="1"/>
              <a:t>MCoC</a:t>
            </a:r>
            <a:r>
              <a:rPr lang="en-GB" dirty="0"/>
              <a:t> as the horse pulling the cart full of other ambitions. It can help to deliver safer more personalised care. It has not been promoted as an early priority. It has been justled for position.  </a:t>
            </a:r>
          </a:p>
          <a:p>
            <a:endParaRPr lang="en-GB" dirty="0"/>
          </a:p>
          <a:p>
            <a:endParaRPr lang="en-GB" dirty="0"/>
          </a:p>
          <a:p>
            <a:endParaRPr lang="en-GB" dirty="0"/>
          </a:p>
        </p:txBody>
      </p:sp>
    </p:spTree>
    <p:extLst>
      <p:ext uri="{BB962C8B-B14F-4D97-AF65-F5344CB8AC3E}">
        <p14:creationId xmlns:p14="http://schemas.microsoft.com/office/powerpoint/2010/main" val="3188300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Do we have a place?  Are we needed? Instinct says ‘yes’. What about theory?</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Consider social movement change - How can we create change efforts that </a:t>
            </a:r>
            <a:r>
              <a:rPr lang="en-GB" b="1" dirty="0"/>
              <a:t>surge with energy, that are an unstoppable force for positive change</a:t>
            </a:r>
            <a:r>
              <a:rPr lang="en-GB" dirty="0"/>
              <a:t>? </a:t>
            </a:r>
            <a:r>
              <a:rPr lang="en-GB" b="1" dirty="0"/>
              <a:t>How do we mobilise all the people who could and should contribute to our change efforts</a:t>
            </a:r>
            <a:r>
              <a:rPr lang="en-GB" dirty="0"/>
              <a:t>: people who use services, their families, partners in the wider community, our workforce, and the leadership community?</a:t>
            </a:r>
          </a:p>
        </p:txBody>
      </p:sp>
    </p:spTree>
    <p:extLst>
      <p:ext uri="{BB962C8B-B14F-4D97-AF65-F5344CB8AC3E}">
        <p14:creationId xmlns:p14="http://schemas.microsoft.com/office/powerpoint/2010/main" val="3517355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GB" dirty="0"/>
              <a:t>Large-scale change  is “Widely spread across geographical boundaries, multiple organisations, or multiple distinctive groupings” (for example, Obstetricians, midwives, commissioners, senior managers, trust board members) </a:t>
            </a:r>
          </a:p>
          <a:p>
            <a:r>
              <a:rPr lang="en-GB" dirty="0"/>
              <a:t>It’s something of a mystery, a ‘wicked’ problem.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dirty="0"/>
          </a:p>
        </p:txBody>
      </p:sp>
    </p:spTree>
    <p:extLst>
      <p:ext uri="{BB962C8B-B14F-4D97-AF65-F5344CB8AC3E}">
        <p14:creationId xmlns:p14="http://schemas.microsoft.com/office/powerpoint/2010/main" val="925359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11/1/2022</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6" name="Picture 5">
            <a:extLst>
              <a:ext uri="{FF2B5EF4-FFF2-40B4-BE49-F238E27FC236}">
                <a16:creationId xmlns:a16="http://schemas.microsoft.com/office/drawing/2014/main" id="{7BB84637-D2F3-4BCD-C622-DD542542D529}"/>
              </a:ext>
            </a:extLst>
          </p:cNvPr>
          <p:cNvPicPr>
            <a:picLocks noChangeAspect="1"/>
          </p:cNvPicPr>
          <p:nvPr userDrawn="1"/>
        </p:nvPicPr>
        <p:blipFill>
          <a:blip r:embed="rId3"/>
          <a:stretch>
            <a:fillRect/>
          </a:stretch>
        </p:blipFill>
        <p:spPr>
          <a:xfrm>
            <a:off x="312531" y="374318"/>
            <a:ext cx="4470400" cy="622300"/>
          </a:xfrm>
          <a:prstGeom prst="rect">
            <a:avLst/>
          </a:prstGeom>
        </p:spPr>
      </p:pic>
    </p:spTree>
    <p:extLst>
      <p:ext uri="{BB962C8B-B14F-4D97-AF65-F5344CB8AC3E}">
        <p14:creationId xmlns:p14="http://schemas.microsoft.com/office/powerpoint/2010/main" val="2770146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9214022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8233945"/>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586966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3870371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84626346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a:xfrm>
            <a:off x="561111" y="6391838"/>
            <a:ext cx="3644282" cy="304801"/>
          </a:xfrm>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0636068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158632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6193539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1"/>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lt1"/>
              </a:buClr>
              <a:buSzPts val="6000"/>
              <a:buFont typeface="Arial"/>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986194"/>
            <a:ext cx="9144000" cy="1271606"/>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lt1"/>
                </a:solidFill>
                <a:latin typeface="Arial"/>
                <a:ea typeface="Arial"/>
                <a:cs typeface="Arial"/>
                <a:sym typeface="Arial"/>
              </a:defRPr>
            </a:lvl1pPr>
            <a:lvl2pPr marL="0" lvl="1" indent="0" algn="r">
              <a:spcBef>
                <a:spcPts val="0"/>
              </a:spcBef>
              <a:buNone/>
              <a:defRPr sz="1200" b="0" i="0" u="none" strike="noStrike" cap="none">
                <a:solidFill>
                  <a:schemeClr val="lt1"/>
                </a:solidFill>
                <a:latin typeface="Arial"/>
                <a:ea typeface="Arial"/>
                <a:cs typeface="Arial"/>
                <a:sym typeface="Arial"/>
              </a:defRPr>
            </a:lvl2pPr>
            <a:lvl3pPr marL="0" lvl="2" indent="0" algn="r">
              <a:spcBef>
                <a:spcPts val="0"/>
              </a:spcBef>
              <a:buNone/>
              <a:defRPr sz="1200" b="0" i="0" u="none" strike="noStrike" cap="none">
                <a:solidFill>
                  <a:schemeClr val="lt1"/>
                </a:solidFill>
                <a:latin typeface="Arial"/>
                <a:ea typeface="Arial"/>
                <a:cs typeface="Arial"/>
                <a:sym typeface="Arial"/>
              </a:defRPr>
            </a:lvl3pPr>
            <a:lvl4pPr marL="0" lvl="3" indent="0" algn="r">
              <a:spcBef>
                <a:spcPts val="0"/>
              </a:spcBef>
              <a:buNone/>
              <a:defRPr sz="1200" b="0" i="0" u="none" strike="noStrike" cap="none">
                <a:solidFill>
                  <a:schemeClr val="lt1"/>
                </a:solidFill>
                <a:latin typeface="Arial"/>
                <a:ea typeface="Arial"/>
                <a:cs typeface="Arial"/>
                <a:sym typeface="Arial"/>
              </a:defRPr>
            </a:lvl4pPr>
            <a:lvl5pPr marL="0" lvl="4" indent="0" algn="r">
              <a:spcBef>
                <a:spcPts val="0"/>
              </a:spcBef>
              <a:buNone/>
              <a:defRPr sz="1200" b="0" i="0" u="none" strike="noStrike" cap="none">
                <a:solidFill>
                  <a:schemeClr val="lt1"/>
                </a:solidFill>
                <a:latin typeface="Arial"/>
                <a:ea typeface="Arial"/>
                <a:cs typeface="Arial"/>
                <a:sym typeface="Arial"/>
              </a:defRPr>
            </a:lvl5pPr>
            <a:lvl6pPr marL="0" lvl="5" indent="0" algn="r">
              <a:spcBef>
                <a:spcPts val="0"/>
              </a:spcBef>
              <a:buNone/>
              <a:defRPr sz="1200" b="0" i="0" u="none" strike="noStrike" cap="none">
                <a:solidFill>
                  <a:schemeClr val="lt1"/>
                </a:solidFill>
                <a:latin typeface="Arial"/>
                <a:ea typeface="Arial"/>
                <a:cs typeface="Arial"/>
                <a:sym typeface="Arial"/>
              </a:defRPr>
            </a:lvl6pPr>
            <a:lvl7pPr marL="0" lvl="6" indent="0" algn="r">
              <a:spcBef>
                <a:spcPts val="0"/>
              </a:spcBef>
              <a:buNone/>
              <a:defRPr sz="1200" b="0" i="0" u="none" strike="noStrike" cap="none">
                <a:solidFill>
                  <a:schemeClr val="lt1"/>
                </a:solidFill>
                <a:latin typeface="Arial"/>
                <a:ea typeface="Arial"/>
                <a:cs typeface="Arial"/>
                <a:sym typeface="Arial"/>
              </a:defRPr>
            </a:lvl7pPr>
            <a:lvl8pPr marL="0" lvl="7" indent="0" algn="r">
              <a:spcBef>
                <a:spcPts val="0"/>
              </a:spcBef>
              <a:buNone/>
              <a:defRPr sz="1200" b="0" i="0" u="none" strike="noStrike" cap="none">
                <a:solidFill>
                  <a:schemeClr val="lt1"/>
                </a:solidFill>
                <a:latin typeface="Arial"/>
                <a:ea typeface="Arial"/>
                <a:cs typeface="Arial"/>
                <a:sym typeface="Arial"/>
              </a:defRPr>
            </a:lvl8pPr>
            <a:lvl9pPr marL="0" lvl="8" indent="0" algn="r">
              <a:spcBef>
                <a:spcPts val="0"/>
              </a:spcBef>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 name="Picture 2">
            <a:extLst>
              <a:ext uri="{FF2B5EF4-FFF2-40B4-BE49-F238E27FC236}">
                <a16:creationId xmlns:a16="http://schemas.microsoft.com/office/drawing/2014/main" id="{80CFC88C-324A-6D4C-AF33-8BD9BC23FCFE}"/>
              </a:ext>
            </a:extLst>
          </p:cNvPr>
          <p:cNvPicPr>
            <a:picLocks noChangeAspect="1"/>
          </p:cNvPicPr>
          <p:nvPr userDrawn="1"/>
        </p:nvPicPr>
        <p:blipFill>
          <a:blip r:embed="rId2"/>
          <a:stretch>
            <a:fillRect/>
          </a:stretch>
        </p:blipFill>
        <p:spPr>
          <a:xfrm>
            <a:off x="312531" y="374318"/>
            <a:ext cx="4470400" cy="622300"/>
          </a:xfrm>
          <a:prstGeom prst="rect">
            <a:avLst/>
          </a:prstGeom>
        </p:spPr>
      </p:pic>
    </p:spTree>
    <p:extLst>
      <p:ext uri="{BB962C8B-B14F-4D97-AF65-F5344CB8AC3E}">
        <p14:creationId xmlns:p14="http://schemas.microsoft.com/office/powerpoint/2010/main" val="1649073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spTree>
      <p:nvGrpSpPr>
        <p:cNvPr id="1" name="Shape 74"/>
        <p:cNvGrpSpPr/>
        <p:nvPr/>
      </p:nvGrpSpPr>
      <p:grpSpPr>
        <a:xfrm>
          <a:off x="0" y="0"/>
          <a:ext cx="0" cy="0"/>
          <a:chOff x="0" y="0"/>
          <a:chExt cx="0" cy="0"/>
        </a:xfrm>
      </p:grpSpPr>
      <p:sp>
        <p:nvSpPr>
          <p:cNvPr id="79" name="Google Shape;7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chemeClr val="lt1"/>
                </a:solidFill>
                <a:latin typeface="Arial"/>
                <a:ea typeface="Arial"/>
                <a:cs typeface="Arial"/>
                <a:sym typeface="Arial"/>
              </a:defRPr>
            </a:lvl1pPr>
            <a:lvl2pPr marL="0" lvl="1" indent="0" algn="r">
              <a:spcBef>
                <a:spcPts val="0"/>
              </a:spcBef>
              <a:buNone/>
              <a:defRPr sz="1200">
                <a:solidFill>
                  <a:schemeClr val="lt1"/>
                </a:solidFill>
                <a:latin typeface="Arial"/>
                <a:ea typeface="Arial"/>
                <a:cs typeface="Arial"/>
                <a:sym typeface="Arial"/>
              </a:defRPr>
            </a:lvl2pPr>
            <a:lvl3pPr marL="0" lvl="2" indent="0" algn="r">
              <a:spcBef>
                <a:spcPts val="0"/>
              </a:spcBef>
              <a:buNone/>
              <a:defRPr sz="1200">
                <a:solidFill>
                  <a:schemeClr val="lt1"/>
                </a:solidFill>
                <a:latin typeface="Arial"/>
                <a:ea typeface="Arial"/>
                <a:cs typeface="Arial"/>
                <a:sym typeface="Arial"/>
              </a:defRPr>
            </a:lvl3pPr>
            <a:lvl4pPr marL="0" lvl="3" indent="0" algn="r">
              <a:spcBef>
                <a:spcPts val="0"/>
              </a:spcBef>
              <a:buNone/>
              <a:defRPr sz="1200">
                <a:solidFill>
                  <a:schemeClr val="lt1"/>
                </a:solidFill>
                <a:latin typeface="Arial"/>
                <a:ea typeface="Arial"/>
                <a:cs typeface="Arial"/>
                <a:sym typeface="Arial"/>
              </a:defRPr>
            </a:lvl4pPr>
            <a:lvl5pPr marL="0" lvl="4" indent="0" algn="r">
              <a:spcBef>
                <a:spcPts val="0"/>
              </a:spcBef>
              <a:buNone/>
              <a:defRPr sz="1200">
                <a:solidFill>
                  <a:schemeClr val="lt1"/>
                </a:solidFill>
                <a:latin typeface="Arial"/>
                <a:ea typeface="Arial"/>
                <a:cs typeface="Arial"/>
                <a:sym typeface="Arial"/>
              </a:defRPr>
            </a:lvl5pPr>
            <a:lvl6pPr marL="0" lvl="5" indent="0" algn="r">
              <a:spcBef>
                <a:spcPts val="0"/>
              </a:spcBef>
              <a:buNone/>
              <a:defRPr sz="1200">
                <a:solidFill>
                  <a:schemeClr val="lt1"/>
                </a:solidFill>
                <a:latin typeface="Arial"/>
                <a:ea typeface="Arial"/>
                <a:cs typeface="Arial"/>
                <a:sym typeface="Arial"/>
              </a:defRPr>
            </a:lvl6pPr>
            <a:lvl7pPr marL="0" lvl="6" indent="0" algn="r">
              <a:spcBef>
                <a:spcPts val="0"/>
              </a:spcBef>
              <a:buNone/>
              <a:defRPr sz="1200">
                <a:solidFill>
                  <a:schemeClr val="lt1"/>
                </a:solidFill>
                <a:latin typeface="Arial"/>
                <a:ea typeface="Arial"/>
                <a:cs typeface="Arial"/>
                <a:sym typeface="Arial"/>
              </a:defRPr>
            </a:lvl7pPr>
            <a:lvl8pPr marL="0" lvl="7" indent="0" algn="r">
              <a:spcBef>
                <a:spcPts val="0"/>
              </a:spcBef>
              <a:buNone/>
              <a:defRPr sz="1200">
                <a:solidFill>
                  <a:schemeClr val="lt1"/>
                </a:solidFill>
                <a:latin typeface="Arial"/>
                <a:ea typeface="Arial"/>
                <a:cs typeface="Arial"/>
                <a:sym typeface="Arial"/>
              </a:defRPr>
            </a:lvl8pPr>
            <a:lvl9pPr marL="0" lvl="8" indent="0" algn="r">
              <a:spcBef>
                <a:spcPts val="0"/>
              </a:spcBef>
              <a:buNone/>
              <a:defRPr sz="12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82" name="Google Shape;82;p10"/>
          <p:cNvSpPr txBox="1">
            <a:spLocks noGrp="1"/>
          </p:cNvSpPr>
          <p:nvPr>
            <p:ph type="title"/>
          </p:nvPr>
        </p:nvSpPr>
        <p:spPr>
          <a:xfrm>
            <a:off x="838200" y="2488688"/>
            <a:ext cx="9403080" cy="113347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4800"/>
              <a:buFont typeface="Arial"/>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 name="Picture 5">
            <a:extLst>
              <a:ext uri="{FF2B5EF4-FFF2-40B4-BE49-F238E27FC236}">
                <a16:creationId xmlns:a16="http://schemas.microsoft.com/office/drawing/2014/main" id="{3A5528E5-FF8A-C349-A7A9-783F3459A38B}"/>
              </a:ext>
            </a:extLst>
          </p:cNvPr>
          <p:cNvPicPr>
            <a:picLocks noChangeAspect="1"/>
          </p:cNvPicPr>
          <p:nvPr userDrawn="1"/>
        </p:nvPicPr>
        <p:blipFill>
          <a:blip r:embed="rId2"/>
          <a:stretch>
            <a:fillRect/>
          </a:stretch>
        </p:blipFill>
        <p:spPr>
          <a:xfrm>
            <a:off x="312690" y="219634"/>
            <a:ext cx="4470400" cy="622300"/>
          </a:xfrm>
          <a:prstGeom prst="rect">
            <a:avLst/>
          </a:prstGeom>
        </p:spPr>
      </p:pic>
    </p:spTree>
    <p:extLst>
      <p:ext uri="{BB962C8B-B14F-4D97-AF65-F5344CB8AC3E}">
        <p14:creationId xmlns:p14="http://schemas.microsoft.com/office/powerpoint/2010/main" val="1033284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11/1/2022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pic>
        <p:nvPicPr>
          <p:cNvPr id="7" name="Picture 6">
            <a:extLst>
              <a:ext uri="{FF2B5EF4-FFF2-40B4-BE49-F238E27FC236}">
                <a16:creationId xmlns:a16="http://schemas.microsoft.com/office/drawing/2014/main" id="{A4EDFA69-04E6-1B97-8839-3A73458466E1}"/>
              </a:ext>
            </a:extLst>
          </p:cNvPr>
          <p:cNvPicPr>
            <a:picLocks noChangeAspect="1"/>
          </p:cNvPicPr>
          <p:nvPr userDrawn="1"/>
        </p:nvPicPr>
        <p:blipFill>
          <a:blip r:embed="rId2"/>
          <a:stretch>
            <a:fillRect/>
          </a:stretch>
        </p:blipFill>
        <p:spPr>
          <a:xfrm>
            <a:off x="322470" y="6094897"/>
            <a:ext cx="4470400" cy="622300"/>
          </a:xfrm>
          <a:prstGeom prst="rect">
            <a:avLst/>
          </a:prstGeom>
        </p:spPr>
      </p:pic>
    </p:spTree>
    <p:extLst>
      <p:ext uri="{BB962C8B-B14F-4D97-AF65-F5344CB8AC3E}">
        <p14:creationId xmlns:p14="http://schemas.microsoft.com/office/powerpoint/2010/main" val="1939932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15681896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882595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3559240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74318451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074239"/>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03337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0648907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21">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endParaRPr lang="en-GB"/>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GB"/>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65562487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png"/><Relationship Id="rId26" Type="http://schemas.openxmlformats.org/officeDocument/2006/relationships/customXml" Target="../ink/ink5.xml"/><Relationship Id="rId39" Type="http://schemas.openxmlformats.org/officeDocument/2006/relationships/customXml" Target="../ink/ink13.xml"/><Relationship Id="rId3" Type="http://schemas.openxmlformats.org/officeDocument/2006/relationships/image" Target="../media/image4.png"/><Relationship Id="rId21" Type="http://schemas.openxmlformats.org/officeDocument/2006/relationships/image" Target="../media/image24.png"/><Relationship Id="rId34" Type="http://schemas.openxmlformats.org/officeDocument/2006/relationships/customXml" Target="../ink/ink10.xml"/><Relationship Id="rId7" Type="http://schemas.openxmlformats.org/officeDocument/2006/relationships/image" Target="../media/image8.png"/><Relationship Id="rId12" Type="http://schemas.openxmlformats.org/officeDocument/2006/relationships/image" Target="../media/image13.jpeg"/><Relationship Id="rId25" Type="http://schemas.openxmlformats.org/officeDocument/2006/relationships/image" Target="../media/image26.png"/><Relationship Id="rId33" Type="http://schemas.openxmlformats.org/officeDocument/2006/relationships/customXml" Target="../ink/ink9.xml"/><Relationship Id="rId38"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customXml" Target="../ink/ink1.xml"/><Relationship Id="rId20" Type="http://schemas.openxmlformats.org/officeDocument/2006/relationships/customXml" Target="../ink/ink2.xml"/><Relationship Id="rId29"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customXml" Target="../ink/ink4.xml"/><Relationship Id="rId32" Type="http://schemas.openxmlformats.org/officeDocument/2006/relationships/customXml" Target="../ink/ink8.xml"/><Relationship Id="rId37" Type="http://schemas.openxmlformats.org/officeDocument/2006/relationships/customXml" Target="../ink/ink12.xml"/><Relationship Id="rId40" Type="http://schemas.openxmlformats.org/officeDocument/2006/relationships/image" Target="../media/image17.pn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5.png"/><Relationship Id="rId28" Type="http://schemas.openxmlformats.org/officeDocument/2006/relationships/customXml" Target="../ink/ink6.xml"/><Relationship Id="rId36" Type="http://schemas.openxmlformats.org/officeDocument/2006/relationships/image" Target="../media/image18.png"/><Relationship Id="rId10" Type="http://schemas.openxmlformats.org/officeDocument/2006/relationships/image" Target="../media/image11.jpeg"/><Relationship Id="rId19" Type="http://schemas.openxmlformats.org/officeDocument/2006/relationships/image" Target="../media/image23.png"/><Relationship Id="rId31" Type="http://schemas.openxmlformats.org/officeDocument/2006/relationships/image" Target="../media/image29.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 Id="rId22" Type="http://schemas.openxmlformats.org/officeDocument/2006/relationships/customXml" Target="../ink/ink3.xml"/><Relationship Id="rId27" Type="http://schemas.openxmlformats.org/officeDocument/2006/relationships/image" Target="../media/image27.png"/><Relationship Id="rId30" Type="http://schemas.openxmlformats.org/officeDocument/2006/relationships/customXml" Target="../ink/ink7.xml"/><Relationship Id="rId35" Type="http://schemas.openxmlformats.org/officeDocument/2006/relationships/customXml" Target="../ink/ink1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hyperlink" Target="file:///\\pint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0.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2.png"/><Relationship Id="rId10" Type="http://schemas.openxmlformats.org/officeDocument/2006/relationships/image" Target="../media/image34.png"/><Relationship Id="rId4" Type="http://schemas.openxmlformats.org/officeDocument/2006/relationships/image" Target="../media/image21.png"/><Relationship Id="rId9" Type="http://schemas.openxmlformats.org/officeDocument/2006/relationships/image" Target="../media/image33.jpeg"/></Relationships>
</file>

<file path=ppt/slides/_rels/slide5.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microsoft.com/office/2007/relationships/hdphoto" Target="../media/hdphoto1.wdp"/><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92"/>
        <p:cNvGrpSpPr/>
        <p:nvPr/>
      </p:nvGrpSpPr>
      <p:grpSpPr>
        <a:xfrm>
          <a:off x="0" y="0"/>
          <a:ext cx="0" cy="0"/>
          <a:chOff x="0" y="0"/>
          <a:chExt cx="0" cy="0"/>
        </a:xfrm>
      </p:grpSpPr>
      <p:sp>
        <p:nvSpPr>
          <p:cNvPr id="94" name="Google Shape;94;p12"/>
          <p:cNvSpPr txBox="1">
            <a:spLocks noGrp="1"/>
          </p:cNvSpPr>
          <p:nvPr>
            <p:ph idx="1"/>
          </p:nvPr>
        </p:nvSpPr>
        <p:spPr>
          <a:xfrm>
            <a:off x="838200" y="1741714"/>
            <a:ext cx="10515600" cy="4256453"/>
          </a:xfrm>
          <a:prstGeom prst="rect">
            <a:avLst/>
          </a:prstGeom>
          <a:noFill/>
          <a:ln>
            <a:noFill/>
          </a:ln>
        </p:spPr>
        <p:txBody>
          <a:bodyPr spcFirstLastPara="1" wrap="square" lIns="91425" tIns="45700" rIns="91425" bIns="45700" anchor="t" anchorCtr="0">
            <a:noAutofit/>
          </a:bodyPr>
          <a:lstStyle/>
          <a:p>
            <a:pPr marL="228594" lvl="0" indent="-76193" algn="l" rtl="0">
              <a:lnSpc>
                <a:spcPct val="90000"/>
              </a:lnSpc>
              <a:spcBef>
                <a:spcPts val="0"/>
              </a:spcBef>
              <a:spcAft>
                <a:spcPts val="0"/>
              </a:spcAft>
              <a:buClr>
                <a:srgbClr val="193E72"/>
              </a:buClr>
              <a:buSzPts val="2400"/>
              <a:buNone/>
            </a:pPr>
            <a:endParaRPr lang="en-GB" dirty="0"/>
          </a:p>
          <a:p>
            <a:pPr marL="228594" lvl="0" indent="-76193" algn="l" rtl="0">
              <a:lnSpc>
                <a:spcPct val="90000"/>
              </a:lnSpc>
              <a:spcBef>
                <a:spcPts val="0"/>
              </a:spcBef>
              <a:spcAft>
                <a:spcPts val="0"/>
              </a:spcAft>
              <a:buClr>
                <a:srgbClr val="193E72"/>
              </a:buClr>
              <a:buSzPts val="2400"/>
              <a:buNone/>
            </a:pPr>
            <a:endParaRPr lang="en-GB" dirty="0">
              <a:solidFill>
                <a:srgbClr val="3366CC"/>
              </a:solidFill>
            </a:endParaRPr>
          </a:p>
          <a:p>
            <a:pPr marL="228594" lvl="0" indent="-76193" algn="l" rtl="0">
              <a:lnSpc>
                <a:spcPct val="90000"/>
              </a:lnSpc>
              <a:spcBef>
                <a:spcPts val="0"/>
              </a:spcBef>
              <a:spcAft>
                <a:spcPts val="0"/>
              </a:spcAft>
              <a:buClr>
                <a:srgbClr val="193E72"/>
              </a:buClr>
              <a:buSzPts val="2400"/>
              <a:buNone/>
            </a:pPr>
            <a:endParaRPr lang="en-GB" dirty="0">
              <a:solidFill>
                <a:srgbClr val="3366CC"/>
              </a:solidFill>
            </a:endParaRPr>
          </a:p>
          <a:p>
            <a:pPr marL="228594" lvl="0" indent="-76193" algn="l" rtl="0">
              <a:lnSpc>
                <a:spcPct val="90000"/>
              </a:lnSpc>
              <a:spcBef>
                <a:spcPts val="0"/>
              </a:spcBef>
              <a:spcAft>
                <a:spcPts val="0"/>
              </a:spcAft>
              <a:buClr>
                <a:srgbClr val="193E72"/>
              </a:buClr>
              <a:buSzPts val="2400"/>
              <a:buNone/>
            </a:pPr>
            <a:endParaRPr dirty="0"/>
          </a:p>
        </p:txBody>
      </p:sp>
      <p:pic>
        <p:nvPicPr>
          <p:cNvPr id="6" name="Picture 16" descr="Birthrights - Maternity &amp; Midwifery Forum">
            <a:extLst>
              <a:ext uri="{FF2B5EF4-FFF2-40B4-BE49-F238E27FC236}">
                <a16:creationId xmlns:a16="http://schemas.microsoft.com/office/drawing/2014/main" id="{1FA4B133-89A2-2C9F-D66A-0D2B4D458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218" y="354222"/>
            <a:ext cx="2962276" cy="1666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The First 1001 Days | Home-Start UK">
            <a:extLst>
              <a:ext uri="{FF2B5EF4-FFF2-40B4-BE49-F238E27FC236}">
                <a16:creationId xmlns:a16="http://schemas.microsoft.com/office/drawing/2014/main" id="{B9EEE96E-74A8-5C45-F442-DEE8933AE1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7895" y="475493"/>
            <a:ext cx="2857500" cy="1590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Best Beginnings (charity) | LinkedIn">
            <a:extLst>
              <a:ext uri="{FF2B5EF4-FFF2-40B4-BE49-F238E27FC236}">
                <a16:creationId xmlns:a16="http://schemas.microsoft.com/office/drawing/2014/main" id="{F6725B44-FA98-3F53-7D0B-1EA58A536A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221" y="3813266"/>
            <a:ext cx="2611186" cy="13601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ommy's | Association of Medical Research Charities">
            <a:extLst>
              <a:ext uri="{FF2B5EF4-FFF2-40B4-BE49-F238E27FC236}">
                <a16:creationId xmlns:a16="http://schemas.microsoft.com/office/drawing/2014/main" id="{2877152B-5F58-EFE1-E1C4-2E0EC07860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379" y="5207950"/>
            <a:ext cx="2430525" cy="16203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ake Birth Better">
            <a:extLst>
              <a:ext uri="{FF2B5EF4-FFF2-40B4-BE49-F238E27FC236}">
                <a16:creationId xmlns:a16="http://schemas.microsoft.com/office/drawing/2014/main" id="{1C734944-F8BE-76FC-AB5A-BADBD9622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1829" y="-318027"/>
            <a:ext cx="2857288" cy="28572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he Motherhood Group - Home | Facebook">
            <a:extLst>
              <a:ext uri="{FF2B5EF4-FFF2-40B4-BE49-F238E27FC236}">
                <a16:creationId xmlns:a16="http://schemas.microsoft.com/office/drawing/2014/main" id="{64D01042-84C4-749C-F817-BDE9593F6E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7495" y="1117692"/>
            <a:ext cx="2892877" cy="28928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Mummys Day Out (@mummys_day_out) / Twitter">
            <a:extLst>
              <a:ext uri="{FF2B5EF4-FFF2-40B4-BE49-F238E27FC236}">
                <a16:creationId xmlns:a16="http://schemas.microsoft.com/office/drawing/2014/main" id="{7EE0C50C-B903-F95C-6A26-D083A0B195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63728" y="-261597"/>
            <a:ext cx="2619376" cy="26193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Reports | Sands - Stillbirth and neonatal death charity">
            <a:extLst>
              <a:ext uri="{FF2B5EF4-FFF2-40B4-BE49-F238E27FC236}">
                <a16:creationId xmlns:a16="http://schemas.microsoft.com/office/drawing/2014/main" id="{D4E46B71-F30A-F00C-5753-40E1BC7B9A9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30295" y="2937458"/>
            <a:ext cx="2962276" cy="158328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LGBT Mummies">
            <a:extLst>
              <a:ext uri="{FF2B5EF4-FFF2-40B4-BE49-F238E27FC236}">
                <a16:creationId xmlns:a16="http://schemas.microsoft.com/office/drawing/2014/main" id="{F9EC3E25-192D-C338-F77B-24F14000D7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40007" y="4652768"/>
            <a:ext cx="2352389" cy="23523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Pregnancy and Baby Charities Network | Bliss">
            <a:extLst>
              <a:ext uri="{FF2B5EF4-FFF2-40B4-BE49-F238E27FC236}">
                <a16:creationId xmlns:a16="http://schemas.microsoft.com/office/drawing/2014/main" id="{9AA27F9D-7FA6-F2A2-C63E-00DF2BD2BA8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6240" y="4835724"/>
            <a:ext cx="3007404" cy="2003683"/>
          </a:xfrm>
          <a:prstGeom prst="rect">
            <a:avLst/>
          </a:prstGeom>
          <a:solidFill>
            <a:schemeClr val="bg1"/>
          </a:solidFill>
        </p:spPr>
      </p:pic>
      <p:pic>
        <p:nvPicPr>
          <p:cNvPr id="2064" name="Picture 16" descr="White Ribbon Alliance UK">
            <a:extLst>
              <a:ext uri="{FF2B5EF4-FFF2-40B4-BE49-F238E27FC236}">
                <a16:creationId xmlns:a16="http://schemas.microsoft.com/office/drawing/2014/main" id="{3BA2FA6C-2E18-0FC7-CEAF-04921766FE0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429" y="2007986"/>
            <a:ext cx="2962275" cy="15973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AIMS - Home | Facebook">
            <a:extLst>
              <a:ext uri="{FF2B5EF4-FFF2-40B4-BE49-F238E27FC236}">
                <a16:creationId xmlns:a16="http://schemas.microsoft.com/office/drawing/2014/main" id="{F88752BD-2A90-EBE7-B6AF-457B94162C3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8896" y="354467"/>
            <a:ext cx="1539648" cy="15396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85A0EF2-71E5-B881-5D04-AEAF1FB78F26}"/>
              </a:ext>
            </a:extLst>
          </p:cNvPr>
          <p:cNvPicPr>
            <a:picLocks noChangeAspect="1"/>
          </p:cNvPicPr>
          <p:nvPr/>
        </p:nvPicPr>
        <p:blipFill rotWithShape="1">
          <a:blip r:embed="rId15"/>
          <a:srcRect l="19984" t="17944" r="20507" b="39978"/>
          <a:stretch/>
        </p:blipFill>
        <p:spPr>
          <a:xfrm>
            <a:off x="3182461" y="5467338"/>
            <a:ext cx="3228983" cy="1284297"/>
          </a:xfrm>
          <a:prstGeom prst="rect">
            <a:avLst/>
          </a:prstGeom>
        </p:spPr>
      </p:pic>
      <mc:AlternateContent xmlns:mc="http://schemas.openxmlformats.org/markup-compatibility/2006" xmlns:p14="http://schemas.microsoft.com/office/powerpoint/2010/main">
        <mc:Choice Requires="p14">
          <p:contentPart p14:bwMode="auto" r:id="rId16">
            <p14:nvContentPartPr>
              <p14:cNvPr id="3" name="Ink 2">
                <a:extLst>
                  <a:ext uri="{FF2B5EF4-FFF2-40B4-BE49-F238E27FC236}">
                    <a16:creationId xmlns:a16="http://schemas.microsoft.com/office/drawing/2014/main" id="{1B8A51FD-A9A2-B0CC-5684-9E564B22C06B}"/>
                  </a:ext>
                </a:extLst>
              </p14:cNvPr>
              <p14:cNvContentPartPr/>
              <p14:nvPr/>
            </p14:nvContentPartPr>
            <p14:xfrm>
              <a:off x="7479360" y="3803400"/>
              <a:ext cx="1275120" cy="111240"/>
            </p14:xfrm>
          </p:contentPart>
        </mc:Choice>
        <mc:Fallback xmlns="">
          <p:pic>
            <p:nvPicPr>
              <p:cNvPr id="3" name="Ink 2">
                <a:extLst>
                  <a:ext uri="{FF2B5EF4-FFF2-40B4-BE49-F238E27FC236}">
                    <a16:creationId xmlns:a16="http://schemas.microsoft.com/office/drawing/2014/main" id="{1B8A51FD-A9A2-B0CC-5684-9E564B22C06B}"/>
                  </a:ext>
                </a:extLst>
              </p:cNvPr>
              <p:cNvPicPr/>
              <p:nvPr/>
            </p:nvPicPr>
            <p:blipFill>
              <a:blip r:embed="rId19"/>
              <a:stretch>
                <a:fillRect/>
              </a:stretch>
            </p:blipFill>
            <p:spPr>
              <a:xfrm>
                <a:off x="7425360" y="3695400"/>
                <a:ext cx="1382760" cy="3268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 name="Ink 3">
                <a:extLst>
                  <a:ext uri="{FF2B5EF4-FFF2-40B4-BE49-F238E27FC236}">
                    <a16:creationId xmlns:a16="http://schemas.microsoft.com/office/drawing/2014/main" id="{DE647B2A-ABF7-A8FE-FAA8-7100C0D4685F}"/>
                  </a:ext>
                </a:extLst>
              </p14:cNvPr>
              <p14:cNvContentPartPr/>
              <p14:nvPr/>
            </p14:nvContentPartPr>
            <p14:xfrm>
              <a:off x="8649720" y="4059360"/>
              <a:ext cx="360" cy="360"/>
            </p14:xfrm>
          </p:contentPart>
        </mc:Choice>
        <mc:Fallback xmlns="">
          <p:pic>
            <p:nvPicPr>
              <p:cNvPr id="4" name="Ink 3">
                <a:extLst>
                  <a:ext uri="{FF2B5EF4-FFF2-40B4-BE49-F238E27FC236}">
                    <a16:creationId xmlns:a16="http://schemas.microsoft.com/office/drawing/2014/main" id="{DE647B2A-ABF7-A8FE-FAA8-7100C0D4685F}"/>
                  </a:ext>
                </a:extLst>
              </p:cNvPr>
              <p:cNvPicPr/>
              <p:nvPr/>
            </p:nvPicPr>
            <p:blipFill>
              <a:blip r:embed="rId21"/>
              <a:stretch>
                <a:fillRect/>
              </a:stretch>
            </p:blipFill>
            <p:spPr>
              <a:xfrm>
                <a:off x="8596080" y="3951720"/>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 name="Ink 4">
                <a:extLst>
                  <a:ext uri="{FF2B5EF4-FFF2-40B4-BE49-F238E27FC236}">
                    <a16:creationId xmlns:a16="http://schemas.microsoft.com/office/drawing/2014/main" id="{7A6B9EA3-7B7C-131A-42C5-9A77AF411097}"/>
                  </a:ext>
                </a:extLst>
              </p14:cNvPr>
              <p14:cNvContentPartPr/>
              <p14:nvPr/>
            </p14:nvContentPartPr>
            <p14:xfrm>
              <a:off x="7406640" y="3730680"/>
              <a:ext cx="1609560" cy="72000"/>
            </p14:xfrm>
          </p:contentPart>
        </mc:Choice>
        <mc:Fallback xmlns="">
          <p:pic>
            <p:nvPicPr>
              <p:cNvPr id="5" name="Ink 4">
                <a:extLst>
                  <a:ext uri="{FF2B5EF4-FFF2-40B4-BE49-F238E27FC236}">
                    <a16:creationId xmlns:a16="http://schemas.microsoft.com/office/drawing/2014/main" id="{7A6B9EA3-7B7C-131A-42C5-9A77AF411097}"/>
                  </a:ext>
                </a:extLst>
              </p:cNvPr>
              <p:cNvPicPr/>
              <p:nvPr/>
            </p:nvPicPr>
            <p:blipFill>
              <a:blip r:embed="rId23"/>
              <a:stretch>
                <a:fillRect/>
              </a:stretch>
            </p:blipFill>
            <p:spPr>
              <a:xfrm>
                <a:off x="7316640" y="3551040"/>
                <a:ext cx="1789200" cy="4316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0" name="Ink 9">
                <a:extLst>
                  <a:ext uri="{FF2B5EF4-FFF2-40B4-BE49-F238E27FC236}">
                    <a16:creationId xmlns:a16="http://schemas.microsoft.com/office/drawing/2014/main" id="{8B6FE9BE-D2B2-548D-95B8-BE212F7621F9}"/>
                  </a:ext>
                </a:extLst>
              </p14:cNvPr>
              <p14:cNvContentPartPr/>
              <p14:nvPr/>
            </p14:nvContentPartPr>
            <p14:xfrm>
              <a:off x="7323120" y="3766680"/>
              <a:ext cx="1583280" cy="37800"/>
            </p14:xfrm>
          </p:contentPart>
        </mc:Choice>
        <mc:Fallback xmlns="">
          <p:pic>
            <p:nvPicPr>
              <p:cNvPr id="10" name="Ink 9">
                <a:extLst>
                  <a:ext uri="{FF2B5EF4-FFF2-40B4-BE49-F238E27FC236}">
                    <a16:creationId xmlns:a16="http://schemas.microsoft.com/office/drawing/2014/main" id="{8B6FE9BE-D2B2-548D-95B8-BE212F7621F9}"/>
                  </a:ext>
                </a:extLst>
              </p:cNvPr>
              <p:cNvPicPr/>
              <p:nvPr/>
            </p:nvPicPr>
            <p:blipFill>
              <a:blip r:embed="rId25"/>
              <a:stretch>
                <a:fillRect/>
              </a:stretch>
            </p:blipFill>
            <p:spPr>
              <a:xfrm>
                <a:off x="7233120" y="3587040"/>
                <a:ext cx="1762920" cy="397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2" name="Ink 11">
                <a:extLst>
                  <a:ext uri="{FF2B5EF4-FFF2-40B4-BE49-F238E27FC236}">
                    <a16:creationId xmlns:a16="http://schemas.microsoft.com/office/drawing/2014/main" id="{56936A78-01A1-F2C8-9F8C-76336BE458CB}"/>
                  </a:ext>
                </a:extLst>
              </p14:cNvPr>
              <p14:cNvContentPartPr/>
              <p14:nvPr/>
            </p14:nvContentPartPr>
            <p14:xfrm>
              <a:off x="7315200" y="3803040"/>
              <a:ext cx="1536480" cy="75600"/>
            </p14:xfrm>
          </p:contentPart>
        </mc:Choice>
        <mc:Fallback xmlns="">
          <p:pic>
            <p:nvPicPr>
              <p:cNvPr id="12" name="Ink 11">
                <a:extLst>
                  <a:ext uri="{FF2B5EF4-FFF2-40B4-BE49-F238E27FC236}">
                    <a16:creationId xmlns:a16="http://schemas.microsoft.com/office/drawing/2014/main" id="{56936A78-01A1-F2C8-9F8C-76336BE458CB}"/>
                  </a:ext>
                </a:extLst>
              </p:cNvPr>
              <p:cNvPicPr/>
              <p:nvPr/>
            </p:nvPicPr>
            <p:blipFill>
              <a:blip r:embed="rId27"/>
              <a:stretch>
                <a:fillRect/>
              </a:stretch>
            </p:blipFill>
            <p:spPr>
              <a:xfrm>
                <a:off x="7225560" y="3623040"/>
                <a:ext cx="1716120" cy="4352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3" name="Ink 12">
                <a:extLst>
                  <a:ext uri="{FF2B5EF4-FFF2-40B4-BE49-F238E27FC236}">
                    <a16:creationId xmlns:a16="http://schemas.microsoft.com/office/drawing/2014/main" id="{5B490BA6-9FED-F4CE-944E-BC0B20B120D2}"/>
                  </a:ext>
                </a:extLst>
              </p14:cNvPr>
              <p14:cNvContentPartPr/>
              <p14:nvPr/>
            </p14:nvContentPartPr>
            <p14:xfrm>
              <a:off x="7621560" y="3678480"/>
              <a:ext cx="1175040" cy="52560"/>
            </p14:xfrm>
          </p:contentPart>
        </mc:Choice>
        <mc:Fallback xmlns="">
          <p:pic>
            <p:nvPicPr>
              <p:cNvPr id="13" name="Ink 12">
                <a:extLst>
                  <a:ext uri="{FF2B5EF4-FFF2-40B4-BE49-F238E27FC236}">
                    <a16:creationId xmlns:a16="http://schemas.microsoft.com/office/drawing/2014/main" id="{5B490BA6-9FED-F4CE-944E-BC0B20B120D2}"/>
                  </a:ext>
                </a:extLst>
              </p:cNvPr>
              <p:cNvPicPr/>
              <p:nvPr/>
            </p:nvPicPr>
            <p:blipFill>
              <a:blip r:embed="rId29"/>
              <a:stretch>
                <a:fillRect/>
              </a:stretch>
            </p:blipFill>
            <p:spPr>
              <a:xfrm>
                <a:off x="7531560" y="3498840"/>
                <a:ext cx="1354680" cy="4122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4" name="Ink 13">
                <a:extLst>
                  <a:ext uri="{FF2B5EF4-FFF2-40B4-BE49-F238E27FC236}">
                    <a16:creationId xmlns:a16="http://schemas.microsoft.com/office/drawing/2014/main" id="{D1D15562-54A2-3ADD-C9C2-3067961F4F5C}"/>
                  </a:ext>
                </a:extLst>
              </p14:cNvPr>
              <p14:cNvContentPartPr/>
              <p14:nvPr/>
            </p14:nvContentPartPr>
            <p14:xfrm>
              <a:off x="7790400" y="3822120"/>
              <a:ext cx="360" cy="360"/>
            </p14:xfrm>
          </p:contentPart>
        </mc:Choice>
        <mc:Fallback xmlns="">
          <p:pic>
            <p:nvPicPr>
              <p:cNvPr id="14" name="Ink 13">
                <a:extLst>
                  <a:ext uri="{FF2B5EF4-FFF2-40B4-BE49-F238E27FC236}">
                    <a16:creationId xmlns:a16="http://schemas.microsoft.com/office/drawing/2014/main" id="{D1D15562-54A2-3ADD-C9C2-3067961F4F5C}"/>
                  </a:ext>
                </a:extLst>
              </p:cNvPr>
              <p:cNvPicPr/>
              <p:nvPr/>
            </p:nvPicPr>
            <p:blipFill>
              <a:blip r:embed="rId31"/>
              <a:stretch>
                <a:fillRect/>
              </a:stretch>
            </p:blipFill>
            <p:spPr>
              <a:xfrm>
                <a:off x="7700400" y="364212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6" name="Ink 15">
                <a:extLst>
                  <a:ext uri="{FF2B5EF4-FFF2-40B4-BE49-F238E27FC236}">
                    <a16:creationId xmlns:a16="http://schemas.microsoft.com/office/drawing/2014/main" id="{96269202-DA11-4E14-11A3-1AE23508EA8A}"/>
                  </a:ext>
                </a:extLst>
              </p14:cNvPr>
              <p14:cNvContentPartPr/>
              <p14:nvPr/>
            </p14:nvContentPartPr>
            <p14:xfrm>
              <a:off x="8046360" y="6217920"/>
              <a:ext cx="360" cy="360"/>
            </p14:xfrm>
          </p:contentPart>
        </mc:Choice>
        <mc:Fallback xmlns="">
          <p:pic>
            <p:nvPicPr>
              <p:cNvPr id="16" name="Ink 15">
                <a:extLst>
                  <a:ext uri="{FF2B5EF4-FFF2-40B4-BE49-F238E27FC236}">
                    <a16:creationId xmlns:a16="http://schemas.microsoft.com/office/drawing/2014/main" id="{96269202-DA11-4E14-11A3-1AE23508EA8A}"/>
                  </a:ext>
                </a:extLst>
              </p:cNvPr>
              <p:cNvPicPr/>
              <p:nvPr/>
            </p:nvPicPr>
            <p:blipFill>
              <a:blip r:embed="rId31"/>
              <a:stretch>
                <a:fillRect/>
              </a:stretch>
            </p:blipFill>
            <p:spPr>
              <a:xfrm>
                <a:off x="7956360" y="603828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8" name="Ink 17">
                <a:extLst>
                  <a:ext uri="{FF2B5EF4-FFF2-40B4-BE49-F238E27FC236}">
                    <a16:creationId xmlns:a16="http://schemas.microsoft.com/office/drawing/2014/main" id="{0497F83F-9F4B-6751-857D-330E337A068D}"/>
                  </a:ext>
                </a:extLst>
              </p14:cNvPr>
              <p14:cNvContentPartPr/>
              <p14:nvPr/>
            </p14:nvContentPartPr>
            <p14:xfrm>
              <a:off x="7150680" y="3931920"/>
              <a:ext cx="360" cy="360"/>
            </p14:xfrm>
          </p:contentPart>
        </mc:Choice>
        <mc:Fallback xmlns="">
          <p:pic>
            <p:nvPicPr>
              <p:cNvPr id="18" name="Ink 17">
                <a:extLst>
                  <a:ext uri="{FF2B5EF4-FFF2-40B4-BE49-F238E27FC236}">
                    <a16:creationId xmlns:a16="http://schemas.microsoft.com/office/drawing/2014/main" id="{0497F83F-9F4B-6751-857D-330E337A068D}"/>
                  </a:ext>
                </a:extLst>
              </p:cNvPr>
              <p:cNvPicPr/>
              <p:nvPr/>
            </p:nvPicPr>
            <p:blipFill>
              <a:blip r:embed="rId31"/>
              <a:stretch>
                <a:fillRect/>
              </a:stretch>
            </p:blipFill>
            <p:spPr>
              <a:xfrm>
                <a:off x="7060680" y="3751920"/>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2" name="Ink 21">
                <a:extLst>
                  <a:ext uri="{FF2B5EF4-FFF2-40B4-BE49-F238E27FC236}">
                    <a16:creationId xmlns:a16="http://schemas.microsoft.com/office/drawing/2014/main" id="{B717B90F-1199-B68A-874E-7BEAAB254240}"/>
                  </a:ext>
                </a:extLst>
              </p14:cNvPr>
              <p14:cNvContentPartPr/>
              <p14:nvPr/>
            </p14:nvContentPartPr>
            <p14:xfrm>
              <a:off x="7150680" y="3839832"/>
              <a:ext cx="360" cy="360"/>
            </p14:xfrm>
          </p:contentPart>
        </mc:Choice>
        <mc:Fallback xmlns="">
          <p:pic>
            <p:nvPicPr>
              <p:cNvPr id="22" name="Ink 21">
                <a:extLst>
                  <a:ext uri="{FF2B5EF4-FFF2-40B4-BE49-F238E27FC236}">
                    <a16:creationId xmlns:a16="http://schemas.microsoft.com/office/drawing/2014/main" id="{B717B90F-1199-B68A-874E-7BEAAB254240}"/>
                  </a:ext>
                </a:extLst>
              </p:cNvPr>
              <p:cNvPicPr/>
              <p:nvPr/>
            </p:nvPicPr>
            <p:blipFill>
              <a:blip r:embed="rId31"/>
              <a:stretch>
                <a:fillRect/>
              </a:stretch>
            </p:blipFill>
            <p:spPr>
              <a:xfrm>
                <a:off x="7060680" y="3659832"/>
                <a:ext cx="180000" cy="360000"/>
              </a:xfrm>
              <a:prstGeom prst="rect">
                <a:avLst/>
              </a:prstGeom>
            </p:spPr>
          </p:pic>
        </mc:Fallback>
      </mc:AlternateContent>
      <p:sp>
        <p:nvSpPr>
          <p:cNvPr id="2" name="TextBox 1">
            <a:extLst>
              <a:ext uri="{FF2B5EF4-FFF2-40B4-BE49-F238E27FC236}">
                <a16:creationId xmlns:a16="http://schemas.microsoft.com/office/drawing/2014/main" id="{A1DCF898-8B54-A135-E4CB-8A6633045001}"/>
              </a:ext>
            </a:extLst>
          </p:cNvPr>
          <p:cNvSpPr txBox="1"/>
          <p:nvPr/>
        </p:nvSpPr>
        <p:spPr>
          <a:xfrm>
            <a:off x="5404032" y="4500223"/>
            <a:ext cx="1412404" cy="273658"/>
          </a:xfrm>
          <a:prstGeom prst="rect">
            <a:avLst/>
          </a:prstGeom>
          <a:solidFill>
            <a:schemeClr val="bg1"/>
          </a:solidFill>
        </p:spPr>
        <p:txBody>
          <a:bodyPr wrap="square" rtlCol="0">
            <a:spAutoFit/>
          </a:bodyPr>
          <a:lstStyle/>
          <a:p>
            <a:endParaRPr lang="en-GB" dirty="0"/>
          </a:p>
        </p:txBody>
      </p:sp>
      <p:sp>
        <p:nvSpPr>
          <p:cNvPr id="24" name="Title 1">
            <a:extLst>
              <a:ext uri="{FF2B5EF4-FFF2-40B4-BE49-F238E27FC236}">
                <a16:creationId xmlns:a16="http://schemas.microsoft.com/office/drawing/2014/main" id="{B839C450-DCB6-1D23-4C13-5CBAED02D075}"/>
              </a:ext>
            </a:extLst>
          </p:cNvPr>
          <p:cNvSpPr>
            <a:spLocks noGrp="1"/>
          </p:cNvSpPr>
          <p:nvPr>
            <p:ph type="title"/>
          </p:nvPr>
        </p:nvSpPr>
        <p:spPr>
          <a:xfrm>
            <a:off x="2766001" y="2393697"/>
            <a:ext cx="6644305" cy="2398135"/>
          </a:xfrm>
          <a:solidFill>
            <a:schemeClr val="bg1"/>
          </a:solidFill>
        </p:spPr>
        <p:txBody>
          <a:bodyPr/>
          <a:lstStyle/>
          <a:p>
            <a:pPr algn="ctr"/>
            <a:r>
              <a:rPr lang="en-GB" sz="3200" b="1" dirty="0">
                <a:solidFill>
                  <a:srgbClr val="002060"/>
                </a:solidFill>
              </a:rPr>
              <a:t>Charities’ and Service Users’ Maternity Continuity of Carer</a:t>
            </a:r>
            <a:br>
              <a:rPr lang="en-GB" sz="3200" b="1" dirty="0">
                <a:solidFill>
                  <a:srgbClr val="002060"/>
                </a:solidFill>
              </a:rPr>
            </a:br>
            <a:r>
              <a:rPr lang="en-GB" sz="3200" b="1" dirty="0">
                <a:solidFill>
                  <a:srgbClr val="002060"/>
                </a:solidFill>
              </a:rPr>
              <a:t>Network</a:t>
            </a:r>
          </a:p>
        </p:txBody>
      </p:sp>
      <mc:AlternateContent xmlns:mc="http://schemas.openxmlformats.org/markup-compatibility/2006" xmlns:p14="http://schemas.microsoft.com/office/powerpoint/2010/main">
        <mc:Choice Requires="p14">
          <p:contentPart p14:bwMode="auto" r:id="rId35">
            <p14:nvContentPartPr>
              <p14:cNvPr id="25" name="Ink 24">
                <a:extLst>
                  <a:ext uri="{FF2B5EF4-FFF2-40B4-BE49-F238E27FC236}">
                    <a16:creationId xmlns:a16="http://schemas.microsoft.com/office/drawing/2014/main" id="{12C3E9E9-2BDC-DE0F-CFA2-BB454130B598}"/>
                  </a:ext>
                </a:extLst>
              </p14:cNvPr>
              <p14:cNvContentPartPr/>
              <p14:nvPr/>
            </p14:nvContentPartPr>
            <p14:xfrm>
              <a:off x="5563525" y="5273634"/>
              <a:ext cx="784440" cy="478080"/>
            </p14:xfrm>
          </p:contentPart>
        </mc:Choice>
        <mc:Fallback xmlns="">
          <p:pic>
            <p:nvPicPr>
              <p:cNvPr id="25" name="Ink 24">
                <a:extLst>
                  <a:ext uri="{FF2B5EF4-FFF2-40B4-BE49-F238E27FC236}">
                    <a16:creationId xmlns:a16="http://schemas.microsoft.com/office/drawing/2014/main" id="{12C3E9E9-2BDC-DE0F-CFA2-BB454130B598}"/>
                  </a:ext>
                </a:extLst>
              </p:cNvPr>
              <p:cNvPicPr/>
              <p:nvPr/>
            </p:nvPicPr>
            <p:blipFill>
              <a:blip r:embed="rId36"/>
              <a:stretch>
                <a:fillRect/>
              </a:stretch>
            </p:blipFill>
            <p:spPr>
              <a:xfrm>
                <a:off x="5473885" y="5093634"/>
                <a:ext cx="964080" cy="8377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7" name="Ink 26">
                <a:extLst>
                  <a:ext uri="{FF2B5EF4-FFF2-40B4-BE49-F238E27FC236}">
                    <a16:creationId xmlns:a16="http://schemas.microsoft.com/office/drawing/2014/main" id="{2A2433D2-CE61-684D-0E08-DC62B70FF9A7}"/>
                  </a:ext>
                </a:extLst>
              </p14:cNvPr>
              <p14:cNvContentPartPr/>
              <p14:nvPr/>
            </p14:nvContentPartPr>
            <p14:xfrm>
              <a:off x="5666845" y="5532474"/>
              <a:ext cx="891000" cy="141480"/>
            </p14:xfrm>
          </p:contentPart>
        </mc:Choice>
        <mc:Fallback xmlns="">
          <p:pic>
            <p:nvPicPr>
              <p:cNvPr id="27" name="Ink 26">
                <a:extLst>
                  <a:ext uri="{FF2B5EF4-FFF2-40B4-BE49-F238E27FC236}">
                    <a16:creationId xmlns:a16="http://schemas.microsoft.com/office/drawing/2014/main" id="{2A2433D2-CE61-684D-0E08-DC62B70FF9A7}"/>
                  </a:ext>
                </a:extLst>
              </p:cNvPr>
              <p:cNvPicPr/>
              <p:nvPr/>
            </p:nvPicPr>
            <p:blipFill>
              <a:blip r:embed="rId38"/>
              <a:stretch>
                <a:fillRect/>
              </a:stretch>
            </p:blipFill>
            <p:spPr>
              <a:xfrm>
                <a:off x="5576845" y="5352834"/>
                <a:ext cx="1070640" cy="50112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8" name="Ink 27">
                <a:extLst>
                  <a:ext uri="{FF2B5EF4-FFF2-40B4-BE49-F238E27FC236}">
                    <a16:creationId xmlns:a16="http://schemas.microsoft.com/office/drawing/2014/main" id="{BAC8A867-666F-5A87-F28A-B14A2C89CBEF}"/>
                  </a:ext>
                </a:extLst>
              </p14:cNvPr>
              <p14:cNvContentPartPr/>
              <p14:nvPr/>
            </p14:nvContentPartPr>
            <p14:xfrm>
              <a:off x="4579636" y="2609906"/>
              <a:ext cx="360" cy="360"/>
            </p14:xfrm>
          </p:contentPart>
        </mc:Choice>
        <mc:Fallback xmlns="">
          <p:pic>
            <p:nvPicPr>
              <p:cNvPr id="28" name="Ink 27">
                <a:extLst>
                  <a:ext uri="{FF2B5EF4-FFF2-40B4-BE49-F238E27FC236}">
                    <a16:creationId xmlns:a16="http://schemas.microsoft.com/office/drawing/2014/main" id="{BAC8A867-666F-5A87-F28A-B14A2C89CBEF}"/>
                  </a:ext>
                </a:extLst>
              </p:cNvPr>
              <p:cNvPicPr/>
              <p:nvPr/>
            </p:nvPicPr>
            <p:blipFill>
              <a:blip r:embed="rId40"/>
              <a:stretch>
                <a:fillRect/>
              </a:stretch>
            </p:blipFill>
            <p:spPr>
              <a:xfrm>
                <a:off x="4489636" y="2429906"/>
                <a:ext cx="180000" cy="360000"/>
              </a:xfrm>
              <a:prstGeom prst="rect">
                <a:avLst/>
              </a:prstGeom>
            </p:spPr>
          </p:pic>
        </mc:Fallback>
      </mc:AlternateContent>
      <p:sp>
        <p:nvSpPr>
          <p:cNvPr id="29" name="TextBox 28">
            <a:extLst>
              <a:ext uri="{FF2B5EF4-FFF2-40B4-BE49-F238E27FC236}">
                <a16:creationId xmlns:a16="http://schemas.microsoft.com/office/drawing/2014/main" id="{06F6DBB3-180D-0695-0E33-04CA5F0D5530}"/>
              </a:ext>
            </a:extLst>
          </p:cNvPr>
          <p:cNvSpPr txBox="1"/>
          <p:nvPr/>
        </p:nvSpPr>
        <p:spPr>
          <a:xfrm>
            <a:off x="4757718" y="5207211"/>
            <a:ext cx="1292628" cy="637913"/>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2178927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9E495-928C-A61C-7079-2E9F436BC5A7}"/>
              </a:ext>
            </a:extLst>
          </p:cNvPr>
          <p:cNvSpPr>
            <a:spLocks noGrp="1"/>
          </p:cNvSpPr>
          <p:nvPr>
            <p:ph type="title"/>
          </p:nvPr>
        </p:nvSpPr>
        <p:spPr>
          <a:xfrm>
            <a:off x="733269" y="185212"/>
            <a:ext cx="10515600" cy="865467"/>
          </a:xfrm>
        </p:spPr>
        <p:txBody>
          <a:bodyPr/>
          <a:lstStyle/>
          <a:p>
            <a:r>
              <a:rPr lang="en-GB" dirty="0"/>
              <a:t>          </a:t>
            </a:r>
            <a:r>
              <a:rPr lang="en-GB" sz="2800" dirty="0">
                <a:solidFill>
                  <a:srgbClr val="002060"/>
                </a:solidFill>
              </a:rPr>
              <a:t>10 key principles of large scale change</a:t>
            </a:r>
          </a:p>
        </p:txBody>
      </p:sp>
      <p:sp>
        <p:nvSpPr>
          <p:cNvPr id="3" name="Text Placeholder 2">
            <a:extLst>
              <a:ext uri="{FF2B5EF4-FFF2-40B4-BE49-F238E27FC236}">
                <a16:creationId xmlns:a16="http://schemas.microsoft.com/office/drawing/2014/main" id="{CFEAA213-5F30-858F-0BA7-498EBB509410}"/>
              </a:ext>
            </a:extLst>
          </p:cNvPr>
          <p:cNvSpPr>
            <a:spLocks noGrp="1"/>
          </p:cNvSpPr>
          <p:nvPr>
            <p:ph idx="1"/>
          </p:nvPr>
        </p:nvSpPr>
        <p:spPr>
          <a:xfrm>
            <a:off x="292309" y="1517596"/>
            <a:ext cx="11607382" cy="5680702"/>
          </a:xfrm>
          <a:solidFill>
            <a:schemeClr val="bg1"/>
          </a:solidFill>
        </p:spPr>
        <p:txBody>
          <a:bodyPr>
            <a:normAutofit/>
          </a:bodyPr>
          <a:lstStyle/>
          <a:p>
            <a:pPr marL="533400" indent="-457200">
              <a:buFont typeface="+mj-lt"/>
              <a:buAutoNum type="arabicPeriod"/>
            </a:pPr>
            <a:r>
              <a:rPr lang="en-GB" sz="2000" dirty="0"/>
              <a:t>A clear </a:t>
            </a:r>
            <a:r>
              <a:rPr lang="en-GB" sz="2000" dirty="0">
                <a:highlight>
                  <a:srgbClr val="FF33CC"/>
                </a:highlight>
              </a:rPr>
              <a:t>VISION</a:t>
            </a:r>
            <a:r>
              <a:rPr lang="en-GB" sz="2000" dirty="0"/>
              <a:t> – appealing to many; stimulating passion.</a:t>
            </a:r>
          </a:p>
          <a:p>
            <a:pPr marL="533400" indent="-457200">
              <a:buFont typeface="+mj-lt"/>
              <a:buAutoNum type="arabicPeriod"/>
            </a:pPr>
            <a:r>
              <a:rPr lang="en-GB" sz="2000" dirty="0"/>
              <a:t>Identification and </a:t>
            </a:r>
            <a:r>
              <a:rPr lang="en-GB" sz="2000" dirty="0">
                <a:highlight>
                  <a:srgbClr val="FF33CC"/>
                </a:highlight>
              </a:rPr>
              <a:t>communication of key themes </a:t>
            </a:r>
            <a:r>
              <a:rPr lang="en-GB" sz="2000" dirty="0"/>
              <a:t>that people can relate to.</a:t>
            </a:r>
          </a:p>
          <a:p>
            <a:pPr marL="533400" indent="-457200">
              <a:buFont typeface="+mj-lt"/>
              <a:buAutoNum type="arabicPeriod"/>
            </a:pPr>
            <a:r>
              <a:rPr lang="en-GB" sz="2000" dirty="0"/>
              <a:t>Expect complexity – </a:t>
            </a:r>
            <a:r>
              <a:rPr lang="en-GB" sz="2000" dirty="0">
                <a:solidFill>
                  <a:srgbClr val="C00000"/>
                </a:solidFill>
              </a:rPr>
              <a:t>Does complexity energise you?</a:t>
            </a:r>
          </a:p>
          <a:p>
            <a:pPr marL="533400" indent="-457200">
              <a:buFont typeface="+mj-lt"/>
              <a:buAutoNum type="arabicPeriod"/>
            </a:pPr>
            <a:r>
              <a:rPr lang="en-GB" sz="2000" dirty="0"/>
              <a:t>Frame the issue to energise and mobilise – Needed: </a:t>
            </a:r>
            <a:r>
              <a:rPr lang="en-GB" sz="2000" dirty="0">
                <a:solidFill>
                  <a:srgbClr val="C00000"/>
                </a:solidFill>
              </a:rPr>
              <a:t>multiple leaders from across the system, and at all levels, who are drawn to the vision. They must engage and commit their will and energy to the effort of achieving the VISION.</a:t>
            </a:r>
          </a:p>
          <a:p>
            <a:pPr marL="533400" indent="-457200">
              <a:buFont typeface="+mj-lt"/>
              <a:buAutoNum type="arabicPeriod"/>
            </a:pPr>
            <a:r>
              <a:rPr lang="en-GB" sz="2000" dirty="0"/>
              <a:t>Mutually reinforcing change</a:t>
            </a:r>
            <a:r>
              <a:rPr lang="en-GB" sz="2000" dirty="0">
                <a:solidFill>
                  <a:srgbClr val="C00000"/>
                </a:solidFill>
              </a:rPr>
              <a:t> </a:t>
            </a:r>
            <a:r>
              <a:rPr lang="en-GB" sz="2000" dirty="0"/>
              <a:t>– </a:t>
            </a:r>
            <a:r>
              <a:rPr lang="en-GB" sz="2000" dirty="0">
                <a:solidFill>
                  <a:srgbClr val="C00000"/>
                </a:solidFill>
              </a:rPr>
              <a:t> may seem chaotic and out of control.</a:t>
            </a:r>
          </a:p>
          <a:p>
            <a:pPr marL="533400" indent="-457200">
              <a:buFont typeface="+mj-lt"/>
              <a:buAutoNum type="arabicPeriod"/>
            </a:pPr>
            <a:r>
              <a:rPr lang="en-GB" sz="2000" dirty="0">
                <a:solidFill>
                  <a:srgbClr val="004070"/>
                </a:solidFill>
                <a:highlight>
                  <a:srgbClr val="FF33CC"/>
                </a:highlight>
              </a:rPr>
              <a:t>Keep r</a:t>
            </a:r>
            <a:r>
              <a:rPr lang="en-GB" sz="2000" dirty="0">
                <a:highlight>
                  <a:srgbClr val="FF33CC"/>
                </a:highlight>
              </a:rPr>
              <a:t>efreshing the story </a:t>
            </a:r>
            <a:r>
              <a:rPr lang="en-GB" sz="2000" dirty="0"/>
              <a:t>and attracting new, active supporters.</a:t>
            </a:r>
          </a:p>
          <a:p>
            <a:pPr marL="533400" indent="-457200">
              <a:buFont typeface="+mj-lt"/>
              <a:buAutoNum type="arabicPeriod"/>
            </a:pPr>
            <a:r>
              <a:rPr lang="en-GB" sz="2000" dirty="0">
                <a:solidFill>
                  <a:srgbClr val="004070"/>
                </a:solidFill>
              </a:rPr>
              <a:t>Emergent planning </a:t>
            </a:r>
            <a:r>
              <a:rPr lang="en-GB" sz="2000" dirty="0"/>
              <a:t>–</a:t>
            </a:r>
            <a:r>
              <a:rPr lang="en-GB" sz="2000" dirty="0">
                <a:solidFill>
                  <a:srgbClr val="004070"/>
                </a:solidFill>
              </a:rPr>
              <a:t> </a:t>
            </a:r>
            <a:r>
              <a:rPr lang="en-GB" sz="2000" dirty="0">
                <a:solidFill>
                  <a:srgbClr val="C00000"/>
                </a:solidFill>
              </a:rPr>
              <a:t>Flexibility, adaptability &amp; engagement of others are key.</a:t>
            </a:r>
          </a:p>
          <a:p>
            <a:pPr marL="533400" indent="-457200">
              <a:buFont typeface="+mj-lt"/>
              <a:buAutoNum type="arabicPeriod"/>
            </a:pPr>
            <a:r>
              <a:rPr lang="en-GB" sz="2000" dirty="0">
                <a:solidFill>
                  <a:srgbClr val="004070"/>
                </a:solidFill>
              </a:rPr>
              <a:t>Aim for </a:t>
            </a:r>
            <a:r>
              <a:rPr lang="en-GB" sz="2000" dirty="0"/>
              <a:t>‘distributed leadership’ –</a:t>
            </a:r>
            <a:r>
              <a:rPr lang="en-GB" sz="2000" dirty="0">
                <a:solidFill>
                  <a:srgbClr val="C00000"/>
                </a:solidFill>
              </a:rPr>
              <a:t> role model shared leadership, be creative.</a:t>
            </a:r>
          </a:p>
          <a:p>
            <a:pPr marL="533400" indent="-457200">
              <a:buFont typeface="+mj-lt"/>
              <a:buAutoNum type="arabicPeriod"/>
            </a:pPr>
            <a:r>
              <a:rPr lang="en-GB" sz="2000" dirty="0"/>
              <a:t>When LSC is done well, sustainability is the natural by-product.</a:t>
            </a:r>
          </a:p>
          <a:p>
            <a:pPr marL="533400" indent="-457200">
              <a:buFont typeface="+mj-lt"/>
              <a:buAutoNum type="arabicPeriod"/>
            </a:pPr>
            <a:r>
              <a:rPr lang="en-GB" sz="2000" dirty="0"/>
              <a:t>Too many leaders run out of steam</a:t>
            </a:r>
            <a:r>
              <a:rPr lang="en-GB" sz="2000" dirty="0">
                <a:solidFill>
                  <a:srgbClr val="C00000"/>
                </a:solidFill>
              </a:rPr>
              <a:t>. How will you maintain your energy?  </a:t>
            </a:r>
          </a:p>
        </p:txBody>
      </p:sp>
      <p:pic>
        <p:nvPicPr>
          <p:cNvPr id="7" name="Picture 6" descr="Graphical user interface&#10;&#10;Description automatically generated">
            <a:extLst>
              <a:ext uri="{FF2B5EF4-FFF2-40B4-BE49-F238E27FC236}">
                <a16:creationId xmlns:a16="http://schemas.microsoft.com/office/drawing/2014/main" id="{C0903487-4BAC-C01A-A281-DC2A77CAE314}"/>
              </a:ext>
            </a:extLst>
          </p:cNvPr>
          <p:cNvPicPr>
            <a:picLocks noChangeAspect="1"/>
          </p:cNvPicPr>
          <p:nvPr/>
        </p:nvPicPr>
        <p:blipFill rotWithShape="1">
          <a:blip r:embed="rId3"/>
          <a:srcRect l="23932" t="18398" r="1907" b="7596"/>
          <a:stretch/>
        </p:blipFill>
        <p:spPr bwMode="auto">
          <a:xfrm>
            <a:off x="154785" y="185212"/>
            <a:ext cx="1794362" cy="10071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76699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8" end="8"/>
                                            </p:txEl>
                                          </p:spTgt>
                                        </p:tgtEl>
                                        <p:attrNameLst>
                                          <p:attrName>style.visibility</p:attrName>
                                        </p:attrNameLst>
                                      </p:cBhvr>
                                      <p:to>
                                        <p:strVal val="visible"/>
                                      </p:to>
                                    </p:set>
                                    <p:anim calcmode="lin" valueType="num">
                                      <p:cBhvr additive="base">
                                        <p:cTn id="6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 calcmode="lin" valueType="num">
                                      <p:cBhvr additive="base">
                                        <p:cTn id="6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1E25A-191B-9DDF-DB59-89A0E30B1000}"/>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5E0BACF-34CA-3761-C929-4E6DFEA148EF}"/>
              </a:ext>
            </a:extLst>
          </p:cNvPr>
          <p:cNvSpPr>
            <a:spLocks noGrp="1"/>
          </p:cNvSpPr>
          <p:nvPr>
            <p:ph idx="1"/>
          </p:nvPr>
        </p:nvSpPr>
        <p:spPr/>
        <p:txBody>
          <a:bodyPr/>
          <a:lstStyle/>
          <a:p>
            <a:endParaRPr lang="en-GB"/>
          </a:p>
        </p:txBody>
      </p:sp>
      <p:sp>
        <p:nvSpPr>
          <p:cNvPr id="4" name="Google Shape;60;p14">
            <a:extLst>
              <a:ext uri="{FF2B5EF4-FFF2-40B4-BE49-F238E27FC236}">
                <a16:creationId xmlns:a16="http://schemas.microsoft.com/office/drawing/2014/main" id="{C1E79D06-E205-C716-0A2E-BBBB3A96D35E}"/>
              </a:ext>
            </a:extLst>
          </p:cNvPr>
          <p:cNvSpPr txBox="1">
            <a:spLocks/>
          </p:cNvSpPr>
          <p:nvPr/>
        </p:nvSpPr>
        <p:spPr bwMode="gray">
          <a:xfrm>
            <a:off x="1154954" y="865467"/>
            <a:ext cx="9067801" cy="152901"/>
          </a:xfrm>
          <a:prstGeom prst="rect">
            <a:avLst/>
          </a:prstGeom>
          <a:noFill/>
          <a:ln>
            <a:noFill/>
          </a:ln>
        </p:spPr>
        <p:txBody>
          <a:bodyPr spcFirstLastPara="1" vert="horz" wrap="square" lIns="91433" tIns="45700" rIns="91433" bIns="45700" rtlCol="0" anchor="ctr" anchorCtr="0">
            <a:normAutofit fontScale="25000" lnSpcReduction="200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spcBef>
                <a:spcPts val="0"/>
              </a:spcBef>
              <a:buClr>
                <a:srgbClr val="193E72"/>
              </a:buClr>
              <a:buSzPct val="100000"/>
            </a:pPr>
            <a:r>
              <a:rPr lang="en-GB" sz="12000" dirty="0">
                <a:solidFill>
                  <a:srgbClr val="002060"/>
                </a:solidFill>
              </a:rPr>
              <a:t>Continuity of carer implementation milestones                                   (pre-Covid)</a:t>
            </a:r>
          </a:p>
          <a:p>
            <a:pPr marL="1828754" indent="609585">
              <a:lnSpc>
                <a:spcPct val="120000"/>
              </a:lnSpc>
              <a:spcBef>
                <a:spcPts val="0"/>
              </a:spcBef>
              <a:buClr>
                <a:srgbClr val="193E72"/>
              </a:buClr>
              <a:buSzPct val="100000"/>
            </a:pPr>
            <a:r>
              <a:rPr lang="en-GB" dirty="0"/>
              <a:t> </a:t>
            </a:r>
          </a:p>
        </p:txBody>
      </p:sp>
      <p:graphicFrame>
        <p:nvGraphicFramePr>
          <p:cNvPr id="5" name="Diagram 4">
            <a:extLst>
              <a:ext uri="{FF2B5EF4-FFF2-40B4-BE49-F238E27FC236}">
                <a16:creationId xmlns:a16="http://schemas.microsoft.com/office/drawing/2014/main" id="{6977A0A5-291F-BECE-1962-84B4FB1D6EB1}"/>
              </a:ext>
            </a:extLst>
          </p:cNvPr>
          <p:cNvGraphicFramePr/>
          <p:nvPr>
            <p:extLst>
              <p:ext uri="{D42A27DB-BD31-4B8C-83A1-F6EECF244321}">
                <p14:modId xmlns:p14="http://schemas.microsoft.com/office/powerpoint/2010/main" val="1903577744"/>
              </p:ext>
            </p:extLst>
          </p:nvPr>
        </p:nvGraphicFramePr>
        <p:xfrm>
          <a:off x="440267" y="1744133"/>
          <a:ext cx="11092999" cy="439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6CE76507-D3EA-F76F-F276-C632100605A1}"/>
              </a:ext>
            </a:extLst>
          </p:cNvPr>
          <p:cNvSpPr txBox="1"/>
          <p:nvPr/>
        </p:nvSpPr>
        <p:spPr>
          <a:xfrm>
            <a:off x="1346200" y="5420361"/>
            <a:ext cx="9349100" cy="369332"/>
          </a:xfrm>
          <a:prstGeom prst="rect">
            <a:avLst/>
          </a:prstGeom>
          <a:noFill/>
        </p:spPr>
        <p:txBody>
          <a:bodyPr wrap="square" rtlCol="0">
            <a:spAutoFit/>
          </a:bodyPr>
          <a:lstStyle/>
          <a:p>
            <a:r>
              <a:rPr lang="en-GB" dirty="0"/>
              <a:t>Aim was ‘for most’ women to have midwifery continuity of carer by March 2021 </a:t>
            </a:r>
          </a:p>
        </p:txBody>
      </p:sp>
    </p:spTree>
    <p:extLst>
      <p:ext uri="{BB962C8B-B14F-4D97-AF65-F5344CB8AC3E}">
        <p14:creationId xmlns:p14="http://schemas.microsoft.com/office/powerpoint/2010/main" val="31566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Google Shape;97;p15">
            <a:extLst>
              <a:ext uri="{FF2B5EF4-FFF2-40B4-BE49-F238E27FC236}">
                <a16:creationId xmlns:a16="http://schemas.microsoft.com/office/drawing/2014/main" id="{1CE26A42-7A1D-FCE9-5675-5194FA24678F}"/>
              </a:ext>
            </a:extLst>
          </p:cNvPr>
          <p:cNvSpPr txBox="1">
            <a:spLocks noGrp="1"/>
          </p:cNvSpPr>
          <p:nvPr>
            <p:ph type="title"/>
          </p:nvPr>
        </p:nvSpPr>
        <p:spPr>
          <a:xfrm>
            <a:off x="302260" y="739459"/>
            <a:ext cx="10314940" cy="657542"/>
          </a:xfrm>
          <a:prstGeom prst="rect">
            <a:avLst/>
          </a:prstGeom>
          <a:noFill/>
          <a:ln>
            <a:noFill/>
          </a:ln>
        </p:spPr>
        <p:txBody>
          <a:bodyPr spcFirstLastPara="1" vert="horz" wrap="square" lIns="91433" tIns="45700" rIns="91433" bIns="45700" rtlCol="0" anchor="ctr" anchorCtr="0">
            <a:normAutofit fontScale="90000"/>
          </a:bodyPr>
          <a:lstStyle/>
          <a:p>
            <a:pPr>
              <a:lnSpc>
                <a:spcPct val="90000"/>
              </a:lnSpc>
              <a:spcBef>
                <a:spcPts val="0"/>
              </a:spcBef>
              <a:buClr>
                <a:srgbClr val="193E72"/>
              </a:buClr>
              <a:buSzPct val="100000"/>
            </a:pPr>
            <a:r>
              <a:rPr lang="en-GB" dirty="0">
                <a:solidFill>
                  <a:srgbClr val="002060"/>
                </a:solidFill>
              </a:rPr>
              <a:t>Continuity of carer implementation milestones, Autumn 2000 onward</a:t>
            </a:r>
            <a:endParaRPr dirty="0">
              <a:solidFill>
                <a:srgbClr val="002060"/>
              </a:solidFill>
            </a:endParaRPr>
          </a:p>
        </p:txBody>
      </p:sp>
      <p:graphicFrame>
        <p:nvGraphicFramePr>
          <p:cNvPr id="5" name="Diagram 4">
            <a:extLst>
              <a:ext uri="{FF2B5EF4-FFF2-40B4-BE49-F238E27FC236}">
                <a16:creationId xmlns:a16="http://schemas.microsoft.com/office/drawing/2014/main" id="{56F72140-8260-5C00-48D6-0FFCA1BA41F8}"/>
              </a:ext>
            </a:extLst>
          </p:cNvPr>
          <p:cNvGraphicFramePr/>
          <p:nvPr>
            <p:extLst>
              <p:ext uri="{D42A27DB-BD31-4B8C-83A1-F6EECF244321}">
                <p14:modId xmlns:p14="http://schemas.microsoft.com/office/powerpoint/2010/main" val="3076698657"/>
              </p:ext>
            </p:extLst>
          </p:nvPr>
        </p:nvGraphicFramePr>
        <p:xfrm>
          <a:off x="190005" y="1840676"/>
          <a:ext cx="11815948" cy="4465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206C636D-3E4C-C3ED-4E68-D2A971C31415}"/>
              </a:ext>
            </a:extLst>
          </p:cNvPr>
          <p:cNvSpPr txBox="1"/>
          <p:nvPr/>
        </p:nvSpPr>
        <p:spPr>
          <a:xfrm>
            <a:off x="2110510" y="5581403"/>
            <a:ext cx="8506690" cy="369332"/>
          </a:xfrm>
          <a:prstGeom prst="rect">
            <a:avLst/>
          </a:prstGeom>
          <a:noFill/>
        </p:spPr>
        <p:txBody>
          <a:bodyPr wrap="square" rtlCol="0">
            <a:spAutoFit/>
          </a:bodyPr>
          <a:lstStyle/>
          <a:p>
            <a:r>
              <a:rPr lang="en-GB" dirty="0"/>
              <a:t>Aim for full-scale delivery of midwifery continuity of carer by March 2024</a:t>
            </a:r>
          </a:p>
        </p:txBody>
      </p:sp>
    </p:spTree>
    <p:extLst>
      <p:ext uri="{BB962C8B-B14F-4D97-AF65-F5344CB8AC3E}">
        <p14:creationId xmlns:p14="http://schemas.microsoft.com/office/powerpoint/2010/main" val="41471798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3540-2107-A06D-8B51-18DC3AABA71E}"/>
              </a:ext>
            </a:extLst>
          </p:cNvPr>
          <p:cNvSpPr>
            <a:spLocks noGrp="1"/>
          </p:cNvSpPr>
          <p:nvPr>
            <p:ph type="title"/>
          </p:nvPr>
        </p:nvSpPr>
        <p:spPr>
          <a:xfrm>
            <a:off x="59960" y="100275"/>
            <a:ext cx="8715906" cy="778499"/>
          </a:xfrm>
        </p:spPr>
        <p:txBody>
          <a:bodyPr/>
          <a:lstStyle/>
          <a:p>
            <a:r>
              <a:rPr lang="en-GB" dirty="0">
                <a:solidFill>
                  <a:srgbClr val="002060"/>
                </a:solidFill>
              </a:rPr>
              <a:t>‘Building blocks’ toolkit &amp; online tools</a:t>
            </a:r>
          </a:p>
        </p:txBody>
      </p:sp>
      <p:sp>
        <p:nvSpPr>
          <p:cNvPr id="3" name="Text Placeholder 2">
            <a:extLst>
              <a:ext uri="{FF2B5EF4-FFF2-40B4-BE49-F238E27FC236}">
                <a16:creationId xmlns:a16="http://schemas.microsoft.com/office/drawing/2014/main" id="{9C714CB8-A135-7895-7710-1B75DE3762FD}"/>
              </a:ext>
            </a:extLst>
          </p:cNvPr>
          <p:cNvSpPr>
            <a:spLocks noGrp="1"/>
          </p:cNvSpPr>
          <p:nvPr>
            <p:ph idx="1"/>
          </p:nvPr>
        </p:nvSpPr>
        <p:spPr>
          <a:xfrm>
            <a:off x="920140" y="1053884"/>
            <a:ext cx="10351718" cy="1396025"/>
          </a:xfrm>
        </p:spPr>
        <p:txBody>
          <a:bodyPr/>
          <a:lstStyle/>
          <a:p>
            <a:pPr marL="76200" indent="0">
              <a:buNone/>
            </a:pPr>
            <a:r>
              <a:rPr lang="en-GB" sz="2000" b="1" dirty="0"/>
              <a:t>Readiness to implement and sustain </a:t>
            </a:r>
            <a:r>
              <a:rPr lang="en-GB" sz="2000" b="1" dirty="0" err="1"/>
              <a:t>MCoC</a:t>
            </a:r>
            <a:endParaRPr lang="en-GB" sz="2000" b="1" dirty="0"/>
          </a:p>
        </p:txBody>
      </p:sp>
      <p:sp>
        <p:nvSpPr>
          <p:cNvPr id="4" name="TextBox 3">
            <a:extLst>
              <a:ext uri="{FF2B5EF4-FFF2-40B4-BE49-F238E27FC236}">
                <a16:creationId xmlns:a16="http://schemas.microsoft.com/office/drawing/2014/main" id="{22920F0D-D966-55EC-DB9B-C7F1F06843F4}"/>
              </a:ext>
            </a:extLst>
          </p:cNvPr>
          <p:cNvSpPr txBox="1"/>
          <p:nvPr/>
        </p:nvSpPr>
        <p:spPr>
          <a:xfrm rot="10800000" flipV="1">
            <a:off x="431470" y="5791518"/>
            <a:ext cx="11329060" cy="307777"/>
          </a:xfrm>
          <a:prstGeom prst="rect">
            <a:avLst/>
          </a:prstGeom>
          <a:noFill/>
        </p:spPr>
        <p:txBody>
          <a:bodyPr wrap="square" rtlCol="0">
            <a:spAutoFit/>
          </a:bodyPr>
          <a:lstStyle/>
          <a:p>
            <a:pPr marL="76200" indent="0" algn="ctr">
              <a:buNone/>
            </a:pPr>
            <a:r>
              <a:rPr lang="en-GB" dirty="0">
                <a:solidFill>
                  <a:srgbClr val="004070"/>
                </a:solidFill>
              </a:rPr>
              <a:t>Source: Delivering Midwifery Continuity of Carer at full scale: Guidance on planning, implementation and monitoring 2021/22 NHS England</a:t>
            </a:r>
          </a:p>
        </p:txBody>
      </p:sp>
      <p:graphicFrame>
        <p:nvGraphicFramePr>
          <p:cNvPr id="6" name="Table 6">
            <a:extLst>
              <a:ext uri="{FF2B5EF4-FFF2-40B4-BE49-F238E27FC236}">
                <a16:creationId xmlns:a16="http://schemas.microsoft.com/office/drawing/2014/main" id="{AE17866F-AF55-54E1-52CA-6FF82982959C}"/>
              </a:ext>
            </a:extLst>
          </p:cNvPr>
          <p:cNvGraphicFramePr>
            <a:graphicFrameLocks noGrp="1"/>
          </p:cNvGraphicFramePr>
          <p:nvPr>
            <p:extLst>
              <p:ext uri="{D42A27DB-BD31-4B8C-83A1-F6EECF244321}">
                <p14:modId xmlns:p14="http://schemas.microsoft.com/office/powerpoint/2010/main" val="1120471016"/>
              </p:ext>
            </p:extLst>
          </p:nvPr>
        </p:nvGraphicFramePr>
        <p:xfrm>
          <a:off x="0" y="878774"/>
          <a:ext cx="12072079" cy="6004560"/>
        </p:xfrm>
        <a:graphic>
          <a:graphicData uri="http://schemas.openxmlformats.org/drawingml/2006/table">
            <a:tbl>
              <a:tblPr firstRow="1" bandRow="1">
                <a:tableStyleId>{5C22544A-7EE6-4342-B048-85BDC9FD1C3A}</a:tableStyleId>
              </a:tblPr>
              <a:tblGrid>
                <a:gridCol w="1626814">
                  <a:extLst>
                    <a:ext uri="{9D8B030D-6E8A-4147-A177-3AD203B41FA5}">
                      <a16:colId xmlns:a16="http://schemas.microsoft.com/office/drawing/2014/main" val="2841135327"/>
                    </a:ext>
                  </a:extLst>
                </a:gridCol>
                <a:gridCol w="4409225">
                  <a:extLst>
                    <a:ext uri="{9D8B030D-6E8A-4147-A177-3AD203B41FA5}">
                      <a16:colId xmlns:a16="http://schemas.microsoft.com/office/drawing/2014/main" val="1773671521"/>
                    </a:ext>
                  </a:extLst>
                </a:gridCol>
                <a:gridCol w="1593955">
                  <a:extLst>
                    <a:ext uri="{9D8B030D-6E8A-4147-A177-3AD203B41FA5}">
                      <a16:colId xmlns:a16="http://schemas.microsoft.com/office/drawing/2014/main" val="3346365495"/>
                    </a:ext>
                  </a:extLst>
                </a:gridCol>
                <a:gridCol w="4442085">
                  <a:extLst>
                    <a:ext uri="{9D8B030D-6E8A-4147-A177-3AD203B41FA5}">
                      <a16:colId xmlns:a16="http://schemas.microsoft.com/office/drawing/2014/main" val="1722947676"/>
                    </a:ext>
                  </a:extLst>
                </a:gridCol>
              </a:tblGrid>
              <a:tr h="1011862">
                <a:tc>
                  <a:txBody>
                    <a:bodyPr/>
                    <a:lstStyle/>
                    <a:p>
                      <a:r>
                        <a:rPr lang="en-GB" sz="1600" dirty="0">
                          <a:solidFill>
                            <a:schemeClr val="bg1"/>
                          </a:solidFill>
                        </a:rPr>
                        <a:t>Building block</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accent5">
                              <a:lumMod val="60000"/>
                              <a:lumOff val="40000"/>
                            </a:schemeClr>
                          </a:solidFill>
                        </a:rPr>
                        <a:t>Develop and submit a detailed plan</a:t>
                      </a:r>
                      <a:r>
                        <a:rPr lang="en-GB" sz="1600" dirty="0">
                          <a:solidFill>
                            <a:schemeClr val="accent5">
                              <a:lumMod val="60000"/>
                              <a:lumOff val="40000"/>
                            </a:schemeClr>
                          </a:solidFill>
                        </a:rPr>
                        <a:t>, with a  timetable for full, sustainable, implementation</a:t>
                      </a:r>
                    </a:p>
                    <a:p>
                      <a:endParaRPr lang="en-GB" sz="16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chemeClr val="bg1"/>
                          </a:solidFill>
                        </a:rPr>
                        <a:t>Building block</a:t>
                      </a:r>
                    </a:p>
                    <a:p>
                      <a:endParaRPr lang="en-GB" sz="1600" dirty="0"/>
                    </a:p>
                  </a:txBody>
                  <a:tcPr/>
                </a:tc>
                <a:tc>
                  <a:txBody>
                    <a:bodyPr/>
                    <a:lstStyle/>
                    <a:p>
                      <a:endParaRPr lang="en-GB" sz="1600" dirty="0"/>
                    </a:p>
                  </a:txBody>
                  <a:tcPr/>
                </a:tc>
                <a:extLst>
                  <a:ext uri="{0D108BD9-81ED-4DB2-BD59-A6C34878D82A}">
                    <a16:rowId xmlns:a16="http://schemas.microsoft.com/office/drawing/2014/main" val="291091629"/>
                  </a:ext>
                </a:extLst>
              </a:tr>
              <a:tr h="554892">
                <a:tc>
                  <a:txBody>
                    <a:bodyPr/>
                    <a:lstStyle/>
                    <a:p>
                      <a:pPr marL="0" indent="0" algn="ctr">
                        <a:buFontTx/>
                        <a:buNone/>
                      </a:pPr>
                      <a:r>
                        <a:rPr lang="en-GB" sz="1800" dirty="0">
                          <a:solidFill>
                            <a:srgbClr val="C00000"/>
                          </a:solidFill>
                        </a:rPr>
                        <a:t>1</a:t>
                      </a:r>
                    </a:p>
                  </a:txBody>
                  <a:tcPr/>
                </a:tc>
                <a:tc>
                  <a:txBody>
                    <a:bodyPr/>
                    <a:lstStyle/>
                    <a:p>
                      <a:r>
                        <a:rPr lang="en-GB" sz="1600" b="1" dirty="0"/>
                        <a:t>Safe staffing </a:t>
                      </a:r>
                      <a:r>
                        <a:rPr lang="en-GB" sz="1600" dirty="0"/>
                        <a:t>- Agree safe staffing levels and a recruitment plan (using Birth Rate Plus)</a:t>
                      </a:r>
                    </a:p>
                  </a:txBody>
                  <a:tcPr/>
                </a:tc>
                <a:tc>
                  <a:txBody>
                    <a:bodyPr/>
                    <a:lstStyle/>
                    <a:p>
                      <a:pPr algn="ctr"/>
                      <a:r>
                        <a:rPr lang="en-GB" sz="1800" dirty="0">
                          <a:solidFill>
                            <a:srgbClr val="C00000"/>
                          </a:solidFill>
                        </a:rPr>
                        <a:t>7</a:t>
                      </a:r>
                    </a:p>
                  </a:txBody>
                  <a:tcPr/>
                </a:tc>
                <a:tc>
                  <a:txBody>
                    <a:bodyPr/>
                    <a:lstStyle/>
                    <a:p>
                      <a:r>
                        <a:rPr lang="en-GB" sz="1600" b="1" dirty="0"/>
                        <a:t>Linked obstetricians </a:t>
                      </a:r>
                      <a:r>
                        <a:rPr lang="en-GB" sz="1600" b="0" dirty="0"/>
                        <a:t>– engagement and involvement</a:t>
                      </a:r>
                      <a:endParaRPr lang="en-GB" sz="1600" b="1" dirty="0"/>
                    </a:p>
                  </a:txBody>
                  <a:tcPr/>
                </a:tc>
                <a:extLst>
                  <a:ext uri="{0D108BD9-81ED-4DB2-BD59-A6C34878D82A}">
                    <a16:rowId xmlns:a16="http://schemas.microsoft.com/office/drawing/2014/main" val="2239636444"/>
                  </a:ext>
                </a:extLst>
              </a:tr>
              <a:tr h="783377">
                <a:tc>
                  <a:txBody>
                    <a:bodyPr/>
                    <a:lstStyle/>
                    <a:p>
                      <a:pPr marL="0" indent="0" algn="ctr">
                        <a:buFontTx/>
                        <a:buNone/>
                      </a:pPr>
                      <a:r>
                        <a:rPr lang="en-GB" sz="1800" dirty="0">
                          <a:solidFill>
                            <a:srgbClr val="C00000"/>
                          </a:solidFill>
                        </a:rPr>
                        <a:t>2</a:t>
                      </a:r>
                    </a:p>
                  </a:txBody>
                  <a:tcPr/>
                </a:tc>
                <a:tc>
                  <a:txBody>
                    <a:bodyPr/>
                    <a:lstStyle/>
                    <a:p>
                      <a:r>
                        <a:rPr lang="en-GB" sz="1600" b="1" dirty="0"/>
                        <a:t>Use NHSE planning spreadsheet </a:t>
                      </a:r>
                      <a:r>
                        <a:rPr lang="en-GB" sz="1600" dirty="0"/>
                        <a:t>– to be automated for ease of use by Nov 2022</a:t>
                      </a:r>
                    </a:p>
                  </a:txBody>
                  <a:tcPr/>
                </a:tc>
                <a:tc>
                  <a:txBody>
                    <a:bodyPr/>
                    <a:lstStyle/>
                    <a:p>
                      <a:pPr algn="ctr"/>
                      <a:r>
                        <a:rPr lang="en-GB" sz="1800" dirty="0">
                          <a:solidFill>
                            <a:srgbClr val="C00000"/>
                          </a:solidFill>
                        </a:rPr>
                        <a:t>8</a:t>
                      </a:r>
                    </a:p>
                  </a:txBody>
                  <a:tcPr/>
                </a:tc>
                <a:tc>
                  <a:txBody>
                    <a:bodyPr/>
                    <a:lstStyle/>
                    <a:p>
                      <a:r>
                        <a:rPr lang="en-GB" sz="1600" b="1" dirty="0"/>
                        <a:t>Standard operating policy (SOP)</a:t>
                      </a:r>
                      <a:r>
                        <a:rPr lang="en-GB" sz="1600" dirty="0"/>
                        <a:t> </a:t>
                      </a:r>
                      <a:r>
                        <a:rPr lang="en-GB" sz="1600" b="0" dirty="0"/>
                        <a:t>- To pass through the maternity services governance process</a:t>
                      </a:r>
                    </a:p>
                  </a:txBody>
                  <a:tcPr/>
                </a:tc>
                <a:extLst>
                  <a:ext uri="{0D108BD9-81ED-4DB2-BD59-A6C34878D82A}">
                    <a16:rowId xmlns:a16="http://schemas.microsoft.com/office/drawing/2014/main" val="2584724638"/>
                  </a:ext>
                </a:extLst>
              </a:tr>
              <a:tr h="554892">
                <a:tc>
                  <a:txBody>
                    <a:bodyPr/>
                    <a:lstStyle/>
                    <a:p>
                      <a:pPr marL="0" indent="0" algn="ctr">
                        <a:buFontTx/>
                        <a:buNone/>
                      </a:pPr>
                      <a:r>
                        <a:rPr lang="en-GB" sz="1800" dirty="0">
                          <a:solidFill>
                            <a:srgbClr val="C00000"/>
                          </a:solidFill>
                        </a:rPr>
                        <a:t>3</a:t>
                      </a:r>
                    </a:p>
                  </a:txBody>
                  <a:tcPr/>
                </a:tc>
                <a:tc>
                  <a:txBody>
                    <a:bodyPr/>
                    <a:lstStyle/>
                    <a:p>
                      <a:r>
                        <a:rPr lang="en-GB" sz="1600" b="1" dirty="0"/>
                        <a:t>Communication and engagement </a:t>
                      </a:r>
                      <a:r>
                        <a:rPr lang="en-GB" sz="1600" b="0" dirty="0"/>
                        <a:t>- with MDT staff; co-production with diverse communities.</a:t>
                      </a:r>
                    </a:p>
                  </a:txBody>
                  <a:tcPr/>
                </a:tc>
                <a:tc>
                  <a:txBody>
                    <a:bodyPr/>
                    <a:lstStyle/>
                    <a:p>
                      <a:pPr algn="ctr"/>
                      <a:r>
                        <a:rPr lang="en-GB" sz="1800" dirty="0">
                          <a:solidFill>
                            <a:srgbClr val="C00000"/>
                          </a:solidFill>
                        </a:rPr>
                        <a:t>9</a:t>
                      </a:r>
                    </a:p>
                  </a:txBody>
                  <a:tcPr/>
                </a:tc>
                <a:tc>
                  <a:txBody>
                    <a:bodyPr/>
                    <a:lstStyle/>
                    <a:p>
                      <a:r>
                        <a:rPr lang="en-GB" sz="1600" b="1" dirty="0"/>
                        <a:t>Pay </a:t>
                      </a:r>
                      <a:r>
                        <a:rPr lang="en-GB" sz="1600" b="0" dirty="0"/>
                        <a:t>- no MW should be financially disadvantaged</a:t>
                      </a:r>
                      <a:endParaRPr lang="en-GB" sz="1600" b="1" dirty="0"/>
                    </a:p>
                  </a:txBody>
                  <a:tcPr/>
                </a:tc>
                <a:extLst>
                  <a:ext uri="{0D108BD9-81ED-4DB2-BD59-A6C34878D82A}">
                    <a16:rowId xmlns:a16="http://schemas.microsoft.com/office/drawing/2014/main" val="984728252"/>
                  </a:ext>
                </a:extLst>
              </a:tr>
              <a:tr h="554892">
                <a:tc>
                  <a:txBody>
                    <a:bodyPr/>
                    <a:lstStyle/>
                    <a:p>
                      <a:pPr marL="0" indent="0" algn="ctr">
                        <a:buFontTx/>
                        <a:buNone/>
                      </a:pPr>
                      <a:r>
                        <a:rPr lang="en-GB" sz="1800" dirty="0">
                          <a:solidFill>
                            <a:srgbClr val="C00000"/>
                          </a:solidFill>
                        </a:rPr>
                        <a:t>4</a:t>
                      </a:r>
                    </a:p>
                  </a:txBody>
                  <a:tcPr/>
                </a:tc>
                <a:tc>
                  <a:txBody>
                    <a:bodyPr/>
                    <a:lstStyle/>
                    <a:p>
                      <a:r>
                        <a:rPr lang="en-GB" sz="1600" b="1" dirty="0"/>
                        <a:t>Skill-mix </a:t>
                      </a:r>
                      <a:r>
                        <a:rPr lang="en-GB" sz="1600" b="0" dirty="0"/>
                        <a:t>- </a:t>
                      </a:r>
                      <a:r>
                        <a:rPr lang="en-GB" sz="1600" dirty="0"/>
                        <a:t>review of MWs/preceptors, MSWs &amp; liaison with labour suite coordinator (band 7)</a:t>
                      </a:r>
                    </a:p>
                  </a:txBody>
                  <a:tcPr/>
                </a:tc>
                <a:tc>
                  <a:txBody>
                    <a:bodyPr/>
                    <a:lstStyle/>
                    <a:p>
                      <a:pPr algn="ctr"/>
                      <a:r>
                        <a:rPr lang="en-GB" sz="1800" dirty="0">
                          <a:solidFill>
                            <a:srgbClr val="C00000"/>
                          </a:solidFill>
                        </a:rPr>
                        <a:t>10</a:t>
                      </a:r>
                    </a:p>
                  </a:txBody>
                  <a:tcPr/>
                </a:tc>
                <a:tc>
                  <a:txBody>
                    <a:bodyPr/>
                    <a:lstStyle/>
                    <a:p>
                      <a:r>
                        <a:rPr lang="en-GB" sz="1600" b="1" dirty="0"/>
                        <a:t>Estate and equipment </a:t>
                      </a:r>
                      <a:r>
                        <a:rPr lang="en-GB" sz="1600" b="0" dirty="0"/>
                        <a:t>– space, digital access</a:t>
                      </a:r>
                      <a:endParaRPr lang="en-GB" sz="1600" dirty="0"/>
                    </a:p>
                  </a:txBody>
                  <a:tcPr/>
                </a:tc>
                <a:extLst>
                  <a:ext uri="{0D108BD9-81ED-4DB2-BD59-A6C34878D82A}">
                    <a16:rowId xmlns:a16="http://schemas.microsoft.com/office/drawing/2014/main" val="819635743"/>
                  </a:ext>
                </a:extLst>
              </a:tr>
              <a:tr h="554892">
                <a:tc>
                  <a:txBody>
                    <a:bodyPr/>
                    <a:lstStyle/>
                    <a:p>
                      <a:pPr marL="0" indent="0" algn="ctr">
                        <a:buFontTx/>
                        <a:buNone/>
                      </a:pPr>
                      <a:r>
                        <a:rPr lang="en-GB" sz="1800" dirty="0">
                          <a:solidFill>
                            <a:srgbClr val="C00000"/>
                          </a:solidFill>
                        </a:rPr>
                        <a:t>5</a:t>
                      </a:r>
                    </a:p>
                  </a:txBody>
                  <a:tcPr/>
                </a:tc>
                <a:tc>
                  <a:txBody>
                    <a:bodyPr/>
                    <a:lstStyle/>
                    <a:p>
                      <a:r>
                        <a:rPr lang="en-GB" sz="1600" b="1" dirty="0"/>
                        <a:t>Training - </a:t>
                      </a:r>
                      <a:r>
                        <a:rPr lang="en-GB" sz="1600" dirty="0"/>
                        <a:t>Each midwife to have a personal training needs analysis (TNA)</a:t>
                      </a:r>
                      <a:endParaRPr lang="en-GB" sz="1600" b="1" dirty="0"/>
                    </a:p>
                  </a:txBody>
                  <a:tcPr/>
                </a:tc>
                <a:tc>
                  <a:txBody>
                    <a:bodyPr/>
                    <a:lstStyle/>
                    <a:p>
                      <a:pPr algn="ctr"/>
                      <a:r>
                        <a:rPr lang="en-GB" sz="1800" dirty="0">
                          <a:solidFill>
                            <a:srgbClr val="C00000"/>
                          </a:solidFill>
                        </a:rPr>
                        <a:t>11</a:t>
                      </a:r>
                    </a:p>
                  </a:txBody>
                  <a:tcPr/>
                </a:tc>
                <a:tc>
                  <a:txBody>
                    <a:bodyPr/>
                    <a:lstStyle/>
                    <a:p>
                      <a:r>
                        <a:rPr lang="en-GB" sz="1600" b="1" dirty="0"/>
                        <a:t>Evaluation processes - </a:t>
                      </a:r>
                      <a:r>
                        <a:rPr lang="en-GB" sz="1600" b="0" dirty="0"/>
                        <a:t>a system for local , regional &amp; national data-capture and reporting..</a:t>
                      </a:r>
                    </a:p>
                  </a:txBody>
                  <a:tcPr/>
                </a:tc>
                <a:extLst>
                  <a:ext uri="{0D108BD9-81ED-4DB2-BD59-A6C34878D82A}">
                    <a16:rowId xmlns:a16="http://schemas.microsoft.com/office/drawing/2014/main" val="2393430028"/>
                  </a:ext>
                </a:extLst>
              </a:tr>
              <a:tr h="783377">
                <a:tc>
                  <a:txBody>
                    <a:bodyPr/>
                    <a:lstStyle/>
                    <a:p>
                      <a:pPr marL="0" indent="0" algn="ctr">
                        <a:buFontTx/>
                        <a:buNone/>
                      </a:pPr>
                      <a:r>
                        <a:rPr lang="en-GB" sz="1800" dirty="0">
                          <a:solidFill>
                            <a:srgbClr val="C00000"/>
                          </a:solidFill>
                        </a:rPr>
                        <a:t>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t>Team building </a:t>
                      </a:r>
                      <a:r>
                        <a:rPr lang="en-GB" sz="1600" b="0" dirty="0"/>
                        <a:t>-</a:t>
                      </a:r>
                      <a:r>
                        <a:rPr lang="en-GB" sz="1600" b="1" dirty="0"/>
                        <a:t> </a:t>
                      </a:r>
                      <a:r>
                        <a:rPr lang="en-GB" sz="1600" b="0" dirty="0"/>
                        <a:t>allocate time in the working week</a:t>
                      </a:r>
                    </a:p>
                    <a:p>
                      <a:endParaRPr lang="en-GB" sz="1600" b="1" dirty="0"/>
                    </a:p>
                  </a:txBody>
                  <a:tcPr/>
                </a:tc>
                <a:tc>
                  <a:txBody>
                    <a:bodyPr/>
                    <a:lstStyle/>
                    <a:p>
                      <a:pPr algn="ctr"/>
                      <a:r>
                        <a:rPr lang="en-GB" sz="1800" dirty="0">
                          <a:solidFill>
                            <a:srgbClr val="C00000"/>
                          </a:solidFill>
                        </a:rPr>
                        <a:t>12</a:t>
                      </a:r>
                    </a:p>
                  </a:txBody>
                  <a:tcPr/>
                </a:tc>
                <a:tc>
                  <a:txBody>
                    <a:bodyPr/>
                    <a:lstStyle/>
                    <a:p>
                      <a:r>
                        <a:rPr lang="en-GB" sz="1600" b="1" dirty="0"/>
                        <a:t>Review</a:t>
                      </a:r>
                      <a:r>
                        <a:rPr lang="en-GB" sz="1600" b="0" dirty="0"/>
                        <a:t> – Formal review by trust Board, LMS, region and national teams.</a:t>
                      </a:r>
                      <a:endParaRPr lang="en-GB" sz="1600" b="1" dirty="0"/>
                    </a:p>
                  </a:txBody>
                  <a:tcPr/>
                </a:tc>
                <a:extLst>
                  <a:ext uri="{0D108BD9-81ED-4DB2-BD59-A6C34878D82A}">
                    <a16:rowId xmlns:a16="http://schemas.microsoft.com/office/drawing/2014/main" val="311166636"/>
                  </a:ext>
                </a:extLst>
              </a:tr>
            </a:tbl>
          </a:graphicData>
        </a:graphic>
      </p:graphicFrame>
      <p:pic>
        <p:nvPicPr>
          <p:cNvPr id="5" name="Picture 2" descr="nhs_england_logo">
            <a:extLst>
              <a:ext uri="{FF2B5EF4-FFF2-40B4-BE49-F238E27FC236}">
                <a16:creationId xmlns:a16="http://schemas.microsoft.com/office/drawing/2014/main" id="{CEA76BE3-2AEF-15E9-68A9-D8A683B74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4042" y="92195"/>
            <a:ext cx="1384823" cy="77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42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F1E9C-D43F-89FE-A88C-FB0D2AF826D5}"/>
              </a:ext>
            </a:extLst>
          </p:cNvPr>
          <p:cNvSpPr>
            <a:spLocks noGrp="1"/>
          </p:cNvSpPr>
          <p:nvPr>
            <p:ph type="title"/>
          </p:nvPr>
        </p:nvSpPr>
        <p:spPr>
          <a:xfrm>
            <a:off x="98063" y="553112"/>
            <a:ext cx="8761413" cy="706964"/>
          </a:xfrm>
        </p:spPr>
        <p:txBody>
          <a:bodyPr/>
          <a:lstStyle/>
          <a:p>
            <a:r>
              <a:rPr lang="en-GB" dirty="0">
                <a:solidFill>
                  <a:srgbClr val="002060"/>
                </a:solidFill>
              </a:rPr>
              <a:t>Charities and service users</a:t>
            </a:r>
          </a:p>
        </p:txBody>
      </p:sp>
      <p:sp>
        <p:nvSpPr>
          <p:cNvPr id="3" name="Text Placeholder 2">
            <a:extLst>
              <a:ext uri="{FF2B5EF4-FFF2-40B4-BE49-F238E27FC236}">
                <a16:creationId xmlns:a16="http://schemas.microsoft.com/office/drawing/2014/main" id="{A8FF0276-318D-4554-581D-9C1AEAB2B45A}"/>
              </a:ext>
            </a:extLst>
          </p:cNvPr>
          <p:cNvSpPr>
            <a:spLocks noGrp="1"/>
          </p:cNvSpPr>
          <p:nvPr>
            <p:ph idx="1"/>
          </p:nvPr>
        </p:nvSpPr>
        <p:spPr>
          <a:xfrm>
            <a:off x="98063" y="2909284"/>
            <a:ext cx="6124317" cy="3978588"/>
          </a:xfrm>
        </p:spPr>
        <p:txBody>
          <a:bodyPr>
            <a:normAutofit lnSpcReduction="10000"/>
          </a:bodyPr>
          <a:lstStyle/>
          <a:p>
            <a:pPr>
              <a:lnSpc>
                <a:spcPct val="100000"/>
              </a:lnSpc>
              <a:spcAft>
                <a:spcPts val="750"/>
              </a:spcAft>
            </a:pPr>
            <a:r>
              <a:rPr lang="en-GB" sz="2400" dirty="0">
                <a:solidFill>
                  <a:srgbClr val="262626"/>
                </a:solidFill>
                <a:latin typeface="Calibri" panose="020F0502020204030204" pitchFamily="34" charset="0"/>
                <a:ea typeface="Times New Roman" panose="02020603050405020304" pitchFamily="18" charset="0"/>
              </a:rPr>
              <a:t>Reducing stillbirth and neonatal death</a:t>
            </a:r>
          </a:p>
          <a:p>
            <a:pPr>
              <a:lnSpc>
                <a:spcPct val="100000"/>
              </a:lnSpc>
              <a:spcAft>
                <a:spcPts val="750"/>
              </a:spcAft>
            </a:pPr>
            <a:r>
              <a:rPr lang="en-GB" sz="2400" dirty="0">
                <a:solidFill>
                  <a:srgbClr val="262626"/>
                </a:solidFill>
                <a:latin typeface="Calibri" panose="020F0502020204030204" pitchFamily="34" charset="0"/>
                <a:ea typeface="Times New Roman" panose="02020603050405020304" pitchFamily="18" charset="0"/>
              </a:rPr>
              <a:t>Improvement in maternity services, e.g. pregnancy outcomes and postnatal care</a:t>
            </a:r>
          </a:p>
          <a:p>
            <a:pPr>
              <a:lnSpc>
                <a:spcPct val="100000"/>
              </a:lnSpc>
              <a:spcAft>
                <a:spcPts val="750"/>
              </a:spcAft>
            </a:pPr>
            <a:r>
              <a:rPr lang="en-GB" sz="2400" dirty="0">
                <a:solidFill>
                  <a:srgbClr val="262626"/>
                </a:solidFill>
                <a:latin typeface="Calibri" panose="020F0502020204030204" pitchFamily="34" charset="0"/>
                <a:ea typeface="Times New Roman" panose="02020603050405020304" pitchFamily="18" charset="0"/>
              </a:rPr>
              <a:t>Improve outcomes for Black and Brown women and families / tackle racism and discrimination</a:t>
            </a:r>
          </a:p>
          <a:p>
            <a:pPr>
              <a:lnSpc>
                <a:spcPct val="100000"/>
              </a:lnSpc>
              <a:spcAft>
                <a:spcPts val="750"/>
              </a:spcAft>
            </a:pPr>
            <a:r>
              <a:rPr lang="en-GB" sz="2400" dirty="0">
                <a:solidFill>
                  <a:srgbClr val="262626"/>
                </a:solidFill>
                <a:latin typeface="Calibri" panose="020F0502020204030204" pitchFamily="34" charset="0"/>
                <a:ea typeface="Times New Roman" panose="02020603050405020304" pitchFamily="18" charset="0"/>
              </a:rPr>
              <a:t>Address social complexity and deprivation</a:t>
            </a:r>
          </a:p>
          <a:p>
            <a:pPr>
              <a:lnSpc>
                <a:spcPct val="100000"/>
              </a:lnSpc>
              <a:spcAft>
                <a:spcPts val="750"/>
              </a:spcAft>
            </a:pPr>
            <a:r>
              <a:rPr lang="en-GB" sz="2400" dirty="0">
                <a:solidFill>
                  <a:srgbClr val="262626"/>
                </a:solidFill>
                <a:effectLst/>
                <a:latin typeface="Calibri" panose="020F0502020204030204" pitchFamily="34" charset="0"/>
                <a:ea typeface="Times New Roman" panose="02020603050405020304" pitchFamily="18" charset="0"/>
              </a:rPr>
              <a:t>Women’s rights/human rights/LGBTQ rights</a:t>
            </a:r>
          </a:p>
          <a:p>
            <a:pPr>
              <a:lnSpc>
                <a:spcPct val="100000"/>
              </a:lnSpc>
              <a:spcAft>
                <a:spcPts val="750"/>
              </a:spcAft>
            </a:pPr>
            <a:endParaRPr lang="en-GB" dirty="0">
              <a:solidFill>
                <a:srgbClr val="262626"/>
              </a:solidFill>
              <a:latin typeface="Calibri" panose="020F0502020204030204" pitchFamily="34" charset="0"/>
              <a:ea typeface="Times New Roman" panose="02020603050405020304" pitchFamily="18" charset="0"/>
            </a:endParaRPr>
          </a:p>
          <a:p>
            <a:pPr>
              <a:spcAft>
                <a:spcPts val="750"/>
              </a:spcAft>
            </a:pPr>
            <a:endParaRPr lang="en-GB" dirty="0">
              <a:solidFill>
                <a:srgbClr val="262626"/>
              </a:solidFill>
              <a:latin typeface="Calibri" panose="020F0502020204030204" pitchFamily="34" charset="0"/>
              <a:ea typeface="Times New Roman" panose="02020603050405020304" pitchFamily="18" charset="0"/>
            </a:endParaRPr>
          </a:p>
          <a:p>
            <a:endParaRPr lang="en-GB" dirty="0"/>
          </a:p>
        </p:txBody>
      </p:sp>
      <p:pic>
        <p:nvPicPr>
          <p:cNvPr id="6" name="Picture 6">
            <a:extLst>
              <a:ext uri="{FF2B5EF4-FFF2-40B4-BE49-F238E27FC236}">
                <a16:creationId xmlns:a16="http://schemas.microsoft.com/office/drawing/2014/main" id="{AC64D66E-12E6-DC92-E1F2-E7F3F2FE8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220" y="309190"/>
            <a:ext cx="6092561" cy="33547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7417E7-5166-2DB8-CAE1-56CA1F1991D4}"/>
              </a:ext>
            </a:extLst>
          </p:cNvPr>
          <p:cNvSpPr txBox="1"/>
          <p:nvPr/>
        </p:nvSpPr>
        <p:spPr>
          <a:xfrm rot="10800000" flipV="1">
            <a:off x="98063" y="1571073"/>
            <a:ext cx="5667306" cy="830997"/>
          </a:xfrm>
          <a:prstGeom prst="rect">
            <a:avLst/>
          </a:prstGeom>
          <a:noFill/>
        </p:spPr>
        <p:txBody>
          <a:bodyPr wrap="square" rtlCol="0">
            <a:spAutoFit/>
          </a:bodyPr>
          <a:lstStyle/>
          <a:p>
            <a:pPr marL="76200" indent="0">
              <a:spcAft>
                <a:spcPts val="750"/>
              </a:spcAft>
              <a:buNone/>
            </a:pPr>
            <a:r>
              <a:rPr lang="en-GB" sz="2400" dirty="0">
                <a:solidFill>
                  <a:srgbClr val="002642"/>
                </a:solidFill>
                <a:latin typeface="Calibri" panose="020F0502020204030204" pitchFamily="34" charset="0"/>
                <a:ea typeface="Times New Roman" panose="02020603050405020304" pitchFamily="18" charset="0"/>
              </a:rPr>
              <a:t>One</a:t>
            </a:r>
            <a:r>
              <a:rPr lang="en-GB" sz="2400" dirty="0">
                <a:solidFill>
                  <a:srgbClr val="002642"/>
                </a:solidFill>
                <a:effectLst/>
                <a:latin typeface="Calibri" panose="020F0502020204030204" pitchFamily="34" charset="0"/>
                <a:ea typeface="Times New Roman" panose="02020603050405020304" pitchFamily="18" charset="0"/>
              </a:rPr>
              <a:t> community of interest from diverse primary interests – a powerful network</a:t>
            </a:r>
          </a:p>
        </p:txBody>
      </p:sp>
      <p:sp>
        <p:nvSpPr>
          <p:cNvPr id="9" name="Text Placeholder 2">
            <a:extLst>
              <a:ext uri="{FF2B5EF4-FFF2-40B4-BE49-F238E27FC236}">
                <a16:creationId xmlns:a16="http://schemas.microsoft.com/office/drawing/2014/main" id="{6A3520E9-1659-C541-498B-DA52855426A6}"/>
              </a:ext>
            </a:extLst>
          </p:cNvPr>
          <p:cNvSpPr txBox="1">
            <a:spLocks/>
          </p:cNvSpPr>
          <p:nvPr/>
        </p:nvSpPr>
        <p:spPr>
          <a:xfrm>
            <a:off x="6470639" y="4328433"/>
            <a:ext cx="6124317" cy="397858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228600">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Support for physiological birth</a:t>
            </a:r>
          </a:p>
          <a:p>
            <a:pPr marL="228600">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Improve perinatal mental health</a:t>
            </a:r>
          </a:p>
          <a:p>
            <a:pPr marL="228600">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Reduce birth trauma</a:t>
            </a:r>
          </a:p>
          <a:p>
            <a:pPr marL="228600">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Optimise start in life for babies</a:t>
            </a:r>
          </a:p>
          <a:p>
            <a:pPr>
              <a:spcAft>
                <a:spcPts val="750"/>
              </a:spcAft>
            </a:pPr>
            <a:endParaRPr lang="en-GB" sz="2400" dirty="0">
              <a:solidFill>
                <a:srgbClr val="262626"/>
              </a:solidFill>
              <a:latin typeface="Calibri" panose="020F0502020204030204" pitchFamily="34" charset="0"/>
              <a:ea typeface="Times New Roman" panose="02020603050405020304" pitchFamily="18" charset="0"/>
            </a:endParaRPr>
          </a:p>
          <a:p>
            <a:pPr>
              <a:spcAft>
                <a:spcPts val="750"/>
              </a:spcAft>
            </a:pPr>
            <a:endParaRPr lang="en-GB" dirty="0">
              <a:solidFill>
                <a:srgbClr val="262626"/>
              </a:solidFill>
              <a:latin typeface="Calibri" panose="020F0502020204030204" pitchFamily="34" charset="0"/>
              <a:ea typeface="Times New Roman" panose="02020603050405020304" pitchFamily="18" charset="0"/>
            </a:endParaRPr>
          </a:p>
          <a:p>
            <a:pPr>
              <a:spcAft>
                <a:spcPts val="750"/>
              </a:spcAft>
            </a:pPr>
            <a:endParaRPr lang="en-GB" dirty="0">
              <a:solidFill>
                <a:srgbClr val="262626"/>
              </a:solidFill>
              <a:latin typeface="Calibri" panose="020F0502020204030204" pitchFamily="34" charset="0"/>
              <a:ea typeface="Times New Roman" panose="02020603050405020304" pitchFamily="18" charset="0"/>
            </a:endParaRPr>
          </a:p>
          <a:p>
            <a:endParaRPr lang="en-GB" dirty="0"/>
          </a:p>
        </p:txBody>
      </p:sp>
    </p:spTree>
    <p:extLst>
      <p:ext uri="{BB962C8B-B14F-4D97-AF65-F5344CB8AC3E}">
        <p14:creationId xmlns:p14="http://schemas.microsoft.com/office/powerpoint/2010/main" val="955990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8FF0276-318D-4554-581D-9C1AEAB2B45A}"/>
              </a:ext>
            </a:extLst>
          </p:cNvPr>
          <p:cNvSpPr>
            <a:spLocks noGrp="1"/>
          </p:cNvSpPr>
          <p:nvPr>
            <p:ph idx="1"/>
          </p:nvPr>
        </p:nvSpPr>
        <p:spPr>
          <a:xfrm>
            <a:off x="356260" y="1199407"/>
            <a:ext cx="7018317" cy="5614059"/>
          </a:xfrm>
        </p:spPr>
        <p:txBody>
          <a:bodyPr>
            <a:noAutofit/>
          </a:bodyPr>
          <a:lstStyle/>
          <a:p>
            <a:pPr>
              <a:spcAft>
                <a:spcPts val="750"/>
              </a:spcAft>
            </a:pPr>
            <a:r>
              <a:rPr lang="en-GB"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Policy positions</a:t>
            </a:r>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GB" sz="2400"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Birthrights</a:t>
            </a:r>
            <a:r>
              <a:rPr lang="en-GB"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and AIMS</a:t>
            </a:r>
          </a:p>
          <a:p>
            <a:pPr>
              <a:spcAft>
                <a:spcPts val="750"/>
              </a:spcAft>
            </a:pPr>
            <a:r>
              <a:rPr lang="en-GB"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Meetings</a:t>
            </a:r>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 Royal College of Midwives, </a:t>
            </a:r>
            <a:r>
              <a:rPr lang="en-GB"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Best Beginnings, White Ribbon Alliance, AIMS</a:t>
            </a:r>
          </a:p>
          <a:p>
            <a:pPr>
              <a:spcAft>
                <a:spcPts val="750"/>
              </a:spcAft>
            </a:pPr>
            <a:r>
              <a:rPr lang="en-GB"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Liaison &amp; evidence </a:t>
            </a:r>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Donna Ockenden, MPs, ministers, Health &amp; Social Care Committee, </a:t>
            </a:r>
            <a:r>
              <a:rPr lang="en-GB"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NHSE Stakeholder Council, Maternity Voices</a:t>
            </a:r>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p>
          <a:p>
            <a:pPr>
              <a:spcAft>
                <a:spcPts val="750"/>
              </a:spcAft>
            </a:pPr>
            <a:r>
              <a:rPr lang="en-GB"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All Party Parliamentary Groups on Baby Loss and Maternity,</a:t>
            </a:r>
            <a:r>
              <a:rPr lang="en-GB" sz="24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GB" sz="2400" dirty="0">
                <a:solidFill>
                  <a:srgbClr val="C00000"/>
                </a:solidFill>
                <a:latin typeface="Calibri" panose="020F0502020204030204" pitchFamily="34" charset="0"/>
                <a:ea typeface="Times New Roman" panose="02020603050405020304" pitchFamily="18" charset="0"/>
                <a:cs typeface="Calibri" panose="020F0502020204030204" pitchFamily="34" charset="0"/>
              </a:rPr>
              <a:t>Sands </a:t>
            </a:r>
            <a:r>
              <a:rPr lang="en-GB" sz="2400"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Birthrights</a:t>
            </a:r>
            <a:endParaRPr lang="en-GB" sz="2400"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pPr>
              <a:spcAft>
                <a:spcPts val="750"/>
              </a:spcAft>
            </a:pPr>
            <a:r>
              <a:rPr lang="en-GB"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Social media</a:t>
            </a:r>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GB"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AIMS, </a:t>
            </a:r>
            <a:r>
              <a:rPr lang="en-GB" sz="2400" dirty="0" err="1">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Birthrights</a:t>
            </a:r>
            <a:r>
              <a:rPr lang="en-GB"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 Sands, Mary N</a:t>
            </a:r>
          </a:p>
          <a:p>
            <a:pPr>
              <a:spcAft>
                <a:spcPts val="750"/>
              </a:spcAft>
            </a:pPr>
            <a:r>
              <a:rPr lang="en-GB"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I</a:t>
            </a:r>
            <a:r>
              <a:rPr lang="en-GB"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mpact of staffing shortages survey </a:t>
            </a:r>
            <a:r>
              <a:rPr lang="en-GB" sz="240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on the quality &amp; safety of maternity care, </a:t>
            </a:r>
            <a:r>
              <a:rPr lang="en-GB"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NCT</a:t>
            </a:r>
            <a:endParaRPr lang="en-GB" sz="2400"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crowd of people holding signs&#10;&#10;Description automatically generated with low confidence">
            <a:extLst>
              <a:ext uri="{FF2B5EF4-FFF2-40B4-BE49-F238E27FC236}">
                <a16:creationId xmlns:a16="http://schemas.microsoft.com/office/drawing/2014/main" id="{86A5BD39-4FFE-1EA5-F124-371C910502F3}"/>
              </a:ext>
            </a:extLst>
          </p:cNvPr>
          <p:cNvPicPr>
            <a:picLocks noChangeAspect="1"/>
          </p:cNvPicPr>
          <p:nvPr/>
        </p:nvPicPr>
        <p:blipFill>
          <a:blip r:embed="rId3"/>
          <a:stretch>
            <a:fillRect/>
          </a:stretch>
        </p:blipFill>
        <p:spPr>
          <a:xfrm>
            <a:off x="7675851" y="44532"/>
            <a:ext cx="4516149" cy="6768935"/>
          </a:xfrm>
          <a:prstGeom prst="rect">
            <a:avLst/>
          </a:prstGeom>
        </p:spPr>
      </p:pic>
      <p:sp>
        <p:nvSpPr>
          <p:cNvPr id="2" name="TextBox 1">
            <a:extLst>
              <a:ext uri="{FF2B5EF4-FFF2-40B4-BE49-F238E27FC236}">
                <a16:creationId xmlns:a16="http://schemas.microsoft.com/office/drawing/2014/main" id="{7F5464BB-3F6A-4118-5F64-F1C8FC7D7020}"/>
              </a:ext>
            </a:extLst>
          </p:cNvPr>
          <p:cNvSpPr txBox="1"/>
          <p:nvPr/>
        </p:nvSpPr>
        <p:spPr>
          <a:xfrm>
            <a:off x="261257" y="199348"/>
            <a:ext cx="4928260" cy="646331"/>
          </a:xfrm>
          <a:prstGeom prst="rect">
            <a:avLst/>
          </a:prstGeom>
          <a:noFill/>
        </p:spPr>
        <p:txBody>
          <a:bodyPr wrap="square" rtlCol="0">
            <a:spAutoFit/>
          </a:bodyPr>
          <a:lstStyle/>
          <a:p>
            <a:pPr marL="76200" indent="0">
              <a:spcAft>
                <a:spcPts val="750"/>
              </a:spcAft>
              <a:buNone/>
            </a:pPr>
            <a:r>
              <a:rPr lang="en-GB" sz="3600" dirty="0">
                <a:solidFill>
                  <a:srgbClr val="002060"/>
                </a:solidFill>
                <a:effectLst/>
                <a:latin typeface="+mn-lt"/>
                <a:ea typeface="Times New Roman" panose="02020603050405020304" pitchFamily="18" charset="0"/>
              </a:rPr>
              <a:t>Our actions</a:t>
            </a:r>
          </a:p>
        </p:txBody>
      </p:sp>
    </p:spTree>
    <p:extLst>
      <p:ext uri="{BB962C8B-B14F-4D97-AF65-F5344CB8AC3E}">
        <p14:creationId xmlns:p14="http://schemas.microsoft.com/office/powerpoint/2010/main" val="420683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4" name="TextBox 3">
            <a:extLst>
              <a:ext uri="{FF2B5EF4-FFF2-40B4-BE49-F238E27FC236}">
                <a16:creationId xmlns:a16="http://schemas.microsoft.com/office/drawing/2014/main" id="{0FB8E321-3FF1-AC83-ABC2-0F63F4B966E2}"/>
              </a:ext>
            </a:extLst>
          </p:cNvPr>
          <p:cNvSpPr txBox="1"/>
          <p:nvPr/>
        </p:nvSpPr>
        <p:spPr>
          <a:xfrm>
            <a:off x="362085" y="1299473"/>
            <a:ext cx="5715992" cy="6370975"/>
          </a:xfrm>
          <a:prstGeom prst="rect">
            <a:avLst/>
          </a:prstGeom>
          <a:noFill/>
        </p:spPr>
        <p:txBody>
          <a:bodyPr wrap="square">
            <a:spAutoFit/>
          </a:bodyPr>
          <a:lstStyle/>
          <a:p>
            <a:r>
              <a:rPr lang="en-GB" sz="2400" b="1" dirty="0">
                <a:solidFill>
                  <a:srgbClr val="C00000"/>
                </a:solidFill>
              </a:rPr>
              <a:t>Our commitment</a:t>
            </a:r>
          </a:p>
          <a:p>
            <a:r>
              <a:rPr lang="en-GB" sz="2400" dirty="0">
                <a:solidFill>
                  <a:srgbClr val="002060"/>
                </a:solidFill>
              </a:rPr>
              <a:t>We support implementation of </a:t>
            </a:r>
            <a:r>
              <a:rPr lang="en-GB" sz="2400" dirty="0" err="1">
                <a:solidFill>
                  <a:srgbClr val="002060"/>
                </a:solidFill>
              </a:rPr>
              <a:t>MCoC</a:t>
            </a:r>
            <a:r>
              <a:rPr lang="en-GB" sz="2400" dirty="0">
                <a:solidFill>
                  <a:srgbClr val="002060"/>
                </a:solidFill>
              </a:rPr>
              <a:t>.</a:t>
            </a:r>
          </a:p>
          <a:p>
            <a:endParaRPr lang="en-GB" sz="2400" dirty="0">
              <a:solidFill>
                <a:srgbClr val="C00000"/>
              </a:solidFill>
            </a:endParaRPr>
          </a:p>
          <a:p>
            <a:r>
              <a:rPr lang="en-GB" sz="2400" dirty="0">
                <a:solidFill>
                  <a:srgbClr val="C00000"/>
                </a:solidFill>
              </a:rPr>
              <a:t>We </a:t>
            </a:r>
            <a:r>
              <a:rPr lang="en-GB" sz="2400" i="1" dirty="0">
                <a:solidFill>
                  <a:srgbClr val="C00000"/>
                </a:solidFill>
              </a:rPr>
              <a:t>both </a:t>
            </a:r>
            <a:r>
              <a:rPr lang="en-GB" sz="2400" dirty="0">
                <a:solidFill>
                  <a:srgbClr val="C00000"/>
                </a:solidFill>
              </a:rPr>
              <a:t>recognise the need to tackle midwifery shortages </a:t>
            </a:r>
            <a:r>
              <a:rPr lang="en-GB" sz="2400" i="1" dirty="0">
                <a:solidFill>
                  <a:srgbClr val="C00000"/>
                </a:solidFill>
              </a:rPr>
              <a:t>and</a:t>
            </a:r>
            <a:r>
              <a:rPr lang="en-GB" sz="2400" dirty="0">
                <a:solidFill>
                  <a:srgbClr val="C00000"/>
                </a:solidFill>
              </a:rPr>
              <a:t> the need for</a:t>
            </a:r>
            <a:r>
              <a:rPr lang="en-GB" sz="2400" i="1" dirty="0">
                <a:solidFill>
                  <a:srgbClr val="C00000"/>
                </a:solidFill>
              </a:rPr>
              <a:t> </a:t>
            </a:r>
            <a:r>
              <a:rPr lang="en-GB" sz="2400" dirty="0">
                <a:solidFill>
                  <a:srgbClr val="C00000"/>
                </a:solidFill>
              </a:rPr>
              <a:t>implementation of </a:t>
            </a:r>
            <a:r>
              <a:rPr lang="en-GB" sz="2400" dirty="0" err="1">
                <a:solidFill>
                  <a:srgbClr val="C00000"/>
                </a:solidFill>
              </a:rPr>
              <a:t>MCoC</a:t>
            </a:r>
            <a:r>
              <a:rPr lang="en-GB" sz="2400" dirty="0">
                <a:solidFill>
                  <a:srgbClr val="C00000"/>
                </a:solidFill>
              </a:rPr>
              <a:t>.</a:t>
            </a:r>
          </a:p>
          <a:p>
            <a:endParaRPr lang="en-GB" sz="2400" dirty="0">
              <a:solidFill>
                <a:srgbClr val="C00000"/>
              </a:solidFill>
            </a:endParaRPr>
          </a:p>
          <a:p>
            <a:pPr marL="0" indent="0">
              <a:buNone/>
            </a:pPr>
            <a:r>
              <a:rPr lang="en-GB" sz="2400" b="1" dirty="0">
                <a:solidFill>
                  <a:srgbClr val="C00000"/>
                </a:solidFill>
              </a:rPr>
              <a:t>Network Strengths</a:t>
            </a:r>
          </a:p>
          <a:p>
            <a:pPr marL="0" indent="0">
              <a:buNone/>
            </a:pPr>
            <a:r>
              <a:rPr lang="en-GB" sz="2400" dirty="0">
                <a:solidFill>
                  <a:srgbClr val="002060"/>
                </a:solidFill>
              </a:rPr>
              <a:t>This Network draws us together - interests, awareness, knowledge and skills.</a:t>
            </a:r>
          </a:p>
          <a:p>
            <a:pPr marL="0" indent="0">
              <a:buNone/>
            </a:pPr>
            <a:endParaRPr lang="en-GB" sz="800" b="1" dirty="0">
              <a:solidFill>
                <a:srgbClr val="002060"/>
              </a:solidFill>
            </a:endParaRPr>
          </a:p>
          <a:p>
            <a:pPr marL="0" indent="0">
              <a:buNone/>
            </a:pPr>
            <a:r>
              <a:rPr lang="en-GB" sz="2400" dirty="0">
                <a:solidFill>
                  <a:srgbClr val="C00000"/>
                </a:solidFill>
              </a:rPr>
              <a:t>“Build collaborations … based on what you agree on.” Gene </a:t>
            </a:r>
            <a:r>
              <a:rPr lang="en-GB" sz="2400" dirty="0" err="1">
                <a:solidFill>
                  <a:srgbClr val="C00000"/>
                </a:solidFill>
              </a:rPr>
              <a:t>Declercq</a:t>
            </a:r>
            <a:endParaRPr lang="en-GB" sz="2400" dirty="0">
              <a:solidFill>
                <a:srgbClr val="C00000"/>
              </a:solidFill>
            </a:endParaRPr>
          </a:p>
          <a:p>
            <a:pPr marL="0" indent="0">
              <a:buNone/>
            </a:pPr>
            <a:endParaRPr lang="en-GB" sz="1800" dirty="0">
              <a:solidFill>
                <a:srgbClr val="002060"/>
              </a:solidFill>
            </a:endParaRPr>
          </a:p>
          <a:p>
            <a:endParaRPr lang="en-GB" dirty="0">
              <a:solidFill>
                <a:srgbClr val="002060"/>
              </a:solidFill>
            </a:endParaRPr>
          </a:p>
          <a:p>
            <a:endParaRPr lang="en-GB" b="1" dirty="0">
              <a:solidFill>
                <a:srgbClr val="C00000"/>
              </a:solidFill>
            </a:endParaRPr>
          </a:p>
        </p:txBody>
      </p:sp>
      <p:sp>
        <p:nvSpPr>
          <p:cNvPr id="2" name="TextBox 1">
            <a:extLst>
              <a:ext uri="{FF2B5EF4-FFF2-40B4-BE49-F238E27FC236}">
                <a16:creationId xmlns:a16="http://schemas.microsoft.com/office/drawing/2014/main" id="{EC558E40-9C84-57AF-6C51-2733102FF5D1}"/>
              </a:ext>
            </a:extLst>
          </p:cNvPr>
          <p:cNvSpPr txBox="1"/>
          <p:nvPr/>
        </p:nvSpPr>
        <p:spPr>
          <a:xfrm>
            <a:off x="926275" y="653143"/>
            <a:ext cx="9927772" cy="646331"/>
          </a:xfrm>
          <a:prstGeom prst="rect">
            <a:avLst/>
          </a:prstGeom>
          <a:noFill/>
        </p:spPr>
        <p:txBody>
          <a:bodyPr wrap="square" rtlCol="0">
            <a:spAutoFit/>
          </a:bodyPr>
          <a:lstStyle/>
          <a:p>
            <a:r>
              <a:rPr lang="en-GB" sz="3600" dirty="0"/>
              <a:t>Key points and conclusions</a:t>
            </a:r>
          </a:p>
        </p:txBody>
      </p:sp>
      <p:sp>
        <p:nvSpPr>
          <p:cNvPr id="3" name="TextBox 2">
            <a:extLst>
              <a:ext uri="{FF2B5EF4-FFF2-40B4-BE49-F238E27FC236}">
                <a16:creationId xmlns:a16="http://schemas.microsoft.com/office/drawing/2014/main" id="{BD8870C2-01D7-BE97-A544-81D5A2BDFC19}"/>
              </a:ext>
            </a:extLst>
          </p:cNvPr>
          <p:cNvSpPr txBox="1"/>
          <p:nvPr/>
        </p:nvSpPr>
        <p:spPr>
          <a:xfrm>
            <a:off x="6113924" y="1299474"/>
            <a:ext cx="6188911" cy="6032421"/>
          </a:xfrm>
          <a:prstGeom prst="rect">
            <a:avLst/>
          </a:prstGeom>
          <a:noFill/>
        </p:spPr>
        <p:txBody>
          <a:bodyPr wrap="square" rtlCol="0">
            <a:spAutoFit/>
          </a:bodyPr>
          <a:lstStyle/>
          <a:p>
            <a:r>
              <a:rPr lang="en-GB" sz="2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Critical friend</a:t>
            </a:r>
            <a:endParaRPr lang="en-GB" sz="24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Coordinated advice to NHSE’s </a:t>
            </a:r>
            <a:r>
              <a:rPr lang="en-GB" sz="2400"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MCoC</a:t>
            </a:r>
            <a:r>
              <a:rPr lang="en-GB" sz="24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team.</a:t>
            </a:r>
          </a:p>
          <a:p>
            <a:endParaRPr lang="en-GB" sz="2400"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p>
            <a:r>
              <a:rPr lang="en-GB" sz="2400" b="1" dirty="0">
                <a:solidFill>
                  <a:srgbClr val="C00000"/>
                </a:solidFill>
              </a:rPr>
              <a:t>Recommendations</a:t>
            </a:r>
          </a:p>
          <a:p>
            <a:r>
              <a:rPr lang="en-GB" sz="2400" dirty="0">
                <a:solidFill>
                  <a:srgbClr val="002060"/>
                </a:solidFill>
              </a:rPr>
              <a:t>Agree on a theory of change model and review progress</a:t>
            </a:r>
          </a:p>
          <a:p>
            <a:pPr marL="800100" lvl="1" indent="-342900">
              <a:buFont typeface="Arial" panose="020B0604020202020204" pitchFamily="34" charset="0"/>
              <a:buChar char="•"/>
            </a:pPr>
            <a:r>
              <a:rPr lang="en-GB" sz="2400" dirty="0">
                <a:solidFill>
                  <a:srgbClr val="C00000"/>
                </a:solidFill>
              </a:rPr>
              <a:t>Under-resourced</a:t>
            </a:r>
          </a:p>
          <a:p>
            <a:pPr marL="800100" lvl="1" indent="-342900">
              <a:buFont typeface="Arial" panose="020B0604020202020204" pitchFamily="34" charset="0"/>
              <a:buChar char="•"/>
            </a:pPr>
            <a:endParaRPr lang="en-GB" sz="800" dirty="0">
              <a:solidFill>
                <a:srgbClr val="C00000"/>
              </a:solidFill>
            </a:endParaRPr>
          </a:p>
          <a:p>
            <a:r>
              <a:rPr lang="en-GB" sz="2400" dirty="0">
                <a:solidFill>
                  <a:srgbClr val="002060"/>
                </a:solidFill>
              </a:rPr>
              <a:t>Aim for more distributed leadership</a:t>
            </a:r>
          </a:p>
          <a:p>
            <a:pPr marL="800100" lvl="1" indent="-342900">
              <a:buFont typeface="Arial" panose="020B0604020202020204" pitchFamily="34" charset="0"/>
              <a:buChar char="•"/>
            </a:pPr>
            <a:r>
              <a:rPr lang="en-GB" sz="2400" dirty="0">
                <a:solidFill>
                  <a:srgbClr val="C00000"/>
                </a:solidFill>
              </a:rPr>
              <a:t>We are a resource</a:t>
            </a:r>
          </a:p>
          <a:p>
            <a:pPr marL="800100" lvl="1" indent="-342900">
              <a:buFont typeface="Arial" panose="020B0604020202020204" pitchFamily="34" charset="0"/>
              <a:buChar char="•"/>
            </a:pPr>
            <a:endParaRPr lang="en-GB" sz="800" dirty="0">
              <a:solidFill>
                <a:srgbClr val="C00000"/>
              </a:solidFill>
            </a:endParaRPr>
          </a:p>
          <a:p>
            <a:r>
              <a:rPr lang="en-GB" sz="2400" dirty="0">
                <a:solidFill>
                  <a:srgbClr val="002060"/>
                </a:solidFill>
              </a:rPr>
              <a:t>Communicate, communicate, communicate</a:t>
            </a:r>
          </a:p>
          <a:p>
            <a:pPr marL="800100" lvl="1" indent="-342900">
              <a:buFont typeface="Arial" panose="020B0604020202020204" pitchFamily="34" charset="0"/>
              <a:buChar char="•"/>
            </a:pPr>
            <a:r>
              <a:rPr lang="en-GB" sz="2400" dirty="0">
                <a:solidFill>
                  <a:srgbClr val="C00000"/>
                </a:solidFill>
              </a:rPr>
              <a:t>Identify a website, use video…</a:t>
            </a:r>
          </a:p>
          <a:p>
            <a:pPr marL="800100" lvl="1" indent="-342900">
              <a:buFont typeface="Arial" panose="020B0604020202020204" pitchFamily="34" charset="0"/>
              <a:buChar char="•"/>
            </a:pPr>
            <a:r>
              <a:rPr lang="en-GB" sz="2400" dirty="0">
                <a:solidFill>
                  <a:srgbClr val="C00000"/>
                </a:solidFill>
              </a:rPr>
              <a:t>Evidence for all</a:t>
            </a:r>
          </a:p>
          <a:p>
            <a:pPr marL="800100" lvl="1" indent="-342900">
              <a:buFont typeface="Arial" panose="020B0604020202020204" pitchFamily="34" charset="0"/>
              <a:buChar char="•"/>
            </a:pPr>
            <a:r>
              <a:rPr lang="en-GB" sz="2400" dirty="0">
                <a:solidFill>
                  <a:srgbClr val="C00000"/>
                </a:solidFill>
              </a:rPr>
              <a:t>Progress updates, positive stories.</a:t>
            </a:r>
            <a:endParaRPr lang="en-GB" sz="1600" dirty="0"/>
          </a:p>
          <a:p>
            <a:endParaRPr lang="en-GB" sz="1600" dirty="0"/>
          </a:p>
          <a:p>
            <a:endParaRPr lang="en-GB" dirty="0"/>
          </a:p>
        </p:txBody>
      </p:sp>
      <p:pic>
        <p:nvPicPr>
          <p:cNvPr id="5" name="Picture 4" descr="Graphical user interface&#10;&#10;Description automatically generated">
            <a:extLst>
              <a:ext uri="{FF2B5EF4-FFF2-40B4-BE49-F238E27FC236}">
                <a16:creationId xmlns:a16="http://schemas.microsoft.com/office/drawing/2014/main" id="{9D79E1EC-0588-D7E7-B242-2C25BD97BE6A}"/>
              </a:ext>
            </a:extLst>
          </p:cNvPr>
          <p:cNvPicPr>
            <a:picLocks noChangeAspect="1"/>
          </p:cNvPicPr>
          <p:nvPr/>
        </p:nvPicPr>
        <p:blipFill rotWithShape="1">
          <a:blip r:embed="rId3"/>
          <a:srcRect l="23932" t="18398" r="1907" b="7596"/>
          <a:stretch/>
        </p:blipFill>
        <p:spPr bwMode="auto">
          <a:xfrm>
            <a:off x="10140564" y="472750"/>
            <a:ext cx="1794362" cy="100711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2964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813D-E79C-9812-5D1F-07393D7C88C5}"/>
              </a:ext>
            </a:extLst>
          </p:cNvPr>
          <p:cNvSpPr>
            <a:spLocks noGrp="1"/>
          </p:cNvSpPr>
          <p:nvPr>
            <p:ph type="title"/>
          </p:nvPr>
        </p:nvSpPr>
        <p:spPr>
          <a:xfrm>
            <a:off x="838200" y="127265"/>
            <a:ext cx="10515600" cy="865467"/>
          </a:xfrm>
        </p:spPr>
        <p:txBody>
          <a:bodyPr/>
          <a:lstStyle/>
          <a:p>
            <a:r>
              <a:rPr lang="en-GB" dirty="0">
                <a:solidFill>
                  <a:srgbClr val="002060"/>
                </a:solidFill>
              </a:rPr>
              <a:t>References and further reading</a:t>
            </a:r>
          </a:p>
        </p:txBody>
      </p:sp>
      <p:sp>
        <p:nvSpPr>
          <p:cNvPr id="3" name="Text Placeholder 2">
            <a:extLst>
              <a:ext uri="{FF2B5EF4-FFF2-40B4-BE49-F238E27FC236}">
                <a16:creationId xmlns:a16="http://schemas.microsoft.com/office/drawing/2014/main" id="{6DA62186-4F49-03AE-60D3-C6F0F53FD2AB}"/>
              </a:ext>
            </a:extLst>
          </p:cNvPr>
          <p:cNvSpPr>
            <a:spLocks noGrp="1"/>
          </p:cNvSpPr>
          <p:nvPr>
            <p:ph idx="1"/>
          </p:nvPr>
        </p:nvSpPr>
        <p:spPr>
          <a:xfrm>
            <a:off x="142917" y="992732"/>
            <a:ext cx="11661156" cy="4323520"/>
          </a:xfrm>
        </p:spPr>
        <p:txBody>
          <a:bodyPr>
            <a:noAutofit/>
          </a:bodyPr>
          <a:lstStyle/>
          <a:p>
            <a:pPr marL="76200" indent="0">
              <a:buNone/>
            </a:pPr>
            <a:r>
              <a:rPr lang="en-GB" sz="1400" b="1" dirty="0">
                <a:solidFill>
                  <a:srgbClr val="002060"/>
                </a:solidFill>
                <a:latin typeface="+mn-lt"/>
              </a:rPr>
              <a:t>C</a:t>
            </a:r>
            <a:r>
              <a:rPr lang="en-GB" sz="1400" b="1" i="0" dirty="0">
                <a:solidFill>
                  <a:srgbClr val="002060"/>
                </a:solidFill>
                <a:effectLst/>
                <a:latin typeface="+mn-lt"/>
              </a:rPr>
              <a:t>ummins A, et al</a:t>
            </a:r>
            <a:r>
              <a:rPr lang="en-GB" sz="1400" b="0" i="0" dirty="0">
                <a:solidFill>
                  <a:srgbClr val="002060"/>
                </a:solidFill>
                <a:effectLst/>
                <a:latin typeface="+mn-lt"/>
              </a:rPr>
              <a:t> Does midwifery continuity of care make a difference to women with perinatal mental health conditions: A cohort study, from Australia Women and Birth (available online)  https://www.sciencedirect.com/science/article/pii/S1871519222003055</a:t>
            </a:r>
          </a:p>
          <a:p>
            <a:pPr marL="76200" indent="0">
              <a:buNone/>
            </a:pPr>
            <a:r>
              <a:rPr lang="en-GB" sz="1400" b="1" i="0" dirty="0">
                <a:solidFill>
                  <a:srgbClr val="002060"/>
                </a:solidFill>
                <a:effectLst/>
                <a:latin typeface="+mn-lt"/>
              </a:rPr>
              <a:t>Fernandez C</a:t>
            </a:r>
            <a:r>
              <a:rPr lang="en-GB" sz="1400" b="0" i="0" dirty="0">
                <a:solidFill>
                  <a:srgbClr val="002060"/>
                </a:solidFill>
                <a:effectLst/>
                <a:latin typeface="+mn-lt"/>
              </a:rPr>
              <a:t> </a:t>
            </a:r>
            <a:r>
              <a:rPr lang="en-GB" sz="1400" i="0" dirty="0">
                <a:solidFill>
                  <a:srgbClr val="002060"/>
                </a:solidFill>
                <a:effectLst/>
                <a:latin typeface="+mn-lt"/>
              </a:rPr>
              <a:t>POPPIE: midwifery continuity of care for women at increased risk of preterm birth in south London </a:t>
            </a:r>
            <a:r>
              <a:rPr lang="en-GB" sz="1400" dirty="0">
                <a:solidFill>
                  <a:srgbClr val="002060"/>
                </a:solidFill>
                <a:latin typeface="+mn-lt"/>
              </a:rPr>
              <a:t>https://blogs.kcl.ac.uk/clahrc-south-london/2018/09/25/poppie-midwifery-continuity-of-care-for-women-at-increased-risk-of-preterm-birth-in-south-london/ </a:t>
            </a:r>
          </a:p>
          <a:p>
            <a:pPr marL="76200" indent="0">
              <a:buNone/>
            </a:pPr>
            <a:r>
              <a:rPr lang="en-GB" sz="1400" b="1" dirty="0">
                <a:solidFill>
                  <a:srgbClr val="002060"/>
                </a:solidFill>
                <a:latin typeface="+mn-lt"/>
              </a:rPr>
              <a:t>Harris J, Newton M, Dawson K and Sandall J </a:t>
            </a:r>
            <a:r>
              <a:rPr lang="en-GB" sz="1400" dirty="0">
                <a:solidFill>
                  <a:srgbClr val="002060"/>
                </a:solidFill>
                <a:latin typeface="+mn-lt"/>
              </a:rPr>
              <a:t>Implementation Science in Maternity Care in Squaring the Circle: Normal birth research Theory and practice in a technological age. Eds: Downe S and </a:t>
            </a:r>
            <a:r>
              <a:rPr lang="en-GB" sz="1400" dirty="0" err="1">
                <a:solidFill>
                  <a:srgbClr val="002060"/>
                </a:solidFill>
                <a:latin typeface="+mn-lt"/>
              </a:rPr>
              <a:t>Byrom</a:t>
            </a:r>
            <a:r>
              <a:rPr lang="en-GB" sz="1400" dirty="0">
                <a:solidFill>
                  <a:srgbClr val="002060"/>
                </a:solidFill>
                <a:latin typeface="+mn-lt"/>
              </a:rPr>
              <a:t> S. P</a:t>
            </a:r>
            <a:r>
              <a:rPr lang="en-GB" sz="1400" dirty="0">
                <a:solidFill>
                  <a:srgbClr val="002060"/>
                </a:solidFill>
                <a:latin typeface="+mn-lt"/>
                <a:hlinkClick r:id="rId3" action="ppaction://hlinkfile">
                  <a:extLst>
                    <a:ext uri="{A12FA001-AC4F-418D-AE19-62706E023703}">
                      <ahyp:hlinkClr xmlns:ahyp="http://schemas.microsoft.com/office/drawing/2018/hyperlinkcolor" val="tx"/>
                    </a:ext>
                  </a:extLst>
                </a:hlinkClick>
              </a:rPr>
              <a:t>inter</a:t>
            </a:r>
            <a:r>
              <a:rPr lang="en-GB" sz="1400" dirty="0">
                <a:solidFill>
                  <a:srgbClr val="002060"/>
                </a:solidFill>
                <a:latin typeface="+mn-lt"/>
              </a:rPr>
              <a:t> and Martin. (2019) </a:t>
            </a:r>
          </a:p>
          <a:p>
            <a:pPr marL="76200" indent="0">
              <a:buNone/>
            </a:pPr>
            <a:r>
              <a:rPr lang="en-GB" sz="1400" b="1" dirty="0">
                <a:solidFill>
                  <a:srgbClr val="002060"/>
                </a:solidFill>
                <a:latin typeface="+mn-lt"/>
              </a:rPr>
              <a:t>Harris JM, Watts K, Page L, Sandall </a:t>
            </a:r>
            <a:r>
              <a:rPr lang="en-GB" sz="1400" b="1" dirty="0">
                <a:solidFill>
                  <a:srgbClr val="002060"/>
                </a:solidFill>
              </a:rPr>
              <a:t>J</a:t>
            </a:r>
            <a:r>
              <a:rPr lang="en-GB" sz="1400" b="1" dirty="0">
                <a:solidFill>
                  <a:srgbClr val="002060"/>
                </a:solidFill>
                <a:latin typeface="+mn-lt"/>
              </a:rPr>
              <a:t> </a:t>
            </a:r>
            <a:r>
              <a:rPr lang="en-GB" sz="1400" dirty="0">
                <a:solidFill>
                  <a:srgbClr val="002060"/>
                </a:solidFill>
                <a:latin typeface="+mn-lt"/>
              </a:rPr>
              <a:t>(2020) Reflections on an educational intervention to encourage midwives to work in a continuity of care model – exploration and potential solutions. Midwifery 88: 1027– 33.</a:t>
            </a:r>
          </a:p>
          <a:p>
            <a:pPr marL="76200" indent="0">
              <a:buNone/>
            </a:pPr>
            <a:r>
              <a:rPr lang="en-GB" sz="1400" b="1" dirty="0">
                <a:solidFill>
                  <a:srgbClr val="002060"/>
                </a:solidFill>
                <a:latin typeface="+mn-lt"/>
              </a:rPr>
              <a:t>Hunter B.</a:t>
            </a:r>
            <a:r>
              <a:rPr lang="en-GB" sz="1400" dirty="0">
                <a:solidFill>
                  <a:srgbClr val="002060"/>
                </a:solidFill>
                <a:latin typeface="+mn-lt"/>
              </a:rPr>
              <a:t> The importance of reciprocity in relationships between community-based midwives and mothers. Midwifery 2006; 22(4): 308.</a:t>
            </a:r>
          </a:p>
          <a:p>
            <a:pPr marL="76200" indent="0">
              <a:buNone/>
            </a:pPr>
            <a:r>
              <a:rPr lang="en-GB" sz="1400" b="1" i="0" dirty="0">
                <a:solidFill>
                  <a:srgbClr val="002060"/>
                </a:solidFill>
                <a:effectLst/>
                <a:latin typeface="+mn-lt"/>
              </a:rPr>
              <a:t>Morris ZS, Wooding S, Grant J</a:t>
            </a:r>
            <a:r>
              <a:rPr lang="en-GB" sz="1400" b="0" i="0" dirty="0">
                <a:solidFill>
                  <a:srgbClr val="002060"/>
                </a:solidFill>
                <a:effectLst/>
                <a:latin typeface="+mn-lt"/>
              </a:rPr>
              <a:t> The answer is 17 years, what is the question: understanding time lags in translational research. J R Soc Med. 2011 Dec;104(12):510-20. </a:t>
            </a:r>
            <a:r>
              <a:rPr lang="en-GB" sz="1400" b="0" i="0" dirty="0" err="1">
                <a:solidFill>
                  <a:srgbClr val="002060"/>
                </a:solidFill>
                <a:effectLst/>
                <a:latin typeface="+mn-lt"/>
              </a:rPr>
              <a:t>doi</a:t>
            </a:r>
            <a:r>
              <a:rPr lang="en-GB" sz="1400" b="0" i="0" dirty="0">
                <a:solidFill>
                  <a:srgbClr val="002060"/>
                </a:solidFill>
                <a:effectLst/>
                <a:latin typeface="+mn-lt"/>
              </a:rPr>
              <a:t>: 10.1258/jrsm.2011.110180. PMID: 22179294; PMCID: PMC3241518.</a:t>
            </a:r>
          </a:p>
          <a:p>
            <a:pPr marL="76200" indent="0">
              <a:buNone/>
            </a:pPr>
            <a:r>
              <a:rPr lang="en-GB" sz="1400" b="1" dirty="0">
                <a:solidFill>
                  <a:srgbClr val="002060"/>
                </a:solidFill>
                <a:latin typeface="+mn-lt"/>
              </a:rPr>
              <a:t>NHS England</a:t>
            </a:r>
            <a:r>
              <a:rPr lang="en-GB" sz="1400" b="1" dirty="0">
                <a:solidFill>
                  <a:srgbClr val="002060"/>
                </a:solidFill>
              </a:rPr>
              <a:t> </a:t>
            </a:r>
            <a:r>
              <a:rPr lang="en-GB" sz="1400" dirty="0">
                <a:solidFill>
                  <a:srgbClr val="002060"/>
                </a:solidFill>
                <a:latin typeface="+mn-lt"/>
              </a:rPr>
              <a:t>“Better births: improving outcomes of maternity services in England. A five year forward view for maternity care.” In: NHS England U, (ed), 2016.</a:t>
            </a:r>
            <a:endParaRPr lang="en-GB" sz="1400" b="0" i="0" dirty="0">
              <a:solidFill>
                <a:srgbClr val="002060"/>
              </a:solidFill>
              <a:effectLst/>
              <a:latin typeface="+mn-lt"/>
            </a:endParaRPr>
          </a:p>
          <a:p>
            <a:pPr marL="76200" indent="0" algn="l">
              <a:buNone/>
            </a:pPr>
            <a:r>
              <a:rPr lang="en-GB" sz="1400" b="1" i="0" dirty="0">
                <a:solidFill>
                  <a:srgbClr val="002060"/>
                </a:solidFill>
                <a:effectLst/>
                <a:latin typeface="+mn-lt"/>
              </a:rPr>
              <a:t>Pereira Gray DJ, </a:t>
            </a:r>
            <a:r>
              <a:rPr lang="en-GB" sz="1400" b="1" i="0" dirty="0" err="1">
                <a:solidFill>
                  <a:srgbClr val="002060"/>
                </a:solidFill>
                <a:effectLst/>
                <a:latin typeface="+mn-lt"/>
              </a:rPr>
              <a:t>Sidaway</a:t>
            </a:r>
            <a:r>
              <a:rPr lang="en-GB" sz="1400" b="1" i="0" dirty="0">
                <a:solidFill>
                  <a:srgbClr val="002060"/>
                </a:solidFill>
                <a:effectLst/>
                <a:latin typeface="+mn-lt"/>
              </a:rPr>
              <a:t>-Lee K, White E</a:t>
            </a:r>
            <a:r>
              <a:rPr lang="en-GB" sz="1400" b="1" i="1" dirty="0">
                <a:solidFill>
                  <a:srgbClr val="002060"/>
                </a:solidFill>
                <a:effectLst/>
                <a:latin typeface="+mn-lt"/>
              </a:rPr>
              <a:t>, </a:t>
            </a:r>
            <a:r>
              <a:rPr lang="en-GB" sz="1400" b="1" dirty="0">
                <a:solidFill>
                  <a:srgbClr val="002060"/>
                </a:solidFill>
                <a:effectLst/>
                <a:latin typeface="+mn-lt"/>
              </a:rPr>
              <a:t>et al </a:t>
            </a:r>
            <a:r>
              <a:rPr lang="en-GB" sz="1400" b="0" i="0" dirty="0">
                <a:solidFill>
                  <a:srgbClr val="002060"/>
                </a:solidFill>
                <a:effectLst/>
                <a:latin typeface="+mn-lt"/>
              </a:rPr>
              <a:t>Continuity of care with doctors—a matter of life and death? A systematic review of continuity of care and mortality </a:t>
            </a:r>
            <a:r>
              <a:rPr lang="en-GB" sz="1400" b="0" i="1" dirty="0">
                <a:solidFill>
                  <a:srgbClr val="002060"/>
                </a:solidFill>
                <a:effectLst/>
                <a:latin typeface="+mn-lt"/>
              </a:rPr>
              <a:t>BMJ Open </a:t>
            </a:r>
            <a:r>
              <a:rPr lang="en-GB" sz="1400" b="0" i="0" dirty="0">
                <a:solidFill>
                  <a:srgbClr val="002060"/>
                </a:solidFill>
                <a:effectLst/>
                <a:latin typeface="+mn-lt"/>
              </a:rPr>
              <a:t>2018;</a:t>
            </a:r>
            <a:r>
              <a:rPr lang="en-GB" sz="1400" b="1" i="0" dirty="0">
                <a:solidFill>
                  <a:srgbClr val="002060"/>
                </a:solidFill>
                <a:effectLst/>
                <a:latin typeface="+mn-lt"/>
              </a:rPr>
              <a:t>8:</a:t>
            </a:r>
            <a:r>
              <a:rPr lang="en-GB" sz="1400" b="0" i="0" dirty="0">
                <a:solidFill>
                  <a:srgbClr val="002060"/>
                </a:solidFill>
                <a:effectLst/>
                <a:latin typeface="+mn-lt"/>
              </a:rPr>
              <a:t>e021161. </a:t>
            </a:r>
            <a:r>
              <a:rPr lang="en-GB" sz="1400" b="0" i="0" dirty="0" err="1">
                <a:solidFill>
                  <a:srgbClr val="002060"/>
                </a:solidFill>
                <a:effectLst/>
                <a:latin typeface="+mn-lt"/>
              </a:rPr>
              <a:t>doi</a:t>
            </a:r>
            <a:r>
              <a:rPr lang="en-GB" sz="1400" b="0" i="0" dirty="0">
                <a:solidFill>
                  <a:srgbClr val="002060"/>
                </a:solidFill>
                <a:effectLst/>
                <a:latin typeface="+mn-lt"/>
              </a:rPr>
              <a:t>: 10.1136/bmjopen-2017-021161</a:t>
            </a:r>
          </a:p>
          <a:p>
            <a:pPr marL="76200" indent="0">
              <a:buNone/>
            </a:pPr>
            <a:r>
              <a:rPr lang="en-GB" sz="1400" b="1" dirty="0">
                <a:solidFill>
                  <a:srgbClr val="002060"/>
                </a:solidFill>
                <a:latin typeface="+mn-lt"/>
              </a:rPr>
              <a:t>Sandall J SH, Gates S, </a:t>
            </a:r>
            <a:r>
              <a:rPr lang="en-GB" sz="1400" b="1" dirty="0" err="1">
                <a:solidFill>
                  <a:srgbClr val="002060"/>
                </a:solidFill>
                <a:latin typeface="+mn-lt"/>
              </a:rPr>
              <a:t>Shennan</a:t>
            </a:r>
            <a:r>
              <a:rPr lang="en-GB" sz="1400" b="1" dirty="0">
                <a:solidFill>
                  <a:srgbClr val="002060"/>
                </a:solidFill>
                <a:latin typeface="+mn-lt"/>
              </a:rPr>
              <a:t> A, </a:t>
            </a:r>
            <a:r>
              <a:rPr lang="en-GB" sz="1400" b="1" dirty="0" err="1">
                <a:solidFill>
                  <a:srgbClr val="002060"/>
                </a:solidFill>
                <a:latin typeface="+mn-lt"/>
              </a:rPr>
              <a:t>Devane</a:t>
            </a:r>
            <a:r>
              <a:rPr lang="en-GB" sz="1400" b="1" dirty="0">
                <a:solidFill>
                  <a:srgbClr val="002060"/>
                </a:solidFill>
                <a:latin typeface="+mn-lt"/>
              </a:rPr>
              <a:t> D</a:t>
            </a:r>
            <a:r>
              <a:rPr lang="en-GB" sz="1400" dirty="0">
                <a:solidFill>
                  <a:srgbClr val="002060"/>
                </a:solidFill>
                <a:latin typeface="+mn-lt"/>
              </a:rPr>
              <a:t> Midwife-led continuity models versus other models of care for childbearing women,. Cochrane Database of Systematic Reviews 2016; (4).</a:t>
            </a:r>
          </a:p>
          <a:p>
            <a:pPr marL="76200" indent="0">
              <a:buNone/>
            </a:pPr>
            <a:r>
              <a:rPr lang="en-GB" sz="1400" b="1" i="0" dirty="0" err="1">
                <a:solidFill>
                  <a:srgbClr val="002060"/>
                </a:solidFill>
                <a:effectLst/>
                <a:latin typeface="+mn-lt"/>
              </a:rPr>
              <a:t>Sidebotham</a:t>
            </a:r>
            <a:r>
              <a:rPr lang="en-GB" sz="1400" b="1" i="0" dirty="0">
                <a:solidFill>
                  <a:srgbClr val="002060"/>
                </a:solidFill>
                <a:effectLst/>
                <a:latin typeface="+mn-lt"/>
              </a:rPr>
              <a:t> M, Fenwick J, Rath S, Gamble J</a:t>
            </a:r>
            <a:r>
              <a:rPr lang="en-GB" sz="1400" b="1" dirty="0">
                <a:solidFill>
                  <a:srgbClr val="002060"/>
                </a:solidFill>
              </a:rPr>
              <a:t> </a:t>
            </a:r>
            <a:r>
              <a:rPr lang="en-GB" sz="1400" b="0" i="0" dirty="0">
                <a:solidFill>
                  <a:srgbClr val="002060"/>
                </a:solidFill>
                <a:effectLst/>
                <a:latin typeface="+mn-lt"/>
              </a:rPr>
              <a:t>Midwives' perceptions of their role within the context of maternity service reform: An Appreciative Inquiry. Women Birth. 2015 Jun;28(2):112-20. </a:t>
            </a:r>
            <a:r>
              <a:rPr lang="en-GB" sz="1400" b="0" i="0" dirty="0" err="1">
                <a:solidFill>
                  <a:srgbClr val="002060"/>
                </a:solidFill>
                <a:effectLst/>
                <a:latin typeface="+mn-lt"/>
              </a:rPr>
              <a:t>doi</a:t>
            </a:r>
            <a:r>
              <a:rPr lang="en-GB" sz="1400" b="0" i="0" dirty="0">
                <a:solidFill>
                  <a:srgbClr val="002060"/>
                </a:solidFill>
                <a:effectLst/>
                <a:latin typeface="+mn-lt"/>
              </a:rPr>
              <a:t>: 10.1016/j.wombi.2014.12.006. </a:t>
            </a:r>
            <a:r>
              <a:rPr lang="en-GB" sz="1400" b="0" i="0" dirty="0" err="1">
                <a:solidFill>
                  <a:srgbClr val="002060"/>
                </a:solidFill>
                <a:effectLst/>
                <a:latin typeface="+mn-lt"/>
              </a:rPr>
              <a:t>Epub</a:t>
            </a:r>
            <a:r>
              <a:rPr lang="en-GB" sz="1400" b="0" i="0" dirty="0">
                <a:solidFill>
                  <a:srgbClr val="002060"/>
                </a:solidFill>
                <a:effectLst/>
                <a:latin typeface="+mn-lt"/>
              </a:rPr>
              <a:t> 2015 Jan 9. PMID: 25582894.</a:t>
            </a:r>
            <a:endParaRPr lang="en-GB" sz="1400" dirty="0">
              <a:solidFill>
                <a:srgbClr val="002060"/>
              </a:solidFill>
              <a:latin typeface="+mn-lt"/>
            </a:endParaRPr>
          </a:p>
        </p:txBody>
      </p:sp>
    </p:spTree>
    <p:extLst>
      <p:ext uri="{BB962C8B-B14F-4D97-AF65-F5344CB8AC3E}">
        <p14:creationId xmlns:p14="http://schemas.microsoft.com/office/powerpoint/2010/main" val="86713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86"/>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20CD6DB-41E2-47F3-4218-D4E43D701F71}"/>
              </a:ext>
            </a:extLst>
          </p:cNvPr>
          <p:cNvGraphicFramePr/>
          <p:nvPr>
            <p:extLst>
              <p:ext uri="{D42A27DB-BD31-4B8C-83A1-F6EECF244321}">
                <p14:modId xmlns:p14="http://schemas.microsoft.com/office/powerpoint/2010/main" val="2777088255"/>
              </p:ext>
            </p:extLst>
          </p:nvPr>
        </p:nvGraphicFramePr>
        <p:xfrm>
          <a:off x="0" y="107177"/>
          <a:ext cx="8524068" cy="238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8" name="Google Shape;88;p11"/>
          <p:cNvSpPr txBox="1">
            <a:spLocks noGrp="1"/>
          </p:cNvSpPr>
          <p:nvPr>
            <p:ph type="subTitle" idx="1"/>
          </p:nvPr>
        </p:nvSpPr>
        <p:spPr>
          <a:xfrm>
            <a:off x="0" y="4552074"/>
            <a:ext cx="9144000" cy="1271606"/>
          </a:xfrm>
          <a:prstGeom prst="rect">
            <a:avLst/>
          </a:prstGeom>
          <a:noFill/>
          <a:ln>
            <a:noFill/>
          </a:ln>
        </p:spPr>
        <p:txBody>
          <a:bodyPr spcFirstLastPara="1" wrap="square" lIns="91425" tIns="45700" rIns="91425" bIns="45700" anchor="t" anchorCtr="0">
            <a:noAutofit/>
          </a:bodyPr>
          <a:lstStyle/>
          <a:p>
            <a:r>
              <a:rPr lang="en-GB" sz="2000" b="1" dirty="0">
                <a:solidFill>
                  <a:srgbClr val="002060"/>
                </a:solidFill>
              </a:rPr>
              <a:t>Mary Newburn</a:t>
            </a:r>
            <a:r>
              <a:rPr lang="en-GB" sz="2000" dirty="0">
                <a:solidFill>
                  <a:srgbClr val="002060"/>
                </a:solidFill>
              </a:rPr>
              <a:t>, Convenor of Charities’ and Service Users’ Maternity Continuity of Carer Network, and Patient and Public Involvement and Engagement Lead for ARC South London/KCL</a:t>
            </a:r>
          </a:p>
          <a:p>
            <a:r>
              <a:rPr lang="en-GB" sz="2000" b="1" dirty="0">
                <a:solidFill>
                  <a:srgbClr val="002060"/>
                </a:solidFill>
              </a:rPr>
              <a:t>Jo Dagustun</a:t>
            </a:r>
            <a:r>
              <a:rPr lang="en-GB" sz="2000" dirty="0">
                <a:solidFill>
                  <a:srgbClr val="002060"/>
                </a:solidFill>
              </a:rPr>
              <a:t>, PhD, AIMS volunteer and campaigner  </a:t>
            </a:r>
          </a:p>
          <a:p>
            <a:endParaRPr sz="2000" dirty="0">
              <a:solidFill>
                <a:srgbClr val="002060"/>
              </a:solidFill>
            </a:endParaRPr>
          </a:p>
        </p:txBody>
      </p:sp>
      <p:graphicFrame>
        <p:nvGraphicFramePr>
          <p:cNvPr id="6" name="Diagram 5">
            <a:extLst>
              <a:ext uri="{FF2B5EF4-FFF2-40B4-BE49-F238E27FC236}">
                <a16:creationId xmlns:a16="http://schemas.microsoft.com/office/drawing/2014/main" id="{6B17E5AF-4455-1767-8649-92E0A6E56057}"/>
              </a:ext>
            </a:extLst>
          </p:cNvPr>
          <p:cNvGraphicFramePr/>
          <p:nvPr>
            <p:extLst>
              <p:ext uri="{D42A27DB-BD31-4B8C-83A1-F6EECF244321}">
                <p14:modId xmlns:p14="http://schemas.microsoft.com/office/powerpoint/2010/main" val="1494352126"/>
              </p:ext>
            </p:extLst>
          </p:nvPr>
        </p:nvGraphicFramePr>
        <p:xfrm>
          <a:off x="74479" y="2598332"/>
          <a:ext cx="8449589" cy="175432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26" name="Picture 2" descr="Free Side View Photo of Smiling Woman Carrying Her Baby Stock Photo">
            <a:extLst>
              <a:ext uri="{FF2B5EF4-FFF2-40B4-BE49-F238E27FC236}">
                <a16:creationId xmlns:a16="http://schemas.microsoft.com/office/drawing/2014/main" id="{B53C844A-56C7-5045-18CA-1199282DC93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8637"/>
          <a:stretch/>
        </p:blipFill>
        <p:spPr bwMode="auto">
          <a:xfrm>
            <a:off x="9004514" y="46495"/>
            <a:ext cx="371993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94;p12">
            <a:extLst>
              <a:ext uri="{FF2B5EF4-FFF2-40B4-BE49-F238E27FC236}">
                <a16:creationId xmlns:a16="http://schemas.microsoft.com/office/drawing/2014/main" id="{89234E72-5CA5-CDBB-9B07-FF441764E01F}"/>
              </a:ext>
            </a:extLst>
          </p:cNvPr>
          <p:cNvSpPr txBox="1">
            <a:spLocks/>
          </p:cNvSpPr>
          <p:nvPr/>
        </p:nvSpPr>
        <p:spPr>
          <a:xfrm>
            <a:off x="-113745" y="5823680"/>
            <a:ext cx="10203142" cy="103432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pPr marL="228594" indent="-76193" algn="l">
              <a:spcBef>
                <a:spcPts val="0"/>
              </a:spcBef>
              <a:buClr>
                <a:srgbClr val="193E72"/>
              </a:buClr>
            </a:pPr>
            <a:endParaRPr lang="en-GB" dirty="0"/>
          </a:p>
          <a:p>
            <a:pPr marL="228594" indent="-76193" algn="l">
              <a:spcBef>
                <a:spcPts val="0"/>
              </a:spcBef>
            </a:pPr>
            <a:r>
              <a:rPr lang="en-GB" sz="1400" dirty="0">
                <a:solidFill>
                  <a:srgbClr val="0070C0"/>
                </a:solidFill>
                <a:latin typeface="lato" panose="020F0502020204030203" pitchFamily="34" charset="0"/>
              </a:rPr>
              <a:t>Mary Newburn, King’s College London, is supported by the National Institute for Health and Care Research (NIHR) Applied Research Collaboration South London (NIHR ARC South London) at King’s College Hospital NHS Foundation Trust. The views expressed are those of the authors and not necessarily those of the NIHR or the Department of Health and Social Care.</a:t>
            </a:r>
            <a:endParaRPr lang="en-GB" sz="1400" dirty="0">
              <a:solidFill>
                <a:srgbClr val="0070C0"/>
              </a:solidFill>
            </a:endParaRPr>
          </a:p>
          <a:p>
            <a:pPr marL="228594" indent="-76193">
              <a:spcBef>
                <a:spcPts val="0"/>
              </a:spcBef>
            </a:pPr>
            <a:endParaRPr lang="en-GB" sz="1400" dirty="0">
              <a:solidFill>
                <a:srgbClr val="0070C0"/>
              </a:solidFill>
              <a:latin typeface="lato" panose="020F0502020204030203" pitchFamily="34" charset="0"/>
            </a:endParaRPr>
          </a:p>
          <a:p>
            <a:pPr marL="228594" indent="-76193">
              <a:spcBef>
                <a:spcPts val="0"/>
              </a:spcBef>
            </a:pPr>
            <a:endParaRPr lang="en-GB" dirty="0">
              <a:solidFill>
                <a:srgbClr val="0070C0"/>
              </a:solidFill>
              <a:latin typeface="lato" panose="020F0502020204030203" pitchFamily="34" charset="0"/>
            </a:endParaRPr>
          </a:p>
          <a:p>
            <a:pPr marL="228594" indent="-76193">
              <a:spcBef>
                <a:spcPts val="0"/>
              </a:spcBef>
            </a:pPr>
            <a:r>
              <a:rPr lang="en-GB" sz="1800" dirty="0">
                <a:solidFill>
                  <a:srgbClr val="0070C0"/>
                </a:solidFill>
                <a:latin typeface="lato" panose="020F0502020204030203" pitchFamily="34" charset="0"/>
              </a:rPr>
              <a:t> </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C2861-CE17-60DB-CE78-635A717464D4}"/>
              </a:ext>
            </a:extLst>
          </p:cNvPr>
          <p:cNvSpPr>
            <a:spLocks noGrp="1"/>
          </p:cNvSpPr>
          <p:nvPr>
            <p:ph type="title"/>
          </p:nvPr>
        </p:nvSpPr>
        <p:spPr>
          <a:xfrm>
            <a:off x="706883" y="415388"/>
            <a:ext cx="8761413" cy="706964"/>
          </a:xfrm>
        </p:spPr>
        <p:txBody>
          <a:bodyPr/>
          <a:lstStyle/>
          <a:p>
            <a:r>
              <a:rPr lang="en-GB" dirty="0">
                <a:solidFill>
                  <a:srgbClr val="002060"/>
                </a:solidFill>
              </a:rPr>
              <a:t>October 2021</a:t>
            </a:r>
          </a:p>
        </p:txBody>
      </p:sp>
      <p:sp>
        <p:nvSpPr>
          <p:cNvPr id="4" name="TextBox 3">
            <a:extLst>
              <a:ext uri="{FF2B5EF4-FFF2-40B4-BE49-F238E27FC236}">
                <a16:creationId xmlns:a16="http://schemas.microsoft.com/office/drawing/2014/main" id="{A4E7780A-6798-B54F-F12F-E11A0EA31587}"/>
              </a:ext>
            </a:extLst>
          </p:cNvPr>
          <p:cNvSpPr txBox="1"/>
          <p:nvPr/>
        </p:nvSpPr>
        <p:spPr>
          <a:xfrm rot="10800000" flipV="1">
            <a:off x="431470" y="5914128"/>
            <a:ext cx="11329060" cy="707886"/>
          </a:xfrm>
          <a:prstGeom prst="rect">
            <a:avLst/>
          </a:prstGeom>
          <a:noFill/>
        </p:spPr>
        <p:txBody>
          <a:bodyPr wrap="square" rtlCol="0">
            <a:spAutoFit/>
          </a:bodyPr>
          <a:lstStyle/>
          <a:p>
            <a:pPr marL="76200" indent="0">
              <a:buNone/>
            </a:pPr>
            <a:r>
              <a:rPr lang="en-GB" sz="2000" dirty="0">
                <a:solidFill>
                  <a:srgbClr val="004070"/>
                </a:solidFill>
              </a:rPr>
              <a:t>Source: </a:t>
            </a:r>
            <a:r>
              <a:rPr lang="en-GB" sz="2000" b="1" dirty="0">
                <a:solidFill>
                  <a:srgbClr val="004070"/>
                </a:solidFill>
              </a:rPr>
              <a:t>Delivering Midwifery Continuity of Carer at full scale: Guidance on planning, implementation and monitoring 2021/22</a:t>
            </a:r>
            <a:r>
              <a:rPr lang="en-GB" sz="2000" dirty="0">
                <a:solidFill>
                  <a:srgbClr val="004070"/>
                </a:solidFill>
              </a:rPr>
              <a:t> NHS England</a:t>
            </a:r>
          </a:p>
        </p:txBody>
      </p:sp>
      <p:pic>
        <p:nvPicPr>
          <p:cNvPr id="2050" name="Picture 2" descr="nhs_england_logo">
            <a:extLst>
              <a:ext uri="{FF2B5EF4-FFF2-40B4-BE49-F238E27FC236}">
                <a16:creationId xmlns:a16="http://schemas.microsoft.com/office/drawing/2014/main" id="{79A750B1-5C55-A333-4050-7D0B614A60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6508" y="289682"/>
            <a:ext cx="2110353" cy="1187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01116912-D9DC-FD63-0DF1-BC189331375B}"/>
              </a:ext>
            </a:extLst>
          </p:cNvPr>
          <p:cNvSpPr txBox="1">
            <a:spLocks/>
          </p:cNvSpPr>
          <p:nvPr/>
        </p:nvSpPr>
        <p:spPr>
          <a:xfrm>
            <a:off x="391887" y="1393628"/>
            <a:ext cx="11212704" cy="273898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76200" indent="0">
              <a:buFont typeface="Wingdings 3" charset="2"/>
              <a:buNone/>
            </a:pPr>
            <a:r>
              <a:rPr lang="en-GB" sz="2400" dirty="0">
                <a:solidFill>
                  <a:srgbClr val="C00000"/>
                </a:solidFill>
              </a:rPr>
              <a:t>“Midwifery Continuity of Carer (</a:t>
            </a:r>
            <a:r>
              <a:rPr lang="en-GB" sz="2400" dirty="0" err="1">
                <a:solidFill>
                  <a:srgbClr val="C00000"/>
                </a:solidFill>
              </a:rPr>
              <a:t>MCoC</a:t>
            </a:r>
            <a:r>
              <a:rPr lang="en-GB" sz="2400" dirty="0">
                <a:solidFill>
                  <a:srgbClr val="C00000"/>
                </a:solidFill>
              </a:rPr>
              <a:t>) has been proven to deliver safer and more personalised maternity care. </a:t>
            </a:r>
          </a:p>
          <a:p>
            <a:pPr marL="76200" indent="0">
              <a:buFont typeface="Wingdings 3" charset="2"/>
              <a:buNone/>
            </a:pPr>
            <a:r>
              <a:rPr lang="en-GB" sz="2400" dirty="0">
                <a:solidFill>
                  <a:srgbClr val="C00000"/>
                </a:solidFill>
              </a:rPr>
              <a:t>Building on the recommendations of Better Births and the commitments of the NHS Long Term Plan, </a:t>
            </a:r>
            <a:r>
              <a:rPr lang="en-GB" sz="2400" b="1" dirty="0">
                <a:solidFill>
                  <a:srgbClr val="C00000"/>
                </a:solidFill>
              </a:rPr>
              <a:t>the ambition for the NHS in England is for </a:t>
            </a:r>
            <a:r>
              <a:rPr lang="en-GB" sz="2400" b="1" dirty="0" err="1">
                <a:solidFill>
                  <a:srgbClr val="C00000"/>
                </a:solidFill>
              </a:rPr>
              <a:t>MCoC</a:t>
            </a:r>
            <a:r>
              <a:rPr lang="en-GB" sz="2400" b="1" dirty="0">
                <a:solidFill>
                  <a:srgbClr val="C00000"/>
                </a:solidFill>
              </a:rPr>
              <a:t> to be the default model of care for maternity services, and available to all pregnant women in England – with rollout prioritised to those most likely to experience poorer outcomes. </a:t>
            </a:r>
          </a:p>
          <a:p>
            <a:pPr marL="76200" indent="0">
              <a:buFont typeface="Wingdings 3" charset="2"/>
              <a:buNone/>
            </a:pPr>
            <a:endParaRPr lang="en-GB" sz="2400" dirty="0">
              <a:solidFill>
                <a:srgbClr val="C00000"/>
              </a:solidFill>
            </a:endParaRPr>
          </a:p>
          <a:p>
            <a:pPr marL="76200" indent="0" algn="ctr">
              <a:buFont typeface="Wingdings 3" charset="2"/>
              <a:buNone/>
            </a:pPr>
            <a:endParaRPr lang="en-GB" dirty="0"/>
          </a:p>
        </p:txBody>
      </p:sp>
      <p:sp>
        <p:nvSpPr>
          <p:cNvPr id="5" name="TextBox 4">
            <a:extLst>
              <a:ext uri="{FF2B5EF4-FFF2-40B4-BE49-F238E27FC236}">
                <a16:creationId xmlns:a16="http://schemas.microsoft.com/office/drawing/2014/main" id="{53419736-7C07-4F7A-1683-21D0DC4CE6C1}"/>
              </a:ext>
            </a:extLst>
          </p:cNvPr>
          <p:cNvSpPr txBox="1"/>
          <p:nvPr/>
        </p:nvSpPr>
        <p:spPr>
          <a:xfrm>
            <a:off x="587409" y="3864882"/>
            <a:ext cx="7760944" cy="2031325"/>
          </a:xfrm>
          <a:prstGeom prst="rect">
            <a:avLst/>
          </a:prstGeom>
          <a:noFill/>
        </p:spPr>
        <p:txBody>
          <a:bodyPr wrap="square" rtlCol="0">
            <a:spAutoFit/>
          </a:bodyPr>
          <a:lstStyle/>
          <a:p>
            <a:pPr marL="76200"/>
            <a:r>
              <a:rPr lang="en-GB" sz="1800" b="1" dirty="0">
                <a:solidFill>
                  <a:srgbClr val="C00000"/>
                </a:solidFill>
              </a:rPr>
              <a:t>Timeframe</a:t>
            </a:r>
          </a:p>
          <a:p>
            <a:pPr marL="361950" indent="-285750">
              <a:buFont typeface="Arial" panose="020B0604020202020204" pitchFamily="34" charset="0"/>
              <a:buChar char="•"/>
            </a:pPr>
            <a:r>
              <a:rPr lang="en-GB" sz="1800" dirty="0">
                <a:solidFill>
                  <a:srgbClr val="C00000"/>
                </a:solidFill>
              </a:rPr>
              <a:t>Where safe staffing allows and building blocks are in place, this should be achieved by </a:t>
            </a:r>
            <a:r>
              <a:rPr lang="en-GB" sz="1800" b="1" dirty="0">
                <a:solidFill>
                  <a:srgbClr val="C00000"/>
                </a:solidFill>
              </a:rPr>
              <a:t>March 2023</a:t>
            </a:r>
            <a:r>
              <a:rPr lang="en-GB" sz="1800" dirty="0">
                <a:solidFill>
                  <a:srgbClr val="C00000"/>
                </a:solidFill>
              </a:rPr>
              <a:t>.” </a:t>
            </a:r>
          </a:p>
          <a:p>
            <a:pPr marL="361950" indent="-285750">
              <a:buFont typeface="Arial" panose="020B0604020202020204" pitchFamily="34" charset="0"/>
              <a:buChar char="•"/>
            </a:pPr>
            <a:r>
              <a:rPr lang="en-GB" sz="1800" dirty="0">
                <a:solidFill>
                  <a:srgbClr val="000066"/>
                </a:solidFill>
              </a:rPr>
              <a:t>Revised to </a:t>
            </a:r>
            <a:r>
              <a:rPr lang="en-GB" sz="1800" b="1" dirty="0">
                <a:solidFill>
                  <a:srgbClr val="000066"/>
                </a:solidFill>
              </a:rPr>
              <a:t>March 2024</a:t>
            </a:r>
            <a:r>
              <a:rPr lang="en-GB" sz="1800" dirty="0">
                <a:solidFill>
                  <a:srgbClr val="000066"/>
                </a:solidFill>
              </a:rPr>
              <a:t>. </a:t>
            </a:r>
          </a:p>
          <a:p>
            <a:pPr marL="361950" indent="-285750">
              <a:buFont typeface="Arial" panose="020B0604020202020204" pitchFamily="34" charset="0"/>
              <a:buChar char="•"/>
            </a:pPr>
            <a:r>
              <a:rPr lang="en-GB" sz="1800" b="1" dirty="0">
                <a:solidFill>
                  <a:srgbClr val="000066"/>
                </a:solidFill>
              </a:rPr>
              <a:t>‘Default model of care’ target date removed </a:t>
            </a:r>
            <a:r>
              <a:rPr lang="en-GB" sz="1800" dirty="0">
                <a:solidFill>
                  <a:srgbClr val="000066"/>
                </a:solidFill>
              </a:rPr>
              <a:t>in letter to NHS, 21 </a:t>
            </a:r>
            <a:r>
              <a:rPr lang="en-GB" sz="1800" b="1" dirty="0">
                <a:solidFill>
                  <a:srgbClr val="000066"/>
                </a:solidFill>
              </a:rPr>
              <a:t>Sept 2022</a:t>
            </a:r>
            <a:r>
              <a:rPr lang="en-GB" sz="1800" dirty="0">
                <a:solidFill>
                  <a:srgbClr val="000066"/>
                </a:solidFill>
              </a:rPr>
              <a:t>, ‘in the light of the continued workforce challenges that maternity services face’.</a:t>
            </a:r>
          </a:p>
        </p:txBody>
      </p:sp>
      <p:pic>
        <p:nvPicPr>
          <p:cNvPr id="7" name="Picture 6" descr="A picture containing person, smiling, posing, hairpiece&#10;&#10;Description automatically generated">
            <a:extLst>
              <a:ext uri="{FF2B5EF4-FFF2-40B4-BE49-F238E27FC236}">
                <a16:creationId xmlns:a16="http://schemas.microsoft.com/office/drawing/2014/main" id="{EF2B5F2A-226F-1E8E-F0AD-C41578BCE327}"/>
              </a:ext>
            </a:extLst>
          </p:cNvPr>
          <p:cNvPicPr>
            <a:picLocks noChangeAspect="1"/>
          </p:cNvPicPr>
          <p:nvPr/>
        </p:nvPicPr>
        <p:blipFill>
          <a:blip r:embed="rId4"/>
          <a:stretch>
            <a:fillRect/>
          </a:stretch>
        </p:blipFill>
        <p:spPr>
          <a:xfrm>
            <a:off x="9468296" y="3764584"/>
            <a:ext cx="2149544" cy="2149544"/>
          </a:xfrm>
          <a:prstGeom prst="rect">
            <a:avLst/>
          </a:prstGeom>
        </p:spPr>
      </p:pic>
    </p:spTree>
    <p:extLst>
      <p:ext uri="{BB962C8B-B14F-4D97-AF65-F5344CB8AC3E}">
        <p14:creationId xmlns:p14="http://schemas.microsoft.com/office/powerpoint/2010/main" val="1795959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B5FA-08DA-F977-E4B3-6DB4141CE28B}"/>
              </a:ext>
            </a:extLst>
          </p:cNvPr>
          <p:cNvSpPr>
            <a:spLocks noGrp="1"/>
          </p:cNvSpPr>
          <p:nvPr>
            <p:ph type="title"/>
          </p:nvPr>
        </p:nvSpPr>
        <p:spPr>
          <a:xfrm>
            <a:off x="0" y="53840"/>
            <a:ext cx="10515600" cy="865467"/>
          </a:xfrm>
        </p:spPr>
        <p:txBody>
          <a:bodyPr/>
          <a:lstStyle/>
          <a:p>
            <a:r>
              <a:rPr lang="en-GB" dirty="0">
                <a:solidFill>
                  <a:srgbClr val="002060"/>
                </a:solidFill>
              </a:rPr>
              <a:t>Context</a:t>
            </a:r>
          </a:p>
        </p:txBody>
      </p:sp>
      <p:sp>
        <p:nvSpPr>
          <p:cNvPr id="10" name="Rectangle 9">
            <a:extLst>
              <a:ext uri="{FF2B5EF4-FFF2-40B4-BE49-F238E27FC236}">
                <a16:creationId xmlns:a16="http://schemas.microsoft.com/office/drawing/2014/main" id="{DFB1B99F-4D16-D092-D073-A89DB8F220BE}"/>
              </a:ext>
            </a:extLst>
          </p:cNvPr>
          <p:cNvSpPr/>
          <p:nvPr/>
        </p:nvSpPr>
        <p:spPr>
          <a:xfrm>
            <a:off x="3647911" y="3498432"/>
            <a:ext cx="844724" cy="32971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2017</a:t>
            </a:r>
          </a:p>
        </p:txBody>
      </p:sp>
      <p:pic>
        <p:nvPicPr>
          <p:cNvPr id="14" name="Picture 13">
            <a:extLst>
              <a:ext uri="{FF2B5EF4-FFF2-40B4-BE49-F238E27FC236}">
                <a16:creationId xmlns:a16="http://schemas.microsoft.com/office/drawing/2014/main" id="{B0F0225A-EECD-4315-E8B4-A08265770424}"/>
              </a:ext>
            </a:extLst>
          </p:cNvPr>
          <p:cNvPicPr>
            <a:picLocks noChangeAspect="1"/>
          </p:cNvPicPr>
          <p:nvPr/>
        </p:nvPicPr>
        <p:blipFill rotWithShape="1">
          <a:blip r:embed="rId3"/>
          <a:srcRect l="18395" t="14324" r="36448" b="6498"/>
          <a:stretch/>
        </p:blipFill>
        <p:spPr>
          <a:xfrm>
            <a:off x="8358220" y="2350778"/>
            <a:ext cx="3599899" cy="3550494"/>
          </a:xfrm>
          <a:prstGeom prst="rect">
            <a:avLst/>
          </a:prstGeom>
        </p:spPr>
      </p:pic>
      <p:sp>
        <p:nvSpPr>
          <p:cNvPr id="15" name="Rectangle 14">
            <a:extLst>
              <a:ext uri="{FF2B5EF4-FFF2-40B4-BE49-F238E27FC236}">
                <a16:creationId xmlns:a16="http://schemas.microsoft.com/office/drawing/2014/main" id="{5E976663-0426-688E-ED47-2F9D6710A725}"/>
              </a:ext>
            </a:extLst>
          </p:cNvPr>
          <p:cNvSpPr/>
          <p:nvPr/>
        </p:nvSpPr>
        <p:spPr>
          <a:xfrm>
            <a:off x="8056345" y="5515276"/>
            <a:ext cx="827773" cy="276242"/>
          </a:xfrm>
          <a:prstGeom prst="rect">
            <a:avLst/>
          </a:prstGeom>
          <a:solidFill>
            <a:srgbClr val="33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2022</a:t>
            </a:r>
          </a:p>
        </p:txBody>
      </p:sp>
      <p:pic>
        <p:nvPicPr>
          <p:cNvPr id="19" name="Picture 18">
            <a:extLst>
              <a:ext uri="{FF2B5EF4-FFF2-40B4-BE49-F238E27FC236}">
                <a16:creationId xmlns:a16="http://schemas.microsoft.com/office/drawing/2014/main" id="{C7152035-E95A-1326-BC4B-180028D69FC4}"/>
              </a:ext>
            </a:extLst>
          </p:cNvPr>
          <p:cNvPicPr>
            <a:picLocks noChangeAspect="1"/>
          </p:cNvPicPr>
          <p:nvPr/>
        </p:nvPicPr>
        <p:blipFill rotWithShape="1">
          <a:blip r:embed="rId4"/>
          <a:srcRect l="18994" t="10043" r="32500" b="11062"/>
          <a:stretch/>
        </p:blipFill>
        <p:spPr>
          <a:xfrm>
            <a:off x="2044687" y="4649"/>
            <a:ext cx="4276569" cy="3912616"/>
          </a:xfrm>
          <a:prstGeom prst="rect">
            <a:avLst/>
          </a:prstGeom>
        </p:spPr>
      </p:pic>
      <p:sp>
        <p:nvSpPr>
          <p:cNvPr id="22" name="Text Placeholder 2">
            <a:extLst>
              <a:ext uri="{FF2B5EF4-FFF2-40B4-BE49-F238E27FC236}">
                <a16:creationId xmlns:a16="http://schemas.microsoft.com/office/drawing/2014/main" id="{9955BFD6-09B1-417F-5EE2-642F9048F95D}"/>
              </a:ext>
            </a:extLst>
          </p:cNvPr>
          <p:cNvSpPr txBox="1">
            <a:spLocks/>
          </p:cNvSpPr>
          <p:nvPr/>
        </p:nvSpPr>
        <p:spPr>
          <a:xfrm>
            <a:off x="5455067" y="2606506"/>
            <a:ext cx="3498327" cy="4256453"/>
          </a:xfrm>
          <a:prstGeom prst="rect">
            <a:avLst/>
          </a:prstGeom>
          <a:solidFill>
            <a:srgbClr val="CCECFF"/>
          </a:solidFill>
          <a:ln>
            <a:noFill/>
          </a:ln>
        </p:spPr>
        <p:txBody>
          <a:bodyPr spcFirstLastPara="1" wrap="square" lIns="91425" tIns="45700" rIns="91425" bIns="45700" anchor="t" anchorCtr="0"/>
          <a:lstStyle>
            <a:defPPr marR="0" lvl="0" algn="l" rtl="0">
              <a:lnSpc>
                <a:spcPct val="100000"/>
              </a:lnSpc>
              <a:spcBef>
                <a:spcPts val="0"/>
              </a:spcBef>
              <a:spcAft>
                <a:spcPts val="0"/>
              </a:spcAft>
            </a:defPPr>
            <a:lvl1pPr marL="457200" marR="0" lvl="0" indent="-381000" algn="l" rtl="0">
              <a:lnSpc>
                <a:spcPct val="90000"/>
              </a:lnSpc>
              <a:spcBef>
                <a:spcPts val="1000"/>
              </a:spcBef>
              <a:spcAft>
                <a:spcPts val="0"/>
              </a:spcAft>
              <a:buClr>
                <a:srgbClr val="193E72"/>
              </a:buClr>
              <a:buSzPts val="2400"/>
              <a:buFont typeface="Arial"/>
              <a:buChar char="•"/>
              <a:defRPr sz="2400" b="0" i="0" u="none" strike="noStrike" cap="none">
                <a:solidFill>
                  <a:srgbClr val="193E72"/>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76200" indent="0">
              <a:buFont typeface="Arial"/>
              <a:buNone/>
            </a:pPr>
            <a:r>
              <a:rPr lang="en-GB" sz="2000" b="1" dirty="0">
                <a:solidFill>
                  <a:srgbClr val="121212"/>
                </a:solidFill>
                <a:latin typeface="GuardianTextEgyptian"/>
              </a:rPr>
              <a:t>Failings in maternity care</a:t>
            </a:r>
            <a:r>
              <a:rPr lang="en-GB" sz="2000" dirty="0">
                <a:solidFill>
                  <a:srgbClr val="121212"/>
                </a:solidFill>
                <a:latin typeface="GuardianTextEgyptian"/>
              </a:rPr>
              <a:t> -  80 maternity services in England are rated as “inadequate” or “requires improvement” by the Care Quality Commission. </a:t>
            </a:r>
          </a:p>
          <a:p>
            <a:pPr marL="76200" indent="0">
              <a:buFont typeface="Arial"/>
              <a:buNone/>
            </a:pPr>
            <a:r>
              <a:rPr lang="en-GB" sz="2000" dirty="0">
                <a:solidFill>
                  <a:srgbClr val="121212"/>
                </a:solidFill>
                <a:latin typeface="GuardianTextEgyptian"/>
              </a:rPr>
              <a:t>Soundbite headlines … deflect attention from the real cause of this crisis: </a:t>
            </a:r>
            <a:r>
              <a:rPr lang="en-GB" sz="2000" b="1" dirty="0">
                <a:solidFill>
                  <a:srgbClr val="121212"/>
                </a:solidFill>
                <a:latin typeface="GuardianTextEgyptian"/>
              </a:rPr>
              <a:t>years of cuts and a failure to prioritise maternal health.</a:t>
            </a:r>
            <a:br>
              <a:rPr lang="en-GB" sz="2000" b="1" dirty="0"/>
            </a:br>
            <a:r>
              <a:rPr lang="en-GB" sz="2000" b="1" dirty="0">
                <a:solidFill>
                  <a:srgbClr val="121212"/>
                </a:solidFill>
                <a:latin typeface="GuardianTextEgyptian"/>
              </a:rPr>
              <a:t>Sarah Davies, Midwife</a:t>
            </a:r>
            <a:br>
              <a:rPr lang="en-GB" sz="2000" dirty="0"/>
            </a:br>
            <a:r>
              <a:rPr lang="en-GB" sz="2000" i="1" dirty="0">
                <a:solidFill>
                  <a:srgbClr val="121212"/>
                </a:solidFill>
                <a:latin typeface="GuardianTextEgyptian"/>
              </a:rPr>
              <a:t>Salford</a:t>
            </a:r>
            <a:endParaRPr lang="en-GB" sz="2000" dirty="0"/>
          </a:p>
        </p:txBody>
      </p:sp>
      <p:pic>
        <p:nvPicPr>
          <p:cNvPr id="24" name="Picture 23">
            <a:extLst>
              <a:ext uri="{FF2B5EF4-FFF2-40B4-BE49-F238E27FC236}">
                <a16:creationId xmlns:a16="http://schemas.microsoft.com/office/drawing/2014/main" id="{128A583C-6675-4E31-7289-2F21801BA87F}"/>
              </a:ext>
            </a:extLst>
          </p:cNvPr>
          <p:cNvPicPr>
            <a:picLocks noChangeAspect="1"/>
          </p:cNvPicPr>
          <p:nvPr/>
        </p:nvPicPr>
        <p:blipFill rotWithShape="1">
          <a:blip r:embed="rId5"/>
          <a:srcRect l="18868" t="9965" r="32757" b="6807"/>
          <a:stretch/>
        </p:blipFill>
        <p:spPr>
          <a:xfrm>
            <a:off x="91850" y="2833660"/>
            <a:ext cx="4038004" cy="3907857"/>
          </a:xfrm>
          <a:prstGeom prst="rect">
            <a:avLst/>
          </a:prstGeom>
        </p:spPr>
      </p:pic>
      <p:sp>
        <p:nvSpPr>
          <p:cNvPr id="25" name="TextBox 24">
            <a:extLst>
              <a:ext uri="{FF2B5EF4-FFF2-40B4-BE49-F238E27FC236}">
                <a16:creationId xmlns:a16="http://schemas.microsoft.com/office/drawing/2014/main" id="{991FA935-5290-B1D1-7AC5-7F31F59A05AE}"/>
              </a:ext>
            </a:extLst>
          </p:cNvPr>
          <p:cNvSpPr txBox="1"/>
          <p:nvPr/>
        </p:nvSpPr>
        <p:spPr>
          <a:xfrm>
            <a:off x="-37189" y="5930021"/>
            <a:ext cx="5492256" cy="923330"/>
          </a:xfrm>
          <a:prstGeom prst="rect">
            <a:avLst/>
          </a:prstGeom>
          <a:solidFill>
            <a:srgbClr val="FFCCCC"/>
          </a:solidFill>
        </p:spPr>
        <p:txBody>
          <a:bodyPr wrap="square" rtlCol="0">
            <a:spAutoFit/>
          </a:bodyPr>
          <a:lstStyle/>
          <a:p>
            <a:r>
              <a:rPr lang="en-GB" b="0" i="0" dirty="0">
                <a:solidFill>
                  <a:srgbClr val="121212"/>
                </a:solidFill>
                <a:effectLst/>
                <a:latin typeface="GuardianTextEgyptian"/>
              </a:rPr>
              <a:t>Royal Berkshire delivery suite down</a:t>
            </a:r>
            <a:r>
              <a:rPr lang="en-GB" b="1" i="0" dirty="0">
                <a:solidFill>
                  <a:srgbClr val="121212"/>
                </a:solidFill>
                <a:effectLst/>
                <a:latin typeface="GuardianTextEgyptian"/>
              </a:rPr>
              <a:t> two-thirds of [midwives] </a:t>
            </a:r>
            <a:r>
              <a:rPr lang="en-GB" b="0" i="0" dirty="0">
                <a:solidFill>
                  <a:srgbClr val="121212"/>
                </a:solidFill>
                <a:effectLst/>
                <a:latin typeface="GuardianTextEgyptian"/>
              </a:rPr>
              <a:t>needed to provide safe care, while the </a:t>
            </a:r>
            <a:r>
              <a:rPr lang="en-GB" b="1" i="0" dirty="0">
                <a:solidFill>
                  <a:srgbClr val="121212"/>
                </a:solidFill>
                <a:effectLst/>
                <a:latin typeface="GuardianTextEgyptian"/>
              </a:rPr>
              <a:t>midwife-led unit had only one third. </a:t>
            </a:r>
            <a:r>
              <a:rPr lang="en-GB" b="0" i="0" dirty="0">
                <a:solidFill>
                  <a:srgbClr val="121212"/>
                </a:solidFill>
                <a:effectLst/>
                <a:latin typeface="GuardianTextEgyptian"/>
              </a:rPr>
              <a:t>Guardian 7.6. 2017</a:t>
            </a:r>
            <a:endParaRPr lang="en-GB" dirty="0"/>
          </a:p>
        </p:txBody>
      </p:sp>
      <p:sp>
        <p:nvSpPr>
          <p:cNvPr id="26" name="Rectangle 25">
            <a:extLst>
              <a:ext uri="{FF2B5EF4-FFF2-40B4-BE49-F238E27FC236}">
                <a16:creationId xmlns:a16="http://schemas.microsoft.com/office/drawing/2014/main" id="{C9121524-6A59-BEC1-C098-3FA839CE8DC6}"/>
              </a:ext>
            </a:extLst>
          </p:cNvPr>
          <p:cNvSpPr/>
          <p:nvPr/>
        </p:nvSpPr>
        <p:spPr>
          <a:xfrm>
            <a:off x="3526971" y="3498432"/>
            <a:ext cx="1389642" cy="329717"/>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2017</a:t>
            </a:r>
          </a:p>
        </p:txBody>
      </p:sp>
      <p:pic>
        <p:nvPicPr>
          <p:cNvPr id="3086" name="Picture 14" descr="Pistol, Pump, Fuel, Car, Driving, Gas">
            <a:extLst>
              <a:ext uri="{FF2B5EF4-FFF2-40B4-BE49-F238E27FC236}">
                <a16:creationId xmlns:a16="http://schemas.microsoft.com/office/drawing/2014/main" id="{FA93AD1A-BAFC-2BB6-C5CC-379EACB5C9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640" y="1216738"/>
            <a:ext cx="1526398" cy="952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53615011-DA48-02A1-1EA1-D7ED41424598}"/>
              </a:ext>
            </a:extLst>
          </p:cNvPr>
          <p:cNvPicPr>
            <a:picLocks noChangeAspect="1"/>
          </p:cNvPicPr>
          <p:nvPr/>
        </p:nvPicPr>
        <p:blipFill rotWithShape="1">
          <a:blip r:embed="rId7"/>
          <a:srcRect l="17603" t="59484" r="34935" b="25396"/>
          <a:stretch/>
        </p:blipFill>
        <p:spPr>
          <a:xfrm>
            <a:off x="6571951" y="5901272"/>
            <a:ext cx="5786521" cy="1036966"/>
          </a:xfrm>
          <a:prstGeom prst="rect">
            <a:avLst/>
          </a:prstGeom>
        </p:spPr>
      </p:pic>
      <p:pic>
        <p:nvPicPr>
          <p:cNvPr id="3" name="Picture 2">
            <a:extLst>
              <a:ext uri="{FF2B5EF4-FFF2-40B4-BE49-F238E27FC236}">
                <a16:creationId xmlns:a16="http://schemas.microsoft.com/office/drawing/2014/main" id="{84868B6F-A24C-1A54-EF73-C81EA5B826C1}"/>
              </a:ext>
            </a:extLst>
          </p:cNvPr>
          <p:cNvPicPr>
            <a:picLocks noChangeAspect="1"/>
          </p:cNvPicPr>
          <p:nvPr/>
        </p:nvPicPr>
        <p:blipFill rotWithShape="1">
          <a:blip r:embed="rId8"/>
          <a:srcRect l="48416" t="28561" r="6825" b="21607"/>
          <a:stretch/>
        </p:blipFill>
        <p:spPr bwMode="auto">
          <a:xfrm>
            <a:off x="7858315" y="264748"/>
            <a:ext cx="3040759" cy="1904238"/>
          </a:xfrm>
          <a:prstGeom prst="rect">
            <a:avLst/>
          </a:prstGeom>
          <a:ln>
            <a:noFill/>
          </a:ln>
          <a:extLst>
            <a:ext uri="{53640926-AAD7-44D8-BBD7-CCE9431645EC}">
              <a14:shadowObscured xmlns:a14="http://schemas.microsoft.com/office/drawing/2010/main"/>
            </a:ext>
          </a:extLst>
        </p:spPr>
      </p:pic>
      <p:pic>
        <p:nvPicPr>
          <p:cNvPr id="4" name="Picture 12" descr="Reflections on the initial findings of the Ockenden Review - Patient ...">
            <a:extLst>
              <a:ext uri="{FF2B5EF4-FFF2-40B4-BE49-F238E27FC236}">
                <a16:creationId xmlns:a16="http://schemas.microsoft.com/office/drawing/2014/main" id="{828EE46A-F531-311A-648B-609ECFF444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03883" y="1062548"/>
            <a:ext cx="1781175" cy="11811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FEDC0A53-46A5-C0E6-1513-52984E03301C}"/>
              </a:ext>
            </a:extLst>
          </p:cNvPr>
          <p:cNvSpPr/>
          <p:nvPr/>
        </p:nvSpPr>
        <p:spPr>
          <a:xfrm>
            <a:off x="6898816" y="388497"/>
            <a:ext cx="1251285" cy="44276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2022</a:t>
            </a:r>
          </a:p>
        </p:txBody>
      </p:sp>
      <p:pic>
        <p:nvPicPr>
          <p:cNvPr id="2050" name="Picture 2" descr="Cardiology Magazine Image">
            <a:extLst>
              <a:ext uri="{FF2B5EF4-FFF2-40B4-BE49-F238E27FC236}">
                <a16:creationId xmlns:a16="http://schemas.microsoft.com/office/drawing/2014/main" id="{7FC76369-E6D3-DC70-811F-C7318A3085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17906" y="1029061"/>
            <a:ext cx="1904238" cy="190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81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additive="base">
                                        <p:cTn id="7" dur="500" fill="hold"/>
                                        <p:tgtEl>
                                          <p:spTgt spid="3086"/>
                                        </p:tgtEl>
                                        <p:attrNameLst>
                                          <p:attrName>ppt_x</p:attrName>
                                        </p:attrNameLst>
                                      </p:cBhvr>
                                      <p:tavLst>
                                        <p:tav tm="0">
                                          <p:val>
                                            <p:strVal val="#ppt_x"/>
                                          </p:val>
                                        </p:tav>
                                        <p:tav tm="100000">
                                          <p:val>
                                            <p:strVal val="#ppt_x"/>
                                          </p:val>
                                        </p:tav>
                                      </p:tavLst>
                                    </p:anim>
                                    <p:anim calcmode="lin" valueType="num">
                                      <p:cBhvr additive="base">
                                        <p:cTn id="8" dur="500" fill="hold"/>
                                        <p:tgtEl>
                                          <p:spTgt spid="30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7E13E-7C53-57A5-A4D7-893816C4F306}"/>
              </a:ext>
            </a:extLst>
          </p:cNvPr>
          <p:cNvSpPr>
            <a:spLocks noGrp="1"/>
          </p:cNvSpPr>
          <p:nvPr>
            <p:ph type="title"/>
          </p:nvPr>
        </p:nvSpPr>
        <p:spPr>
          <a:xfrm>
            <a:off x="317017" y="209261"/>
            <a:ext cx="11747021" cy="706964"/>
          </a:xfrm>
        </p:spPr>
        <p:txBody>
          <a:bodyPr/>
          <a:lstStyle/>
          <a:p>
            <a:r>
              <a:rPr lang="en-GB" dirty="0">
                <a:solidFill>
                  <a:srgbClr val="002060"/>
                </a:solidFill>
              </a:rPr>
              <a:t>The wise woman plants a tree sapling knowing she will never sit under its shade</a:t>
            </a:r>
          </a:p>
        </p:txBody>
      </p:sp>
      <p:graphicFrame>
        <p:nvGraphicFramePr>
          <p:cNvPr id="7" name="Diagram 6">
            <a:extLst>
              <a:ext uri="{FF2B5EF4-FFF2-40B4-BE49-F238E27FC236}">
                <a16:creationId xmlns:a16="http://schemas.microsoft.com/office/drawing/2014/main" id="{06FC841D-673D-F844-1C61-8B703ABADBA2}"/>
              </a:ext>
            </a:extLst>
          </p:cNvPr>
          <p:cNvGraphicFramePr/>
          <p:nvPr>
            <p:extLst>
              <p:ext uri="{D42A27DB-BD31-4B8C-83A1-F6EECF244321}">
                <p14:modId xmlns:p14="http://schemas.microsoft.com/office/powerpoint/2010/main" val="2377709305"/>
              </p:ext>
            </p:extLst>
          </p:nvPr>
        </p:nvGraphicFramePr>
        <p:xfrm>
          <a:off x="1977243" y="1469036"/>
          <a:ext cx="10515600" cy="43593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1626C56-F97B-45B3-0B45-03F1FAF7E685}"/>
              </a:ext>
            </a:extLst>
          </p:cNvPr>
          <p:cNvPicPr>
            <a:picLocks noChangeAspect="1"/>
          </p:cNvPicPr>
          <p:nvPr/>
        </p:nvPicPr>
        <p:blipFill>
          <a:blip r:embed="rId8"/>
          <a:stretch>
            <a:fillRect/>
          </a:stretch>
        </p:blipFill>
        <p:spPr>
          <a:xfrm>
            <a:off x="160415" y="1953164"/>
            <a:ext cx="2013848" cy="2013848"/>
          </a:xfrm>
          <a:prstGeom prst="rect">
            <a:avLst/>
          </a:prstGeom>
        </p:spPr>
      </p:pic>
      <p:graphicFrame>
        <p:nvGraphicFramePr>
          <p:cNvPr id="11" name="Diagram 10">
            <a:extLst>
              <a:ext uri="{FF2B5EF4-FFF2-40B4-BE49-F238E27FC236}">
                <a16:creationId xmlns:a16="http://schemas.microsoft.com/office/drawing/2014/main" id="{4E27107E-A46C-5216-088C-619C8732C9BD}"/>
              </a:ext>
            </a:extLst>
          </p:cNvPr>
          <p:cNvGraphicFramePr/>
          <p:nvPr>
            <p:extLst>
              <p:ext uri="{D42A27DB-BD31-4B8C-83A1-F6EECF244321}">
                <p14:modId xmlns:p14="http://schemas.microsoft.com/office/powerpoint/2010/main" val="82673765"/>
              </p:ext>
            </p:extLst>
          </p:nvPr>
        </p:nvGraphicFramePr>
        <p:xfrm>
          <a:off x="-1917228" y="3565258"/>
          <a:ext cx="4155287" cy="45262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Box 11">
            <a:extLst>
              <a:ext uri="{FF2B5EF4-FFF2-40B4-BE49-F238E27FC236}">
                <a16:creationId xmlns:a16="http://schemas.microsoft.com/office/drawing/2014/main" id="{B612E05A-049F-7A9B-1573-1BCF325321F5}"/>
              </a:ext>
            </a:extLst>
          </p:cNvPr>
          <p:cNvSpPr txBox="1"/>
          <p:nvPr/>
        </p:nvSpPr>
        <p:spPr>
          <a:xfrm>
            <a:off x="5573329" y="4512039"/>
            <a:ext cx="4155287" cy="2548328"/>
          </a:xfrm>
          <a:prstGeom prst="rect">
            <a:avLst/>
          </a:prstGeom>
          <a:noFill/>
        </p:spPr>
        <p:txBody>
          <a:bodyPr wrap="square" rtlCol="0">
            <a:spAutoFit/>
          </a:bodyPr>
          <a:lstStyle/>
          <a:p>
            <a:pPr lvl="0"/>
            <a:endParaRPr lang="en-GB" dirty="0"/>
          </a:p>
        </p:txBody>
      </p:sp>
      <p:pic>
        <p:nvPicPr>
          <p:cNvPr id="13" name="Picture 12" descr="A person wearing a head scarf&#10;&#10;Description automatically generated with low confidence">
            <a:extLst>
              <a:ext uri="{FF2B5EF4-FFF2-40B4-BE49-F238E27FC236}">
                <a16:creationId xmlns:a16="http://schemas.microsoft.com/office/drawing/2014/main" id="{E27059DB-67BD-8D3B-C274-B1CDE6755F9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9813" l="1059" r="99756">
                        <a14:foregroundMark x1="46417" y1="24563" x2="48290" y2="20750"/>
                        <a14:foregroundMark x1="24186" y1="39625" x2="24186" y2="36375"/>
                        <a14:foregroundMark x1="63681" y1="25750" x2="72557" y2="28563"/>
                        <a14:foregroundMark x1="72557" y1="28563" x2="81433" y2="35438"/>
                        <a14:foregroundMark x1="81433" y1="35438" x2="90065" y2="58375"/>
                        <a14:foregroundMark x1="90065" y1="58375" x2="83143" y2="77250"/>
                        <a14:foregroundMark x1="83143" y1="77250" x2="89169" y2="83063"/>
                        <a14:foregroundMark x1="89169" y1="83063" x2="98208" y2="81500"/>
                        <a14:foregroundMark x1="98208" y1="81500" x2="99756" y2="80750"/>
                        <a14:foregroundMark x1="88274" y1="81375" x2="91450" y2="80938"/>
                        <a14:foregroundMark x1="84365" y1="77938" x2="95195" y2="75063"/>
                        <a14:foregroundMark x1="95195" y1="75063" x2="86726" y2="80375"/>
                        <a14:foregroundMark x1="86726" y1="80375" x2="84365" y2="80938"/>
                        <a14:foregroundMark x1="23371" y1="37000" x2="38599" y2="25063"/>
                        <a14:foregroundMark x1="38599" y1="25063" x2="47394" y2="22750"/>
                        <a14:foregroundMark x1="47394" y1="22750" x2="48779" y2="22938"/>
                        <a14:foregroundMark x1="23697" y1="68688" x2="27362" y2="77563"/>
                        <a14:foregroundMark x1="27362" y1="77563" x2="24593" y2="85000"/>
                        <a14:foregroundMark x1="24593" y1="85000" x2="1140" y2="86750"/>
                        <a14:foregroundMark x1="40961" y1="80375" x2="2769" y2="92813"/>
                        <a14:foregroundMark x1="30700" y1="74750" x2="24186" y2="80500"/>
                        <a14:foregroundMark x1="24186" y1="80500" x2="24430" y2="80750"/>
                        <a14:foregroundMark x1="37296" y1="76125" x2="25570" y2="83750"/>
                        <a14:foregroundMark x1="25570" y1="83750" x2="24186" y2="83563"/>
                        <a14:foregroundMark x1="42020" y1="80750" x2="4072" y2="91625"/>
                        <a14:foregroundMark x1="41205" y1="82188" x2="3909" y2="96875"/>
                        <a14:foregroundMark x1="3909" y1="96875" x2="3257" y2="97438"/>
                        <a14:foregroundMark x1="79642" y1="68938" x2="92997" y2="74750"/>
                        <a14:foregroundMark x1="87785" y1="61687" x2="81433" y2="82313"/>
                        <a14:foregroundMark x1="81433" y1="82313" x2="92915" y2="85375"/>
                        <a14:foregroundMark x1="92915" y1="85375" x2="87296" y2="79000"/>
                        <a14:foregroundMark x1="87296" y1="79000" x2="89821" y2="77938"/>
                        <a14:foregroundMark x1="75977" y1="91813" x2="43648" y2="97188"/>
                        <a14:foregroundMark x1="43648" y1="97188" x2="43567" y2="99813"/>
                        <a14:foregroundMark x1="26059" y1="86188" x2="46417" y2="90813"/>
                        <a14:foregroundMark x1="27036" y1="87563" x2="37459" y2="91813"/>
                        <a14:foregroundMark x1="37459" y1="91813" x2="24104" y2="88063"/>
                        <a14:foregroundMark x1="24104" y1="88063" x2="33795" y2="90063"/>
                        <a14:foregroundMark x1="33795" y1="90063" x2="48208" y2="89188"/>
                        <a14:foregroundMark x1="48208" y1="89188" x2="68893" y2="91938"/>
                        <a14:foregroundMark x1="68893" y1="91938" x2="72313" y2="95438"/>
                        <a14:foregroundMark x1="39902" y1="86000" x2="38844" y2="90813"/>
                        <a14:foregroundMark x1="40147" y1="87563" x2="48127" y2="83750"/>
                        <a14:foregroundMark x1="48127" y1="83750" x2="46987" y2="90000"/>
                        <a14:foregroundMark x1="30212" y1="94375" x2="76629" y2="95750"/>
                        <a14:foregroundMark x1="76629" y1="95750" x2="67101" y2="99125"/>
                        <a14:foregroundMark x1="67101" y1="99125" x2="99593" y2="95938"/>
                        <a14:foregroundMark x1="99593" y1="95938" x2="69544" y2="99438"/>
                        <a14:foregroundMark x1="69544" y1="99438" x2="93730" y2="91750"/>
                        <a14:foregroundMark x1="93730" y1="91750" x2="75814" y2="97563"/>
                        <a14:foregroundMark x1="75814" y1="97563" x2="60016" y2="99250"/>
                        <a14:foregroundMark x1="60016" y1="99250" x2="24756" y2="95063"/>
                        <a14:foregroundMark x1="24756" y1="95063" x2="40065" y2="93125"/>
                        <a14:foregroundMark x1="40065" y1="93125" x2="29560" y2="93063"/>
                        <a14:foregroundMark x1="29560" y1="93063" x2="45603" y2="97438"/>
                        <a14:foregroundMark x1="45603" y1="97438" x2="43811" y2="95813"/>
                        <a14:foregroundMark x1="80700" y1="68125" x2="85423" y2="67938"/>
                        <a14:foregroundMark x1="53257" y1="24563" x2="53746" y2="21125"/>
                        <a14:foregroundMark x1="26792" y1="33375" x2="37541" y2="25000"/>
                        <a14:foregroundMark x1="37541" y1="25000" x2="47720" y2="22938"/>
                        <a14:foregroundMark x1="53502" y1="21375" x2="64169" y2="23375"/>
                        <a14:foregroundMark x1="64169" y1="23375" x2="73290" y2="27563"/>
                        <a14:foregroundMark x1="73290" y1="27563" x2="78583" y2="32563"/>
                        <a14:foregroundMark x1="78583" y1="32563" x2="78583" y2="32563"/>
                        <a14:foregroundMark x1="19463" y1="46438" x2="31433" y2="28938"/>
                        <a14:foregroundMark x1="31433" y1="28938" x2="40472" y2="23188"/>
                        <a14:foregroundMark x1="40472" y1="23188" x2="52199" y2="22375"/>
                        <a14:foregroundMark x1="52199" y1="22375" x2="35261" y2="26313"/>
                        <a14:foregroundMark x1="35261" y1="26313" x2="19870" y2="39188"/>
                        <a14:foregroundMark x1="19870" y1="39188" x2="18078" y2="48000"/>
                        <a14:foregroundMark x1="18078" y1="48000" x2="18974" y2="54063"/>
                        <a14:foregroundMark x1="26792" y1="90813" x2="30700" y2="92813"/>
                        <a14:foregroundMark x1="42264" y1="87188" x2="48534" y2="91375"/>
                        <a14:foregroundMark x1="48534" y1="91375" x2="48534" y2="91375"/>
                        <a14:backgroundMark x1="28833" y1="79414" x2="28895" y2="79523"/>
                        <a14:backgroundMark x1="13067" y1="87266" x2="407" y2="90000"/>
                        <a14:backgroundMark x1="38272" y1="91089" x2="37324" y2="91613"/>
                        <a14:backgroundMark x1="27944" y1="96697" x2="27850" y2="97813"/>
                        <a14:backgroundMark x1="29504" y1="78225" x2="29423" y2="79179"/>
                        <a14:backgroundMark x1="29967" y1="72750" x2="29838" y2="74276"/>
                        <a14:backgroundMark x1="27850" y1="97813" x2="27850" y2="97813"/>
                      </a14:backgroundRemoval>
                    </a14:imgEffect>
                  </a14:imgLayer>
                </a14:imgProps>
              </a:ext>
              <a:ext uri="{28A0092B-C50C-407E-A947-70E740481C1C}">
                <a14:useLocalDpi xmlns:a14="http://schemas.microsoft.com/office/drawing/2010/main" val="0"/>
              </a:ext>
            </a:extLst>
          </a:blip>
          <a:srcRect/>
          <a:stretch>
            <a:fillRect/>
          </a:stretch>
        </p:blipFill>
        <p:spPr bwMode="auto">
          <a:xfrm>
            <a:off x="7309210" y="3192651"/>
            <a:ext cx="2670030" cy="3479381"/>
          </a:xfrm>
          <a:prstGeom prst="rect">
            <a:avLst/>
          </a:prstGeom>
        </p:spPr>
      </p:pic>
      <p:sp>
        <p:nvSpPr>
          <p:cNvPr id="14" name="TextBox 13">
            <a:extLst>
              <a:ext uri="{FF2B5EF4-FFF2-40B4-BE49-F238E27FC236}">
                <a16:creationId xmlns:a16="http://schemas.microsoft.com/office/drawing/2014/main" id="{14562BC7-3F84-A5FD-202D-DA9EEC0C85DA}"/>
              </a:ext>
            </a:extLst>
          </p:cNvPr>
          <p:cNvSpPr txBox="1"/>
          <p:nvPr/>
        </p:nvSpPr>
        <p:spPr>
          <a:xfrm>
            <a:off x="1354422" y="3565258"/>
            <a:ext cx="1418758" cy="369332"/>
          </a:xfrm>
          <a:prstGeom prst="rect">
            <a:avLst/>
          </a:prstGeom>
          <a:solidFill>
            <a:srgbClr val="FF33CC"/>
          </a:solidFill>
        </p:spPr>
        <p:txBody>
          <a:bodyPr wrap="square" rtlCol="0">
            <a:spAutoFit/>
          </a:bodyPr>
          <a:lstStyle/>
          <a:p>
            <a:r>
              <a:rPr lang="en-GB" dirty="0"/>
              <a:t>Rachael</a:t>
            </a:r>
          </a:p>
        </p:txBody>
      </p:sp>
      <p:sp>
        <p:nvSpPr>
          <p:cNvPr id="15" name="TextBox 14">
            <a:extLst>
              <a:ext uri="{FF2B5EF4-FFF2-40B4-BE49-F238E27FC236}">
                <a16:creationId xmlns:a16="http://schemas.microsoft.com/office/drawing/2014/main" id="{8551B564-39DD-BC7A-69AB-39BB45BF453E}"/>
              </a:ext>
            </a:extLst>
          </p:cNvPr>
          <p:cNvSpPr txBox="1"/>
          <p:nvPr/>
        </p:nvSpPr>
        <p:spPr>
          <a:xfrm>
            <a:off x="1752390" y="5291528"/>
            <a:ext cx="1020790" cy="307777"/>
          </a:xfrm>
          <a:prstGeom prst="rect">
            <a:avLst/>
          </a:prstGeom>
          <a:solidFill>
            <a:srgbClr val="FF33CC"/>
          </a:solidFill>
        </p:spPr>
        <p:txBody>
          <a:bodyPr wrap="square" rtlCol="0">
            <a:spAutoFit/>
          </a:bodyPr>
          <a:lstStyle/>
          <a:p>
            <a:r>
              <a:rPr lang="en-GB" dirty="0"/>
              <a:t>Agnes</a:t>
            </a:r>
          </a:p>
        </p:txBody>
      </p:sp>
      <p:sp>
        <p:nvSpPr>
          <p:cNvPr id="16" name="TextBox 15">
            <a:extLst>
              <a:ext uri="{FF2B5EF4-FFF2-40B4-BE49-F238E27FC236}">
                <a16:creationId xmlns:a16="http://schemas.microsoft.com/office/drawing/2014/main" id="{FF62CF0B-F837-DC45-D026-D007F231A289}"/>
              </a:ext>
            </a:extLst>
          </p:cNvPr>
          <p:cNvSpPr txBox="1"/>
          <p:nvPr/>
        </p:nvSpPr>
        <p:spPr>
          <a:xfrm>
            <a:off x="7003669" y="5235075"/>
            <a:ext cx="1020790" cy="307777"/>
          </a:xfrm>
          <a:prstGeom prst="rect">
            <a:avLst/>
          </a:prstGeom>
          <a:solidFill>
            <a:srgbClr val="FF33CC"/>
          </a:solidFill>
        </p:spPr>
        <p:txBody>
          <a:bodyPr wrap="square" rtlCol="0">
            <a:spAutoFit/>
          </a:bodyPr>
          <a:lstStyle/>
          <a:p>
            <a:r>
              <a:rPr lang="en-GB" dirty="0" err="1"/>
              <a:t>Zenab</a:t>
            </a:r>
            <a:endParaRPr lang="en-GB" dirty="0"/>
          </a:p>
        </p:txBody>
      </p:sp>
      <p:sp>
        <p:nvSpPr>
          <p:cNvPr id="17" name="TextBox 16">
            <a:extLst>
              <a:ext uri="{FF2B5EF4-FFF2-40B4-BE49-F238E27FC236}">
                <a16:creationId xmlns:a16="http://schemas.microsoft.com/office/drawing/2014/main" id="{0AC2E38D-0964-03F7-3FAD-7AFE1D4C2516}"/>
              </a:ext>
            </a:extLst>
          </p:cNvPr>
          <p:cNvSpPr txBox="1"/>
          <p:nvPr/>
        </p:nvSpPr>
        <p:spPr>
          <a:xfrm>
            <a:off x="6190528" y="1392667"/>
            <a:ext cx="1020790" cy="307777"/>
          </a:xfrm>
          <a:prstGeom prst="rect">
            <a:avLst/>
          </a:prstGeom>
          <a:solidFill>
            <a:srgbClr val="FF33CC"/>
          </a:solidFill>
        </p:spPr>
        <p:txBody>
          <a:bodyPr wrap="square" rtlCol="0">
            <a:spAutoFit/>
          </a:bodyPr>
          <a:lstStyle/>
          <a:p>
            <a:r>
              <a:rPr lang="en-GB" dirty="0"/>
              <a:t>Chaya</a:t>
            </a:r>
          </a:p>
        </p:txBody>
      </p:sp>
    </p:spTree>
    <p:extLst>
      <p:ext uri="{BB962C8B-B14F-4D97-AF65-F5344CB8AC3E}">
        <p14:creationId xmlns:p14="http://schemas.microsoft.com/office/powerpoint/2010/main" val="4215943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FD58-E470-A384-5F8A-A0C0B1E31A32}"/>
              </a:ext>
            </a:extLst>
          </p:cNvPr>
          <p:cNvSpPr>
            <a:spLocks noGrp="1"/>
          </p:cNvSpPr>
          <p:nvPr>
            <p:ph type="title"/>
          </p:nvPr>
        </p:nvSpPr>
        <p:spPr>
          <a:xfrm>
            <a:off x="305561" y="157223"/>
            <a:ext cx="10515600" cy="865467"/>
          </a:xfrm>
        </p:spPr>
        <p:txBody>
          <a:bodyPr/>
          <a:lstStyle/>
          <a:p>
            <a:r>
              <a:rPr lang="en-GB" dirty="0">
                <a:solidFill>
                  <a:srgbClr val="002060"/>
                </a:solidFill>
              </a:rPr>
              <a:t>Why do we care?</a:t>
            </a:r>
          </a:p>
        </p:txBody>
      </p:sp>
      <p:sp>
        <p:nvSpPr>
          <p:cNvPr id="3" name="Text Placeholder 2">
            <a:extLst>
              <a:ext uri="{FF2B5EF4-FFF2-40B4-BE49-F238E27FC236}">
                <a16:creationId xmlns:a16="http://schemas.microsoft.com/office/drawing/2014/main" id="{236AC3B6-9B36-33B5-2431-C1681B237DF0}"/>
              </a:ext>
            </a:extLst>
          </p:cNvPr>
          <p:cNvSpPr>
            <a:spLocks noGrp="1"/>
          </p:cNvSpPr>
          <p:nvPr>
            <p:ph idx="1"/>
          </p:nvPr>
        </p:nvSpPr>
        <p:spPr>
          <a:xfrm>
            <a:off x="891212" y="1022690"/>
            <a:ext cx="7482840" cy="4444631"/>
          </a:xfrm>
        </p:spPr>
        <p:txBody>
          <a:bodyPr/>
          <a:lstStyle/>
          <a:p>
            <a:pPr marL="76200" indent="0">
              <a:buNone/>
            </a:pPr>
            <a:r>
              <a:rPr lang="en-GB" sz="2400" b="1" dirty="0">
                <a:solidFill>
                  <a:srgbClr val="000000"/>
                </a:solidFill>
                <a:effectLst/>
                <a:latin typeface="Calibri" panose="020F0502020204030204" pitchFamily="34" charset="0"/>
                <a:ea typeface="Times New Roman" panose="02020603050405020304" pitchFamily="18" charset="0"/>
              </a:rPr>
              <a:t>Research evidence</a:t>
            </a:r>
          </a:p>
          <a:p>
            <a:pPr marL="76200" indent="0">
              <a:buNone/>
            </a:pPr>
            <a:endParaRPr lang="en-GB" sz="800" dirty="0">
              <a:solidFill>
                <a:srgbClr val="000000"/>
              </a:solidFill>
              <a:effectLst/>
              <a:latin typeface="Calibri" panose="020F0502020204030204" pitchFamily="34" charset="0"/>
              <a:ea typeface="Times New Roman" panose="02020603050405020304" pitchFamily="18" charset="0"/>
            </a:endParaRPr>
          </a:p>
        </p:txBody>
      </p:sp>
      <p:pic>
        <p:nvPicPr>
          <p:cNvPr id="1026" name="Picture 2">
            <a:extLst>
              <a:ext uri="{FF2B5EF4-FFF2-40B4-BE49-F238E27FC236}">
                <a16:creationId xmlns:a16="http://schemas.microsoft.com/office/drawing/2014/main" id="{A7CB261C-7909-3CDC-078B-EC883F3A0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04" y="615113"/>
            <a:ext cx="6873896" cy="504889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E204B2D-FF6C-C4CC-2343-30E64FFB1323}"/>
              </a:ext>
            </a:extLst>
          </p:cNvPr>
          <p:cNvSpPr txBox="1"/>
          <p:nvPr/>
        </p:nvSpPr>
        <p:spPr>
          <a:xfrm>
            <a:off x="305561" y="4076850"/>
            <a:ext cx="4610100" cy="2554545"/>
          </a:xfrm>
          <a:prstGeom prst="rect">
            <a:avLst/>
          </a:prstGeom>
          <a:noFill/>
        </p:spPr>
        <p:txBody>
          <a:bodyPr wrap="square">
            <a:spAutoFit/>
          </a:bodyPr>
          <a:lstStyle/>
          <a:p>
            <a:r>
              <a:rPr lang="en-GB" sz="2000" b="0" i="0" dirty="0">
                <a:solidFill>
                  <a:srgbClr val="002D64"/>
                </a:solidFill>
                <a:effectLst/>
                <a:latin typeface="Source Sans Pro" panose="020B0503030403020204" pitchFamily="34" charset="0"/>
              </a:rPr>
              <a:t>‘Women who received midwife-led continuity models of care were less likely to experience intervention and more likely to be satisfied with their care with at least comparable adverse outcomes for women or their infants than women who received other models of care.’ (Sandall, et al.)</a:t>
            </a:r>
            <a:endParaRPr lang="en-GB" sz="2000" dirty="0"/>
          </a:p>
        </p:txBody>
      </p:sp>
      <p:sp>
        <p:nvSpPr>
          <p:cNvPr id="4" name="Rectangle: Rounded Corners 3">
            <a:extLst>
              <a:ext uri="{FF2B5EF4-FFF2-40B4-BE49-F238E27FC236}">
                <a16:creationId xmlns:a16="http://schemas.microsoft.com/office/drawing/2014/main" id="{BADCD818-7121-1A8A-8576-707E29BB2D25}"/>
              </a:ext>
            </a:extLst>
          </p:cNvPr>
          <p:cNvSpPr/>
          <p:nvPr/>
        </p:nvSpPr>
        <p:spPr>
          <a:xfrm>
            <a:off x="284118" y="1584548"/>
            <a:ext cx="4631543" cy="1960865"/>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bg1"/>
              </a:solidFill>
            </a:endParaRPr>
          </a:p>
          <a:p>
            <a:pPr algn="ctr"/>
            <a:r>
              <a:rPr lang="en-GB" b="1" dirty="0">
                <a:solidFill>
                  <a:schemeClr val="bg1"/>
                </a:solidFill>
              </a:rPr>
              <a:t>Cochrane review</a:t>
            </a:r>
            <a:r>
              <a:rPr lang="en-GB" dirty="0">
                <a:solidFill>
                  <a:schemeClr val="bg1"/>
                </a:solidFill>
              </a:rPr>
              <a:t> (Sandall et al , 2016)</a:t>
            </a:r>
          </a:p>
          <a:p>
            <a:pPr algn="ctr"/>
            <a:r>
              <a:rPr lang="en-GB" b="1" dirty="0">
                <a:solidFill>
                  <a:schemeClr val="bg1"/>
                </a:solidFill>
              </a:rPr>
              <a:t>GP evidence </a:t>
            </a:r>
            <a:r>
              <a:rPr lang="en-GB" dirty="0">
                <a:solidFill>
                  <a:schemeClr val="bg1"/>
                </a:solidFill>
              </a:rPr>
              <a:t>(</a:t>
            </a:r>
            <a:r>
              <a:rPr lang="en-GB" sz="1400" i="0" dirty="0">
                <a:solidFill>
                  <a:schemeClr val="bg1"/>
                </a:solidFill>
                <a:effectLst/>
                <a:latin typeface="+mn-lt"/>
              </a:rPr>
              <a:t>Pereira Gray , 2018, 2022)</a:t>
            </a:r>
            <a:endParaRPr lang="en-GB" dirty="0">
              <a:solidFill>
                <a:schemeClr val="bg1"/>
              </a:solidFill>
            </a:endParaRPr>
          </a:p>
          <a:p>
            <a:pPr algn="ctr"/>
            <a:r>
              <a:rPr lang="en-GB" b="1" dirty="0">
                <a:solidFill>
                  <a:schemeClr val="bg1"/>
                </a:solidFill>
              </a:rPr>
              <a:t>Women’s experiences</a:t>
            </a:r>
            <a:r>
              <a:rPr lang="en-GB" dirty="0">
                <a:solidFill>
                  <a:schemeClr val="bg1"/>
                </a:solidFill>
              </a:rPr>
              <a:t> (Hunter, 2005; Davison et al 2015)</a:t>
            </a:r>
          </a:p>
          <a:p>
            <a:pPr algn="ctr"/>
            <a:r>
              <a:rPr lang="en-GB" b="1" dirty="0">
                <a:solidFill>
                  <a:schemeClr val="bg1"/>
                </a:solidFill>
              </a:rPr>
              <a:t>Women w PMH, fewer PTBs </a:t>
            </a:r>
            <a:r>
              <a:rPr lang="en-GB" dirty="0">
                <a:solidFill>
                  <a:schemeClr val="bg1"/>
                </a:solidFill>
              </a:rPr>
              <a:t>(Cummins et al, 2022)</a:t>
            </a:r>
          </a:p>
          <a:p>
            <a:pPr algn="ctr"/>
            <a:endParaRPr lang="en-GB" dirty="0">
              <a:solidFill>
                <a:schemeClr val="bg1"/>
              </a:solidFill>
            </a:endParaRPr>
          </a:p>
        </p:txBody>
      </p:sp>
    </p:spTree>
    <p:extLst>
      <p:ext uri="{BB962C8B-B14F-4D97-AF65-F5344CB8AC3E}">
        <p14:creationId xmlns:p14="http://schemas.microsoft.com/office/powerpoint/2010/main" val="185122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AFD58-E470-A384-5F8A-A0C0B1E31A32}"/>
              </a:ext>
            </a:extLst>
          </p:cNvPr>
          <p:cNvSpPr>
            <a:spLocks noGrp="1"/>
          </p:cNvSpPr>
          <p:nvPr>
            <p:ph type="title"/>
          </p:nvPr>
        </p:nvSpPr>
        <p:spPr>
          <a:xfrm>
            <a:off x="135635" y="266428"/>
            <a:ext cx="6470904" cy="865467"/>
          </a:xfrm>
        </p:spPr>
        <p:txBody>
          <a:bodyPr/>
          <a:lstStyle/>
          <a:p>
            <a:r>
              <a:rPr lang="en-GB" dirty="0">
                <a:solidFill>
                  <a:srgbClr val="002060"/>
                </a:solidFill>
              </a:rPr>
              <a:t>Why is our input needed? </a:t>
            </a:r>
          </a:p>
        </p:txBody>
      </p:sp>
      <p:sp>
        <p:nvSpPr>
          <p:cNvPr id="3" name="Text Placeholder 2">
            <a:extLst>
              <a:ext uri="{FF2B5EF4-FFF2-40B4-BE49-F238E27FC236}">
                <a16:creationId xmlns:a16="http://schemas.microsoft.com/office/drawing/2014/main" id="{236AC3B6-9B36-33B5-2431-C1681B237DF0}"/>
              </a:ext>
            </a:extLst>
          </p:cNvPr>
          <p:cNvSpPr>
            <a:spLocks noGrp="1"/>
          </p:cNvSpPr>
          <p:nvPr>
            <p:ph idx="1"/>
          </p:nvPr>
        </p:nvSpPr>
        <p:spPr>
          <a:xfrm>
            <a:off x="838200" y="1042417"/>
            <a:ext cx="10756392" cy="443877"/>
          </a:xfrm>
        </p:spPr>
        <p:txBody>
          <a:bodyPr>
            <a:normAutofit lnSpcReduction="10000"/>
          </a:bodyPr>
          <a:lstStyle/>
          <a:p>
            <a:pPr marL="76200" indent="0">
              <a:buNone/>
            </a:pPr>
            <a:r>
              <a:rPr lang="en-GB" b="1" dirty="0">
                <a:solidFill>
                  <a:srgbClr val="000000"/>
                </a:solidFill>
                <a:latin typeface="Calibri" panose="020F0502020204030204" pitchFamily="34" charset="0"/>
                <a:ea typeface="Times New Roman" panose="02020603050405020304" pitchFamily="18" charset="0"/>
              </a:rPr>
              <a:t>N</a:t>
            </a:r>
            <a:r>
              <a:rPr lang="en-GB" sz="2400" b="1" dirty="0">
                <a:solidFill>
                  <a:srgbClr val="000000"/>
                </a:solidFill>
                <a:effectLst/>
                <a:latin typeface="Calibri" panose="020F0502020204030204" pitchFamily="34" charset="0"/>
                <a:ea typeface="Times New Roman" panose="02020603050405020304" pitchFamily="18" charset="0"/>
              </a:rPr>
              <a:t>ational maternity policy for England  + NHS England implementation team</a:t>
            </a:r>
          </a:p>
          <a:p>
            <a:pPr marL="76200" indent="0">
              <a:buNone/>
            </a:pPr>
            <a:endParaRPr lang="en-GB" sz="800" dirty="0">
              <a:solidFill>
                <a:srgbClr val="000000"/>
              </a:solidFill>
              <a:effectLst/>
              <a:latin typeface="Calibri" panose="020F0502020204030204" pitchFamily="34" charset="0"/>
              <a:ea typeface="Times New Roman" panose="02020603050405020304" pitchFamily="18" charset="0"/>
            </a:endParaRPr>
          </a:p>
        </p:txBody>
      </p:sp>
      <p:sp>
        <p:nvSpPr>
          <p:cNvPr id="5" name="Rectangle: Rounded Corners 4">
            <a:extLst>
              <a:ext uri="{FF2B5EF4-FFF2-40B4-BE49-F238E27FC236}">
                <a16:creationId xmlns:a16="http://schemas.microsoft.com/office/drawing/2014/main" id="{2E73A5C6-0D37-6820-62FB-D19C54988624}"/>
              </a:ext>
            </a:extLst>
          </p:cNvPr>
          <p:cNvSpPr/>
          <p:nvPr/>
        </p:nvSpPr>
        <p:spPr>
          <a:xfrm>
            <a:off x="646175" y="1847088"/>
            <a:ext cx="5449826" cy="27618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latin typeface="Calibri" panose="020F0502020204030204" pitchFamily="34" charset="0"/>
                <a:ea typeface="Times New Roman" panose="02020603050405020304" pitchFamily="18" charset="0"/>
              </a:rPr>
              <a:t>E</a:t>
            </a:r>
            <a:r>
              <a:rPr lang="en-GB" sz="2000" b="1" dirty="0">
                <a:solidFill>
                  <a:schemeClr val="bg1"/>
                </a:solidFill>
                <a:effectLst/>
                <a:latin typeface="Calibri" panose="020F0502020204030204" pitchFamily="34" charset="0"/>
                <a:ea typeface="Times New Roman" panose="02020603050405020304" pitchFamily="18" charset="0"/>
              </a:rPr>
              <a:t>xtensive consultation</a:t>
            </a:r>
          </a:p>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Times New Roman" panose="02020603050405020304" pitchFamily="18" charset="0"/>
              </a:rPr>
              <a:t>15 regional drop-ins for service users across England; </a:t>
            </a:r>
          </a:p>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Times New Roman" panose="02020603050405020304" pitchFamily="18" charset="0"/>
              </a:rPr>
              <a:t>38 visits to maternity services; </a:t>
            </a:r>
          </a:p>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Times New Roman" panose="02020603050405020304" pitchFamily="18" charset="0"/>
              </a:rPr>
              <a:t>5192 responses to an online consultation,</a:t>
            </a:r>
          </a:p>
          <a:p>
            <a:pPr marL="342900" indent="-342900">
              <a:buFont typeface="Arial" panose="020B0604020202020204" pitchFamily="34" charset="0"/>
              <a:buChar char="•"/>
            </a:pPr>
            <a:r>
              <a:rPr lang="en-GB" sz="2000" dirty="0">
                <a:solidFill>
                  <a:schemeClr val="bg1"/>
                </a:solidFill>
                <a:effectLst/>
                <a:latin typeface="Calibri" panose="020F0502020204030204" pitchFamily="34" charset="0"/>
                <a:ea typeface="Times New Roman" panose="02020603050405020304" pitchFamily="18" charset="0"/>
              </a:rPr>
              <a:t>two national </a:t>
            </a:r>
            <a:r>
              <a:rPr lang="en-GB" sz="2000" dirty="0" err="1">
                <a:solidFill>
                  <a:schemeClr val="bg1"/>
                </a:solidFill>
                <a:effectLst/>
                <a:latin typeface="Calibri" panose="020F0502020204030204" pitchFamily="34" charset="0"/>
                <a:ea typeface="Times New Roman" panose="02020603050405020304" pitchFamily="18" charset="0"/>
              </a:rPr>
              <a:t>BirthTank</a:t>
            </a:r>
            <a:r>
              <a:rPr lang="en-GB" sz="2000" dirty="0">
                <a:solidFill>
                  <a:schemeClr val="bg1"/>
                </a:solidFill>
                <a:effectLst/>
                <a:latin typeface="Calibri" panose="020F0502020204030204" pitchFamily="34" charset="0"/>
                <a:ea typeface="Times New Roman" panose="02020603050405020304" pitchFamily="18" charset="0"/>
              </a:rPr>
              <a:t> events  (N=300)</a:t>
            </a:r>
            <a:endParaRPr lang="en-GB" sz="20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Rounded Corners 5">
            <a:extLst>
              <a:ext uri="{FF2B5EF4-FFF2-40B4-BE49-F238E27FC236}">
                <a16:creationId xmlns:a16="http://schemas.microsoft.com/office/drawing/2014/main" id="{B6A6563F-B20A-4DE7-4FC9-46C870F7D312}"/>
              </a:ext>
            </a:extLst>
          </p:cNvPr>
          <p:cNvSpPr/>
          <p:nvPr/>
        </p:nvSpPr>
        <p:spPr>
          <a:xfrm>
            <a:off x="6537961" y="1907884"/>
            <a:ext cx="4902200" cy="9509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000" b="1" dirty="0"/>
          </a:p>
          <a:p>
            <a:r>
              <a:rPr lang="en-GB" sz="2000" b="1" dirty="0"/>
              <a:t>Improving equity and equality in maternity and neonatal care</a:t>
            </a:r>
          </a:p>
          <a:p>
            <a:endParaRPr lang="en-GB" sz="2400" dirty="0"/>
          </a:p>
        </p:txBody>
      </p:sp>
      <p:sp>
        <p:nvSpPr>
          <p:cNvPr id="7" name="Rectangle: Rounded Corners 6">
            <a:extLst>
              <a:ext uri="{FF2B5EF4-FFF2-40B4-BE49-F238E27FC236}">
                <a16:creationId xmlns:a16="http://schemas.microsoft.com/office/drawing/2014/main" id="{6AE7876B-E662-43A1-F28B-108C505AD31E}"/>
              </a:ext>
            </a:extLst>
          </p:cNvPr>
          <p:cNvSpPr/>
          <p:nvPr/>
        </p:nvSpPr>
        <p:spPr>
          <a:xfrm>
            <a:off x="6470904" y="5511850"/>
            <a:ext cx="5074922" cy="107972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Quote for intro</a:t>
            </a:r>
          </a:p>
        </p:txBody>
      </p:sp>
      <p:sp>
        <p:nvSpPr>
          <p:cNvPr id="8" name="Rectangle: Rounded Corners 7">
            <a:extLst>
              <a:ext uri="{FF2B5EF4-FFF2-40B4-BE49-F238E27FC236}">
                <a16:creationId xmlns:a16="http://schemas.microsoft.com/office/drawing/2014/main" id="{5AE0E768-3181-2F32-08A5-B32DF5CC5092}"/>
              </a:ext>
            </a:extLst>
          </p:cNvPr>
          <p:cNvSpPr/>
          <p:nvPr/>
        </p:nvSpPr>
        <p:spPr>
          <a:xfrm>
            <a:off x="646174" y="4864607"/>
            <a:ext cx="5449826" cy="95097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Better Births (2016) - </a:t>
            </a:r>
            <a:r>
              <a:rPr lang="en-GB" sz="2000" dirty="0">
                <a:solidFill>
                  <a:schemeClr val="bg1"/>
                </a:solidFill>
                <a:latin typeface="Calibri" panose="020F0502020204030204" pitchFamily="34" charset="0"/>
                <a:cs typeface="Calibri" panose="020F0502020204030204" pitchFamily="34" charset="0"/>
              </a:rPr>
              <a:t>Safety and personalisation</a:t>
            </a:r>
          </a:p>
        </p:txBody>
      </p:sp>
      <p:sp>
        <p:nvSpPr>
          <p:cNvPr id="4" name="TextBox 3">
            <a:extLst>
              <a:ext uri="{FF2B5EF4-FFF2-40B4-BE49-F238E27FC236}">
                <a16:creationId xmlns:a16="http://schemas.microsoft.com/office/drawing/2014/main" id="{D00D8B5D-FCD8-5CE1-F0DC-A7A18C528F7B}"/>
              </a:ext>
            </a:extLst>
          </p:cNvPr>
          <p:cNvSpPr txBox="1"/>
          <p:nvPr/>
        </p:nvSpPr>
        <p:spPr>
          <a:xfrm>
            <a:off x="6096000" y="362035"/>
            <a:ext cx="5729773" cy="584775"/>
          </a:xfrm>
          <a:prstGeom prst="rect">
            <a:avLst/>
          </a:prstGeom>
          <a:noFill/>
        </p:spPr>
        <p:txBody>
          <a:bodyPr wrap="square" rtlCol="0">
            <a:spAutoFit/>
          </a:bodyPr>
          <a:lstStyle/>
          <a:p>
            <a:r>
              <a:rPr lang="en-GB" sz="3200" dirty="0">
                <a:solidFill>
                  <a:srgbClr val="C00000"/>
                </a:solidFill>
              </a:rPr>
              <a:t>Is our input needed?</a:t>
            </a:r>
          </a:p>
        </p:txBody>
      </p:sp>
      <p:pic>
        <p:nvPicPr>
          <p:cNvPr id="5122" name="Picture 2">
            <a:extLst>
              <a:ext uri="{FF2B5EF4-FFF2-40B4-BE49-F238E27FC236}">
                <a16:creationId xmlns:a16="http://schemas.microsoft.com/office/drawing/2014/main" id="{A4B5FA97-BA1B-BC1D-D4A7-B1F7C1C43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823" y="3312983"/>
            <a:ext cx="5890382" cy="3313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66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D5-F507-A44C-C207-3C7FAA024396}"/>
              </a:ext>
            </a:extLst>
          </p:cNvPr>
          <p:cNvSpPr>
            <a:spLocks noGrp="1"/>
          </p:cNvSpPr>
          <p:nvPr>
            <p:ph type="title"/>
          </p:nvPr>
        </p:nvSpPr>
        <p:spPr>
          <a:xfrm>
            <a:off x="333544" y="435711"/>
            <a:ext cx="8761413" cy="706964"/>
          </a:xfrm>
        </p:spPr>
        <p:txBody>
          <a:bodyPr/>
          <a:lstStyle/>
          <a:p>
            <a:r>
              <a:rPr lang="en-GB" dirty="0">
                <a:solidFill>
                  <a:srgbClr val="002060"/>
                </a:solidFill>
              </a:rPr>
              <a:t>What makes change happen?</a:t>
            </a:r>
          </a:p>
        </p:txBody>
      </p:sp>
      <p:pic>
        <p:nvPicPr>
          <p:cNvPr id="6146" name="Picture 2" descr="Thinking Woman PNG Transparent Image SVG file">
            <a:extLst>
              <a:ext uri="{FF2B5EF4-FFF2-40B4-BE49-F238E27FC236}">
                <a16:creationId xmlns:a16="http://schemas.microsoft.com/office/drawing/2014/main" id="{724F2AC5-4F1F-9DDC-B8FE-C11D408C5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330" y="1876301"/>
            <a:ext cx="4249586" cy="38390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0E1C78E-9949-A32D-AC64-D2CC7D9C9D41}"/>
              </a:ext>
            </a:extLst>
          </p:cNvPr>
          <p:cNvSpPr txBox="1"/>
          <p:nvPr/>
        </p:nvSpPr>
        <p:spPr>
          <a:xfrm>
            <a:off x="7104214" y="1230594"/>
            <a:ext cx="4249586" cy="1200329"/>
          </a:xfrm>
          <a:prstGeom prst="rect">
            <a:avLst/>
          </a:prstGeom>
          <a:noFill/>
        </p:spPr>
        <p:txBody>
          <a:bodyPr wrap="square" rtlCol="0">
            <a:spAutoFit/>
          </a:bodyPr>
          <a:lstStyle/>
          <a:p>
            <a:r>
              <a:rPr lang="en-GB" sz="2400" dirty="0">
                <a:solidFill>
                  <a:srgbClr val="C00000"/>
                </a:solidFill>
              </a:rPr>
              <a:t>Co-ordinated changes in structures, processes and patterns of behaviour.</a:t>
            </a:r>
          </a:p>
        </p:txBody>
      </p:sp>
      <p:pic>
        <p:nvPicPr>
          <p:cNvPr id="4" name="Picture 3" descr="Graphical user interface&#10;&#10;Description automatically generated">
            <a:extLst>
              <a:ext uri="{FF2B5EF4-FFF2-40B4-BE49-F238E27FC236}">
                <a16:creationId xmlns:a16="http://schemas.microsoft.com/office/drawing/2014/main" id="{613984EC-E777-1743-8521-6F7EF07F3CB8}"/>
              </a:ext>
            </a:extLst>
          </p:cNvPr>
          <p:cNvPicPr>
            <a:picLocks noChangeAspect="1"/>
          </p:cNvPicPr>
          <p:nvPr/>
        </p:nvPicPr>
        <p:blipFill rotWithShape="1">
          <a:blip r:embed="rId4"/>
          <a:srcRect l="23932" t="18398" r="1907" b="7596"/>
          <a:stretch/>
        </p:blipFill>
        <p:spPr bwMode="auto">
          <a:xfrm>
            <a:off x="7104214" y="2603283"/>
            <a:ext cx="4249420" cy="238506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EBAA7C7-A6D0-2730-45A4-EEBBA050F57B}"/>
              </a:ext>
            </a:extLst>
          </p:cNvPr>
          <p:cNvSpPr txBox="1"/>
          <p:nvPr/>
        </p:nvSpPr>
        <p:spPr>
          <a:xfrm>
            <a:off x="7104214" y="5258074"/>
            <a:ext cx="5087786" cy="738664"/>
          </a:xfrm>
          <a:prstGeom prst="rect">
            <a:avLst/>
          </a:prstGeom>
          <a:noFill/>
        </p:spPr>
        <p:txBody>
          <a:bodyPr wrap="square" rtlCol="0">
            <a:spAutoFit/>
          </a:bodyPr>
          <a:lstStyle/>
          <a:p>
            <a:r>
              <a:rPr lang="en-GB" dirty="0"/>
              <a:t>NHS England Sustainable Improvement Team and the Horizons Team, NHS England. Publications Gateway Reference: 07914  NHS England, 2018</a:t>
            </a:r>
          </a:p>
        </p:txBody>
      </p:sp>
    </p:spTree>
    <p:extLst>
      <p:ext uri="{BB962C8B-B14F-4D97-AF65-F5344CB8AC3E}">
        <p14:creationId xmlns:p14="http://schemas.microsoft.com/office/powerpoint/2010/main" val="99197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barn(inVertical)">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A25D5-F507-A44C-C207-3C7FAA024396}"/>
              </a:ext>
            </a:extLst>
          </p:cNvPr>
          <p:cNvSpPr>
            <a:spLocks noGrp="1"/>
          </p:cNvSpPr>
          <p:nvPr>
            <p:ph type="title"/>
          </p:nvPr>
        </p:nvSpPr>
        <p:spPr>
          <a:xfrm>
            <a:off x="202769" y="903059"/>
            <a:ext cx="10515600" cy="865467"/>
          </a:xfrm>
        </p:spPr>
        <p:txBody>
          <a:bodyPr/>
          <a:lstStyle/>
          <a:p>
            <a:r>
              <a:rPr lang="en-GB" dirty="0">
                <a:solidFill>
                  <a:srgbClr val="002060"/>
                </a:solidFill>
              </a:rPr>
              <a:t>What makes change happen?</a:t>
            </a:r>
          </a:p>
        </p:txBody>
      </p:sp>
      <p:pic>
        <p:nvPicPr>
          <p:cNvPr id="4" name="Picture 3" descr="Graphical user interface&#10;&#10;Description automatically generated">
            <a:extLst>
              <a:ext uri="{FF2B5EF4-FFF2-40B4-BE49-F238E27FC236}">
                <a16:creationId xmlns:a16="http://schemas.microsoft.com/office/drawing/2014/main" id="{EF1A61C4-D0BE-3A4E-C4B7-2864AF7F2D44}"/>
              </a:ext>
            </a:extLst>
          </p:cNvPr>
          <p:cNvPicPr>
            <a:picLocks noChangeAspect="1"/>
          </p:cNvPicPr>
          <p:nvPr/>
        </p:nvPicPr>
        <p:blipFill rotWithShape="1">
          <a:blip r:embed="rId3"/>
          <a:srcRect l="23932" t="18398" r="1907" b="7596"/>
          <a:stretch/>
        </p:blipFill>
        <p:spPr bwMode="auto">
          <a:xfrm>
            <a:off x="7187507" y="576112"/>
            <a:ext cx="4249420" cy="2385060"/>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6F1A2EC5-486B-2299-5447-3735EC824A71}"/>
              </a:ext>
            </a:extLst>
          </p:cNvPr>
          <p:cNvSpPr txBox="1"/>
          <p:nvPr/>
        </p:nvSpPr>
        <p:spPr>
          <a:xfrm>
            <a:off x="921327" y="1662740"/>
            <a:ext cx="5047013" cy="4401205"/>
          </a:xfrm>
          <a:prstGeom prst="rect">
            <a:avLst/>
          </a:prstGeom>
          <a:noFill/>
        </p:spPr>
        <p:txBody>
          <a:bodyPr wrap="square" rtlCol="0">
            <a:spAutoFit/>
          </a:bodyPr>
          <a:lstStyle/>
          <a:p>
            <a:r>
              <a:rPr lang="en-GB" sz="2000" dirty="0">
                <a:solidFill>
                  <a:srgbClr val="C00000"/>
                </a:solidFill>
              </a:rPr>
              <a:t>• A shift in power and a more distributed leadership </a:t>
            </a:r>
          </a:p>
          <a:p>
            <a:endParaRPr lang="en-GB" sz="2000" dirty="0">
              <a:solidFill>
                <a:srgbClr val="C00000"/>
              </a:solidFill>
            </a:endParaRPr>
          </a:p>
          <a:p>
            <a:r>
              <a:rPr lang="en-GB" sz="2000" dirty="0">
                <a:solidFill>
                  <a:srgbClr val="C00000"/>
                </a:solidFill>
              </a:rPr>
              <a:t>• Comprehensive and active engagement of stakeholders </a:t>
            </a:r>
          </a:p>
          <a:p>
            <a:endParaRPr lang="en-GB" sz="2000" dirty="0">
              <a:solidFill>
                <a:srgbClr val="C00000"/>
              </a:solidFill>
            </a:endParaRPr>
          </a:p>
          <a:p>
            <a:r>
              <a:rPr lang="en-GB" sz="2000" dirty="0">
                <a:solidFill>
                  <a:srgbClr val="C00000"/>
                </a:solidFill>
              </a:rPr>
              <a:t>• Mutually reinforcing changes in multiple systems and processes.</a:t>
            </a:r>
          </a:p>
          <a:p>
            <a:endParaRPr lang="en-GB" sz="2000" dirty="0">
              <a:solidFill>
                <a:srgbClr val="C00000"/>
              </a:solidFill>
            </a:endParaRPr>
          </a:p>
          <a:p>
            <a:r>
              <a:rPr lang="en-GB" sz="2000" dirty="0">
                <a:solidFill>
                  <a:srgbClr val="C00000"/>
                </a:solidFill>
              </a:rPr>
              <a:t>Consider social movement change</a:t>
            </a:r>
            <a:r>
              <a:rPr lang="en-GB" sz="1600" dirty="0">
                <a:solidFill>
                  <a:srgbClr val="C00000"/>
                </a:solidFill>
              </a:rPr>
              <a:t> </a:t>
            </a:r>
          </a:p>
          <a:p>
            <a:pPr marL="285750" indent="-285750">
              <a:buFont typeface="Arial" panose="020B0604020202020204" pitchFamily="34" charset="0"/>
              <a:buChar char="•"/>
            </a:pPr>
            <a:r>
              <a:rPr lang="en-GB" sz="1600" dirty="0">
                <a:solidFill>
                  <a:srgbClr val="0070C0"/>
                </a:solidFill>
              </a:rPr>
              <a:t>How can we create change efforts that </a:t>
            </a:r>
            <a:r>
              <a:rPr lang="en-GB" sz="1600" b="1" dirty="0">
                <a:solidFill>
                  <a:srgbClr val="0070C0"/>
                </a:solidFill>
              </a:rPr>
              <a:t>surge with energy, </a:t>
            </a:r>
            <a:r>
              <a:rPr lang="en-GB" sz="1600" dirty="0">
                <a:solidFill>
                  <a:srgbClr val="0070C0"/>
                </a:solidFill>
              </a:rPr>
              <a:t>that are </a:t>
            </a:r>
            <a:r>
              <a:rPr lang="en-GB" sz="1600" b="1" dirty="0">
                <a:solidFill>
                  <a:srgbClr val="0070C0"/>
                </a:solidFill>
              </a:rPr>
              <a:t>an unstoppable force for positive change</a:t>
            </a:r>
            <a:r>
              <a:rPr lang="en-GB" sz="1600" dirty="0">
                <a:solidFill>
                  <a:srgbClr val="0070C0"/>
                </a:solidFill>
              </a:rPr>
              <a:t>? </a:t>
            </a:r>
          </a:p>
          <a:p>
            <a:pPr marL="285750" indent="-285750">
              <a:buFont typeface="Arial" panose="020B0604020202020204" pitchFamily="34" charset="0"/>
              <a:buChar char="•"/>
            </a:pPr>
            <a:r>
              <a:rPr lang="en-GB" sz="1600" b="1" dirty="0">
                <a:solidFill>
                  <a:srgbClr val="0070C0"/>
                </a:solidFill>
              </a:rPr>
              <a:t>How do we mobilise all the people who could and should contribute to our change efforts?</a:t>
            </a:r>
            <a:endParaRPr lang="en-GB" sz="2000" dirty="0">
              <a:solidFill>
                <a:srgbClr val="0070C0"/>
              </a:solidFill>
            </a:endParaRPr>
          </a:p>
        </p:txBody>
      </p:sp>
      <p:sp>
        <p:nvSpPr>
          <p:cNvPr id="6" name="Speech Bubble: Oval 5">
            <a:extLst>
              <a:ext uri="{FF2B5EF4-FFF2-40B4-BE49-F238E27FC236}">
                <a16:creationId xmlns:a16="http://schemas.microsoft.com/office/drawing/2014/main" id="{426AFF88-A79E-E579-0BCC-7BB4E5FB1E27}"/>
              </a:ext>
            </a:extLst>
          </p:cNvPr>
          <p:cNvSpPr/>
          <p:nvPr/>
        </p:nvSpPr>
        <p:spPr>
          <a:xfrm>
            <a:off x="1175658" y="143378"/>
            <a:ext cx="5225143" cy="759681"/>
          </a:xfrm>
          <a:prstGeom prst="wedgeEllipseCallout">
            <a:avLst>
              <a:gd name="adj1" fmla="val -13409"/>
              <a:gd name="adj2" fmla="val 9341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rgbClr val="004070"/>
                </a:solidFill>
              </a:rPr>
              <a:t>Large scale</a:t>
            </a:r>
          </a:p>
        </p:txBody>
      </p:sp>
      <p:sp>
        <p:nvSpPr>
          <p:cNvPr id="7" name="Rectangle 6">
            <a:extLst>
              <a:ext uri="{FF2B5EF4-FFF2-40B4-BE49-F238E27FC236}">
                <a16:creationId xmlns:a16="http://schemas.microsoft.com/office/drawing/2014/main" id="{A41A7976-6EBD-839D-1694-3327CC5529B8}"/>
              </a:ext>
            </a:extLst>
          </p:cNvPr>
          <p:cNvSpPr/>
          <p:nvPr/>
        </p:nvSpPr>
        <p:spPr>
          <a:xfrm>
            <a:off x="6925085" y="3863342"/>
            <a:ext cx="4511842" cy="159682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Bradley Hand ITC" panose="03070402050302030203" pitchFamily="66" charset="0"/>
              </a:rPr>
              <a:t>Deeply challenging to current mental models and ways of thinking (it feels uncomfortable and evokes some push-back from others because it is so different from the usual)</a:t>
            </a:r>
          </a:p>
        </p:txBody>
      </p:sp>
    </p:spTree>
    <p:extLst>
      <p:ext uri="{BB962C8B-B14F-4D97-AF65-F5344CB8AC3E}">
        <p14:creationId xmlns:p14="http://schemas.microsoft.com/office/powerpoint/2010/main" val="22001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31995</TotalTime>
  <Words>3023</Words>
  <Application>Microsoft Office PowerPoint</Application>
  <PresentationFormat>Widescreen</PresentationFormat>
  <Paragraphs>245</Paragraphs>
  <Slides>17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Arial</vt:lpstr>
      <vt:lpstr>Bradley Hand ITC</vt:lpstr>
      <vt:lpstr>Calibri</vt:lpstr>
      <vt:lpstr>Century Gothic</vt:lpstr>
      <vt:lpstr>GuardianTextEgyptian</vt:lpstr>
      <vt:lpstr>lato</vt:lpstr>
      <vt:lpstr>NexusSerif</vt:lpstr>
      <vt:lpstr>Reader Pro</vt:lpstr>
      <vt:lpstr>Segoe UI</vt:lpstr>
      <vt:lpstr>Source Sans Pro</vt:lpstr>
      <vt:lpstr>Times New Roman</vt:lpstr>
      <vt:lpstr>Wingdings 3</vt:lpstr>
      <vt:lpstr>Ion Boardroom</vt:lpstr>
      <vt:lpstr>Charities’ and Service Users’ Maternity Continuity of Carer Network</vt:lpstr>
      <vt:lpstr>PowerPoint Presentation</vt:lpstr>
      <vt:lpstr>October 2021</vt:lpstr>
      <vt:lpstr>Context</vt:lpstr>
      <vt:lpstr>The wise woman plants a tree sapling knowing she will never sit under its shade</vt:lpstr>
      <vt:lpstr>Why do we care?</vt:lpstr>
      <vt:lpstr>Why is our input needed? </vt:lpstr>
      <vt:lpstr>What makes change happen?</vt:lpstr>
      <vt:lpstr>What makes change happen?</vt:lpstr>
      <vt:lpstr>          10 key principles of large scale change</vt:lpstr>
      <vt:lpstr>PowerPoint Presentation</vt:lpstr>
      <vt:lpstr>Continuity of carer implementation milestones, Autumn 2000 onward</vt:lpstr>
      <vt:lpstr>‘Building blocks’ toolkit &amp; online tools</vt:lpstr>
      <vt:lpstr>Charities and service users</vt:lpstr>
      <vt:lpstr>PowerPoint Presentation</vt:lpstr>
      <vt:lpstr>PowerPoint Presentation</vt:lpstr>
      <vt:lpstr>References and further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Harris-Tafri, Michele</dc:creator>
  <cp:lastModifiedBy>Harris-Tafri, Michele</cp:lastModifiedBy>
  <cp:revision>100</cp:revision>
  <dcterms:modified xsi:type="dcterms:W3CDTF">2022-11-01T14:02:17Z</dcterms:modified>
</cp:coreProperties>
</file>