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sldIdLst>
    <p:sldId id="279" r:id="rId5"/>
    <p:sldId id="277" r:id="rId6"/>
    <p:sldId id="261" r:id="rId7"/>
    <p:sldId id="281" r:id="rId8"/>
    <p:sldId id="276" r:id="rId9"/>
    <p:sldId id="282" r:id="rId10"/>
    <p:sldId id="258"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DCEA"/>
    <a:srgbClr val="2DA9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40"/>
    <p:restoredTop sz="75634"/>
  </p:normalViewPr>
  <p:slideViewPr>
    <p:cSldViewPr>
      <p:cViewPr varScale="1">
        <p:scale>
          <a:sx n="98" d="100"/>
          <a:sy n="98" d="100"/>
        </p:scale>
        <p:origin x="157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CF537-C941-6D45-8803-E5B9A6F97993}"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GB"/>
        </a:p>
      </dgm:t>
    </dgm:pt>
    <dgm:pt modelId="{C17CBD90-97A6-844C-B903-3A293B83C455}">
      <dgm:prSet phldrT="[Text]" custT="1"/>
      <dgm:spPr>
        <a:solidFill>
          <a:schemeClr val="tx2"/>
        </a:solidFill>
      </dgm:spPr>
      <dgm:t>
        <a:bodyPr/>
        <a:lstStyle/>
        <a:p>
          <a:r>
            <a:rPr lang="en-GB" sz="2400" dirty="0">
              <a:latin typeface="Arial" panose="020B0604020202020204" pitchFamily="34" charset="0"/>
              <a:cs typeface="Arial" panose="020B0604020202020204" pitchFamily="34" charset="0"/>
            </a:rPr>
            <a:t>Acceptability</a:t>
          </a:r>
        </a:p>
      </dgm:t>
    </dgm:pt>
    <dgm:pt modelId="{61B4357B-2E93-8E4D-ABB1-1E56F88C8701}" type="parTrans" cxnId="{8683337E-6BEE-9446-9F52-186F8533B7FC}">
      <dgm:prSet/>
      <dgm:spPr/>
      <dgm:t>
        <a:bodyPr/>
        <a:lstStyle/>
        <a:p>
          <a:endParaRPr lang="en-GB"/>
        </a:p>
      </dgm:t>
    </dgm:pt>
    <dgm:pt modelId="{DA2C0352-4772-084B-8021-870B6754DE46}" type="sibTrans" cxnId="{8683337E-6BEE-9446-9F52-186F8533B7FC}">
      <dgm:prSet/>
      <dgm:spPr/>
      <dgm:t>
        <a:bodyPr/>
        <a:lstStyle/>
        <a:p>
          <a:endParaRPr lang="en-GB"/>
        </a:p>
      </dgm:t>
    </dgm:pt>
    <dgm:pt modelId="{9CC3D85D-C279-2D4F-AAA5-297977012B5E}">
      <dgm:prSet phldrT="[Text]" custT="1"/>
      <dgm:spPr/>
      <dgm:t>
        <a:bodyPr/>
        <a:lstStyle/>
        <a:p>
          <a:pPr>
            <a:lnSpc>
              <a:spcPct val="150000"/>
            </a:lnSpc>
          </a:pPr>
          <a:r>
            <a:rPr lang="en-GB" sz="1600" dirty="0">
              <a:solidFill>
                <a:schemeClr val="tx2"/>
              </a:solidFill>
              <a:latin typeface="Arial" panose="020B0604020202020204" pitchFamily="34" charset="0"/>
              <a:cs typeface="Arial" panose="020B0604020202020204" pitchFamily="34" charset="0"/>
            </a:rPr>
            <a:t>Treatment experience</a:t>
          </a:r>
        </a:p>
      </dgm:t>
    </dgm:pt>
    <dgm:pt modelId="{8B893242-0EE0-A840-AF34-647BFBA9C85C}" type="parTrans" cxnId="{3F526D58-B69E-1445-B0C5-C30C608779E5}">
      <dgm:prSet/>
      <dgm:spPr/>
      <dgm:t>
        <a:bodyPr/>
        <a:lstStyle/>
        <a:p>
          <a:endParaRPr lang="en-GB"/>
        </a:p>
      </dgm:t>
    </dgm:pt>
    <dgm:pt modelId="{A6FF816C-D4E3-5C46-90D9-B55F4775CF0B}" type="sibTrans" cxnId="{3F526D58-B69E-1445-B0C5-C30C608779E5}">
      <dgm:prSet/>
      <dgm:spPr/>
      <dgm:t>
        <a:bodyPr/>
        <a:lstStyle/>
        <a:p>
          <a:endParaRPr lang="en-GB"/>
        </a:p>
      </dgm:t>
    </dgm:pt>
    <dgm:pt modelId="{1D019BA7-65E1-2E40-AE13-3F8582A9EAEC}">
      <dgm:prSet phldrT="[Text]" custT="1"/>
      <dgm:spPr/>
      <dgm:t>
        <a:bodyPr/>
        <a:lstStyle/>
        <a:p>
          <a:pPr>
            <a:lnSpc>
              <a:spcPct val="150000"/>
            </a:lnSpc>
          </a:pPr>
          <a:r>
            <a:rPr lang="en-GB" sz="1600" dirty="0">
              <a:solidFill>
                <a:schemeClr val="tx2"/>
              </a:solidFill>
              <a:latin typeface="Arial" panose="020B0604020202020204" pitchFamily="34" charset="0"/>
              <a:cs typeface="Arial" panose="020B0604020202020204" pitchFamily="34" charset="0"/>
            </a:rPr>
            <a:t>Views, perceptions</a:t>
          </a:r>
        </a:p>
      </dgm:t>
    </dgm:pt>
    <dgm:pt modelId="{E6E344B1-D73E-ED45-B6E8-BDE01E257A05}" type="parTrans" cxnId="{32D119F1-8307-6A40-9803-F8CCEFB78A33}">
      <dgm:prSet/>
      <dgm:spPr/>
      <dgm:t>
        <a:bodyPr/>
        <a:lstStyle/>
        <a:p>
          <a:endParaRPr lang="en-GB"/>
        </a:p>
      </dgm:t>
    </dgm:pt>
    <dgm:pt modelId="{3DD63777-7A47-2F41-BC07-2768E5007484}" type="sibTrans" cxnId="{32D119F1-8307-6A40-9803-F8CCEFB78A33}">
      <dgm:prSet/>
      <dgm:spPr/>
      <dgm:t>
        <a:bodyPr/>
        <a:lstStyle/>
        <a:p>
          <a:endParaRPr lang="en-GB"/>
        </a:p>
      </dgm:t>
    </dgm:pt>
    <dgm:pt modelId="{3445E0AC-E980-5545-A9D3-A320F5B06C08}">
      <dgm:prSet phldrT="[Text]" custT="1"/>
      <dgm:spPr>
        <a:solidFill>
          <a:schemeClr val="tx2"/>
        </a:solidFill>
      </dgm:spPr>
      <dgm:t>
        <a:bodyPr/>
        <a:lstStyle/>
        <a:p>
          <a:r>
            <a:rPr lang="en-GB" sz="2400" dirty="0">
              <a:latin typeface="Arial" panose="020B0604020202020204" pitchFamily="34" charset="0"/>
              <a:cs typeface="Arial" panose="020B0604020202020204" pitchFamily="34" charset="0"/>
            </a:rPr>
            <a:t>Feasibility</a:t>
          </a:r>
        </a:p>
      </dgm:t>
    </dgm:pt>
    <dgm:pt modelId="{7926D4DE-E88B-8D4D-99D9-7DE451B0E764}" type="parTrans" cxnId="{2409A381-8E94-A144-A4F2-175A80F37CF5}">
      <dgm:prSet/>
      <dgm:spPr/>
      <dgm:t>
        <a:bodyPr/>
        <a:lstStyle/>
        <a:p>
          <a:endParaRPr lang="en-GB"/>
        </a:p>
      </dgm:t>
    </dgm:pt>
    <dgm:pt modelId="{86FA289C-7AB1-4642-BAEA-CFA88E72B583}" type="sibTrans" cxnId="{2409A381-8E94-A144-A4F2-175A80F37CF5}">
      <dgm:prSet/>
      <dgm:spPr/>
      <dgm:t>
        <a:bodyPr/>
        <a:lstStyle/>
        <a:p>
          <a:endParaRPr lang="en-GB"/>
        </a:p>
      </dgm:t>
    </dgm:pt>
    <dgm:pt modelId="{F671E26D-9C18-534C-A668-547C77543E44}">
      <dgm:prSet phldrT="[Text]" custT="1"/>
      <dgm:spPr/>
      <dgm:t>
        <a:bodyPr/>
        <a:lstStyle/>
        <a:p>
          <a:pPr>
            <a:lnSpc>
              <a:spcPct val="150000"/>
            </a:lnSpc>
          </a:pPr>
          <a:r>
            <a:rPr lang="en-GB" sz="1600" dirty="0">
              <a:solidFill>
                <a:schemeClr val="tx2"/>
              </a:solidFill>
              <a:latin typeface="Arial" panose="020B0604020202020204" pitchFamily="34" charset="0"/>
              <a:cs typeface="Arial" panose="020B0604020202020204" pitchFamily="34" charset="0"/>
            </a:rPr>
            <a:t>Reasons for engagement/non-engagement</a:t>
          </a:r>
        </a:p>
      </dgm:t>
    </dgm:pt>
    <dgm:pt modelId="{EB0EE91B-14BF-214E-9282-500A8944087D}" type="parTrans" cxnId="{B3E3563C-950E-6A40-A44A-BF88A39D0A67}">
      <dgm:prSet/>
      <dgm:spPr/>
      <dgm:t>
        <a:bodyPr/>
        <a:lstStyle/>
        <a:p>
          <a:endParaRPr lang="en-GB"/>
        </a:p>
      </dgm:t>
    </dgm:pt>
    <dgm:pt modelId="{CD8AE612-F980-514C-A8C8-F71C0626CC9B}" type="sibTrans" cxnId="{B3E3563C-950E-6A40-A44A-BF88A39D0A67}">
      <dgm:prSet/>
      <dgm:spPr/>
      <dgm:t>
        <a:bodyPr/>
        <a:lstStyle/>
        <a:p>
          <a:endParaRPr lang="en-GB"/>
        </a:p>
      </dgm:t>
    </dgm:pt>
    <dgm:pt modelId="{BD7F9C10-A58F-8B45-82C3-C590DBA46E88}">
      <dgm:prSet phldrT="[Text]" custT="1"/>
      <dgm:spPr/>
      <dgm:t>
        <a:bodyPr/>
        <a:lstStyle/>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ea typeface="+mn-ea"/>
              <a:cs typeface="Arial" panose="020B0604020202020204" pitchFamily="34" charset="0"/>
            </a:rPr>
            <a:t>Inform implementation into standard treatment</a:t>
          </a:r>
        </a:p>
      </dgm:t>
    </dgm:pt>
    <dgm:pt modelId="{54216E89-6DD9-ED48-BF3E-02A9392866A6}" type="parTrans" cxnId="{5FABE65F-799A-7B44-8166-58A10293433C}">
      <dgm:prSet/>
      <dgm:spPr/>
      <dgm:t>
        <a:bodyPr/>
        <a:lstStyle/>
        <a:p>
          <a:endParaRPr lang="en-GB"/>
        </a:p>
      </dgm:t>
    </dgm:pt>
    <dgm:pt modelId="{7BA0F741-7A4D-8942-9757-F17054A01CB5}" type="sibTrans" cxnId="{5FABE65F-799A-7B44-8166-58A10293433C}">
      <dgm:prSet/>
      <dgm:spPr/>
      <dgm:t>
        <a:bodyPr/>
        <a:lstStyle/>
        <a:p>
          <a:endParaRPr lang="en-GB"/>
        </a:p>
      </dgm:t>
    </dgm:pt>
    <dgm:pt modelId="{9F7220C2-9DC5-C74E-B01D-E543EA90A48D}">
      <dgm:prSet phldrT="[Text]" custT="1"/>
      <dgm:spPr/>
      <dgm:t>
        <a:bodyPr/>
        <a:lstStyle/>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ea typeface="+mn-ea"/>
              <a:cs typeface="Arial" panose="020B0604020202020204" pitchFamily="34" charset="0"/>
            </a:rPr>
            <a:t>Plan a future, larger study</a:t>
          </a:r>
        </a:p>
      </dgm:t>
    </dgm:pt>
    <dgm:pt modelId="{3E89A3FF-F9FC-624E-AA57-4CF29C991894}" type="parTrans" cxnId="{9288F097-1AB2-8C4C-A909-C3BBB4EF5E90}">
      <dgm:prSet/>
      <dgm:spPr/>
      <dgm:t>
        <a:bodyPr/>
        <a:lstStyle/>
        <a:p>
          <a:endParaRPr lang="en-GB"/>
        </a:p>
      </dgm:t>
    </dgm:pt>
    <dgm:pt modelId="{61F26E95-CCDA-1249-969E-A9B571401730}" type="sibTrans" cxnId="{9288F097-1AB2-8C4C-A909-C3BBB4EF5E90}">
      <dgm:prSet/>
      <dgm:spPr/>
      <dgm:t>
        <a:bodyPr/>
        <a:lstStyle/>
        <a:p>
          <a:endParaRPr lang="en-GB"/>
        </a:p>
      </dgm:t>
    </dgm:pt>
    <dgm:pt modelId="{50568463-17DE-0142-ACC8-30CEE532D626}" type="pres">
      <dgm:prSet presAssocID="{B0ACF537-C941-6D45-8803-E5B9A6F97993}" presName="Name0" presStyleCnt="0">
        <dgm:presLayoutVars>
          <dgm:dir/>
          <dgm:animLvl val="lvl"/>
          <dgm:resizeHandles/>
        </dgm:presLayoutVars>
      </dgm:prSet>
      <dgm:spPr/>
    </dgm:pt>
    <dgm:pt modelId="{9D6E6E68-9E02-E341-9A43-E945D0CD7177}" type="pres">
      <dgm:prSet presAssocID="{C17CBD90-97A6-844C-B903-3A293B83C455}" presName="linNode" presStyleCnt="0"/>
      <dgm:spPr/>
    </dgm:pt>
    <dgm:pt modelId="{E92976B7-BDB3-B441-89A4-6831E025F44A}" type="pres">
      <dgm:prSet presAssocID="{C17CBD90-97A6-844C-B903-3A293B83C455}" presName="parentShp" presStyleLbl="node1" presStyleIdx="0" presStyleCnt="2" custScaleY="48621">
        <dgm:presLayoutVars>
          <dgm:bulletEnabled val="1"/>
        </dgm:presLayoutVars>
      </dgm:prSet>
      <dgm:spPr>
        <a:prstGeom prst="rect">
          <a:avLst/>
        </a:prstGeom>
      </dgm:spPr>
    </dgm:pt>
    <dgm:pt modelId="{EFE323DE-A974-4542-9C79-FEF20395068A}" type="pres">
      <dgm:prSet presAssocID="{C17CBD90-97A6-844C-B903-3A293B83C455}" presName="childShp" presStyleLbl="bgAccFollowNode1" presStyleIdx="0" presStyleCnt="2" custScaleY="61273">
        <dgm:presLayoutVars>
          <dgm:bulletEnabled val="1"/>
        </dgm:presLayoutVars>
      </dgm:prSet>
      <dgm:spPr/>
    </dgm:pt>
    <dgm:pt modelId="{62446952-B3B0-B149-8A5D-5BB63FA8C758}" type="pres">
      <dgm:prSet presAssocID="{DA2C0352-4772-084B-8021-870B6754DE46}" presName="spacing" presStyleCnt="0"/>
      <dgm:spPr/>
    </dgm:pt>
    <dgm:pt modelId="{BAD7D44C-59F8-0044-AB60-89BB4580A6CD}" type="pres">
      <dgm:prSet presAssocID="{3445E0AC-E980-5545-A9D3-A320F5B06C08}" presName="linNode" presStyleCnt="0"/>
      <dgm:spPr/>
    </dgm:pt>
    <dgm:pt modelId="{2B2D62DF-ACD9-9042-8F5F-F90753A588E8}" type="pres">
      <dgm:prSet presAssocID="{3445E0AC-E980-5545-A9D3-A320F5B06C08}" presName="parentShp" presStyleLbl="node1" presStyleIdx="1" presStyleCnt="2" custScaleY="48434">
        <dgm:presLayoutVars>
          <dgm:bulletEnabled val="1"/>
        </dgm:presLayoutVars>
      </dgm:prSet>
      <dgm:spPr>
        <a:prstGeom prst="rect">
          <a:avLst/>
        </a:prstGeom>
      </dgm:spPr>
    </dgm:pt>
    <dgm:pt modelId="{64C05552-8FBA-5943-9FD7-D64DFEA77FE9}" type="pres">
      <dgm:prSet presAssocID="{3445E0AC-E980-5545-A9D3-A320F5B06C08}" presName="childShp" presStyleLbl="bgAccFollowNode1" presStyleIdx="1" presStyleCnt="2" custScaleY="61396" custLinFactNeighborX="964" custLinFactNeighborY="8343">
        <dgm:presLayoutVars>
          <dgm:bulletEnabled val="1"/>
        </dgm:presLayoutVars>
      </dgm:prSet>
      <dgm:spPr/>
    </dgm:pt>
  </dgm:ptLst>
  <dgm:cxnLst>
    <dgm:cxn modelId="{D2C56B23-53CF-4B45-8804-EA70782DB04E}" type="presOf" srcId="{3445E0AC-E980-5545-A9D3-A320F5B06C08}" destId="{2B2D62DF-ACD9-9042-8F5F-F90753A588E8}" srcOrd="0" destOrd="0" presId="urn:microsoft.com/office/officeart/2005/8/layout/vList6"/>
    <dgm:cxn modelId="{B3E3563C-950E-6A40-A44A-BF88A39D0A67}" srcId="{C17CBD90-97A6-844C-B903-3A293B83C455}" destId="{F671E26D-9C18-534C-A668-547C77543E44}" srcOrd="2" destOrd="0" parTransId="{EB0EE91B-14BF-214E-9282-500A8944087D}" sibTransId="{CD8AE612-F980-514C-A8C8-F71C0626CC9B}"/>
    <dgm:cxn modelId="{5FABE65F-799A-7B44-8166-58A10293433C}" srcId="{3445E0AC-E980-5545-A9D3-A320F5B06C08}" destId="{BD7F9C10-A58F-8B45-82C3-C590DBA46E88}" srcOrd="1" destOrd="0" parTransId="{54216E89-6DD9-ED48-BF3E-02A9392866A6}" sibTransId="{7BA0F741-7A4D-8942-9757-F17054A01CB5}"/>
    <dgm:cxn modelId="{68F8A369-F4FF-C949-934E-FD83A77F8DC1}" type="presOf" srcId="{9CC3D85D-C279-2D4F-AAA5-297977012B5E}" destId="{EFE323DE-A974-4542-9C79-FEF20395068A}" srcOrd="0" destOrd="0" presId="urn:microsoft.com/office/officeart/2005/8/layout/vList6"/>
    <dgm:cxn modelId="{BCF1476B-465C-6F45-A82C-18713224160C}" type="presOf" srcId="{F671E26D-9C18-534C-A668-547C77543E44}" destId="{EFE323DE-A974-4542-9C79-FEF20395068A}" srcOrd="0" destOrd="2" presId="urn:microsoft.com/office/officeart/2005/8/layout/vList6"/>
    <dgm:cxn modelId="{5A55584B-61FF-3F4F-8E6C-92C65D2E2E36}" type="presOf" srcId="{BD7F9C10-A58F-8B45-82C3-C590DBA46E88}" destId="{64C05552-8FBA-5943-9FD7-D64DFEA77FE9}" srcOrd="0" destOrd="1" presId="urn:microsoft.com/office/officeart/2005/8/layout/vList6"/>
    <dgm:cxn modelId="{3F526D58-B69E-1445-B0C5-C30C608779E5}" srcId="{C17CBD90-97A6-844C-B903-3A293B83C455}" destId="{9CC3D85D-C279-2D4F-AAA5-297977012B5E}" srcOrd="0" destOrd="0" parTransId="{8B893242-0EE0-A840-AF34-647BFBA9C85C}" sibTransId="{A6FF816C-D4E3-5C46-90D9-B55F4775CF0B}"/>
    <dgm:cxn modelId="{8683337E-6BEE-9446-9F52-186F8533B7FC}" srcId="{B0ACF537-C941-6D45-8803-E5B9A6F97993}" destId="{C17CBD90-97A6-844C-B903-3A293B83C455}" srcOrd="0" destOrd="0" parTransId="{61B4357B-2E93-8E4D-ABB1-1E56F88C8701}" sibTransId="{DA2C0352-4772-084B-8021-870B6754DE46}"/>
    <dgm:cxn modelId="{2409A381-8E94-A144-A4F2-175A80F37CF5}" srcId="{B0ACF537-C941-6D45-8803-E5B9A6F97993}" destId="{3445E0AC-E980-5545-A9D3-A320F5B06C08}" srcOrd="1" destOrd="0" parTransId="{7926D4DE-E88B-8D4D-99D9-7DE451B0E764}" sibTransId="{86FA289C-7AB1-4642-BAEA-CFA88E72B583}"/>
    <dgm:cxn modelId="{2C3BB797-5CF0-8D45-B126-6AFA7F4910EF}" type="presOf" srcId="{C17CBD90-97A6-844C-B903-3A293B83C455}" destId="{E92976B7-BDB3-B441-89A4-6831E025F44A}" srcOrd="0" destOrd="0" presId="urn:microsoft.com/office/officeart/2005/8/layout/vList6"/>
    <dgm:cxn modelId="{9288F097-1AB2-8C4C-A909-C3BBB4EF5E90}" srcId="{3445E0AC-E980-5545-A9D3-A320F5B06C08}" destId="{9F7220C2-9DC5-C74E-B01D-E543EA90A48D}" srcOrd="0" destOrd="0" parTransId="{3E89A3FF-F9FC-624E-AA57-4CF29C991894}" sibTransId="{61F26E95-CCDA-1249-969E-A9B571401730}"/>
    <dgm:cxn modelId="{BB3EF3AB-D0C6-3247-A75F-4E0B42B60B8A}" type="presOf" srcId="{1D019BA7-65E1-2E40-AE13-3F8582A9EAEC}" destId="{EFE323DE-A974-4542-9C79-FEF20395068A}" srcOrd="0" destOrd="1" presId="urn:microsoft.com/office/officeart/2005/8/layout/vList6"/>
    <dgm:cxn modelId="{032952B9-8251-624A-8E3A-803A9E27B64F}" type="presOf" srcId="{9F7220C2-9DC5-C74E-B01D-E543EA90A48D}" destId="{64C05552-8FBA-5943-9FD7-D64DFEA77FE9}" srcOrd="0" destOrd="0" presId="urn:microsoft.com/office/officeart/2005/8/layout/vList6"/>
    <dgm:cxn modelId="{B87010EE-A931-DC44-8E0B-C4256B6B79D1}" type="presOf" srcId="{B0ACF537-C941-6D45-8803-E5B9A6F97993}" destId="{50568463-17DE-0142-ACC8-30CEE532D626}" srcOrd="0" destOrd="0" presId="urn:microsoft.com/office/officeart/2005/8/layout/vList6"/>
    <dgm:cxn modelId="{32D119F1-8307-6A40-9803-F8CCEFB78A33}" srcId="{C17CBD90-97A6-844C-B903-3A293B83C455}" destId="{1D019BA7-65E1-2E40-AE13-3F8582A9EAEC}" srcOrd="1" destOrd="0" parTransId="{E6E344B1-D73E-ED45-B6E8-BDE01E257A05}" sibTransId="{3DD63777-7A47-2F41-BC07-2768E5007484}"/>
    <dgm:cxn modelId="{819635B7-51AF-ED49-8481-7A83343B90FE}" type="presParOf" srcId="{50568463-17DE-0142-ACC8-30CEE532D626}" destId="{9D6E6E68-9E02-E341-9A43-E945D0CD7177}" srcOrd="0" destOrd="0" presId="urn:microsoft.com/office/officeart/2005/8/layout/vList6"/>
    <dgm:cxn modelId="{3DCDB472-0E4B-2A4B-87E8-77AED695B266}" type="presParOf" srcId="{9D6E6E68-9E02-E341-9A43-E945D0CD7177}" destId="{E92976B7-BDB3-B441-89A4-6831E025F44A}" srcOrd="0" destOrd="0" presId="urn:microsoft.com/office/officeart/2005/8/layout/vList6"/>
    <dgm:cxn modelId="{3D59C361-D828-1D44-8BCE-E9EC1FE2C4C0}" type="presParOf" srcId="{9D6E6E68-9E02-E341-9A43-E945D0CD7177}" destId="{EFE323DE-A974-4542-9C79-FEF20395068A}" srcOrd="1" destOrd="0" presId="urn:microsoft.com/office/officeart/2005/8/layout/vList6"/>
    <dgm:cxn modelId="{2DB69A6C-8081-434A-805C-16988E31BCF8}" type="presParOf" srcId="{50568463-17DE-0142-ACC8-30CEE532D626}" destId="{62446952-B3B0-B149-8A5D-5BB63FA8C758}" srcOrd="1" destOrd="0" presId="urn:microsoft.com/office/officeart/2005/8/layout/vList6"/>
    <dgm:cxn modelId="{9105A0F3-28D1-7446-A6B1-66FCA11A455E}" type="presParOf" srcId="{50568463-17DE-0142-ACC8-30CEE532D626}" destId="{BAD7D44C-59F8-0044-AB60-89BB4580A6CD}" srcOrd="2" destOrd="0" presId="urn:microsoft.com/office/officeart/2005/8/layout/vList6"/>
    <dgm:cxn modelId="{B01B0D5E-3147-684F-BDD0-9BACD2D600D2}" type="presParOf" srcId="{BAD7D44C-59F8-0044-AB60-89BB4580A6CD}" destId="{2B2D62DF-ACD9-9042-8F5F-F90753A588E8}" srcOrd="0" destOrd="0" presId="urn:microsoft.com/office/officeart/2005/8/layout/vList6"/>
    <dgm:cxn modelId="{88348053-5DF3-4B41-B944-0257E01B42DD}" type="presParOf" srcId="{BAD7D44C-59F8-0044-AB60-89BB4580A6CD}" destId="{64C05552-8FBA-5943-9FD7-D64DFEA77FE9}"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323DE-A974-4542-9C79-FEF20395068A}">
      <dsp:nvSpPr>
        <dsp:cNvPr id="0" name=""/>
        <dsp:cNvSpPr/>
      </dsp:nvSpPr>
      <dsp:spPr>
        <a:xfrm>
          <a:off x="3272218" y="1809"/>
          <a:ext cx="4908328" cy="152335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cs typeface="Arial" panose="020B0604020202020204" pitchFamily="34" charset="0"/>
            </a:rPr>
            <a:t>Treatment experience</a:t>
          </a:r>
        </a:p>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cs typeface="Arial" panose="020B0604020202020204" pitchFamily="34" charset="0"/>
            </a:rPr>
            <a:t>Views, perceptions</a:t>
          </a:r>
        </a:p>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cs typeface="Arial" panose="020B0604020202020204" pitchFamily="34" charset="0"/>
            </a:rPr>
            <a:t>Reasons for engagement/non-engagement</a:t>
          </a:r>
        </a:p>
      </dsp:txBody>
      <dsp:txXfrm>
        <a:off x="3272218" y="192228"/>
        <a:ext cx="4337071" cy="1142515"/>
      </dsp:txXfrm>
    </dsp:sp>
    <dsp:sp modelId="{E92976B7-BDB3-B441-89A4-6831E025F44A}">
      <dsp:nvSpPr>
        <dsp:cNvPr id="0" name=""/>
        <dsp:cNvSpPr/>
      </dsp:nvSpPr>
      <dsp:spPr>
        <a:xfrm>
          <a:off x="0" y="159084"/>
          <a:ext cx="3272218" cy="1208802"/>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Acceptability</a:t>
          </a:r>
        </a:p>
      </dsp:txBody>
      <dsp:txXfrm>
        <a:off x="0" y="159084"/>
        <a:ext cx="3272218" cy="1208802"/>
      </dsp:txXfrm>
    </dsp:sp>
    <dsp:sp modelId="{64C05552-8FBA-5943-9FD7-D64DFEA77FE9}">
      <dsp:nvSpPr>
        <dsp:cNvPr id="0" name=""/>
        <dsp:cNvSpPr/>
      </dsp:nvSpPr>
      <dsp:spPr>
        <a:xfrm>
          <a:off x="3272218" y="1775588"/>
          <a:ext cx="4908328" cy="15264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ea typeface="+mn-ea"/>
              <a:cs typeface="Arial" panose="020B0604020202020204" pitchFamily="34" charset="0"/>
            </a:rPr>
            <a:t>Plan a future, larger study</a:t>
          </a:r>
        </a:p>
        <a:p>
          <a:pPr marL="171450" lvl="1" indent="-171450" algn="l" defTabSz="711200">
            <a:lnSpc>
              <a:spcPct val="150000"/>
            </a:lnSpc>
            <a:spcBef>
              <a:spcPct val="0"/>
            </a:spcBef>
            <a:spcAft>
              <a:spcPct val="15000"/>
            </a:spcAft>
            <a:buChar char="•"/>
          </a:pPr>
          <a:r>
            <a:rPr lang="en-GB" sz="1600" kern="1200" dirty="0">
              <a:solidFill>
                <a:schemeClr val="tx2"/>
              </a:solidFill>
              <a:latin typeface="Arial" panose="020B0604020202020204" pitchFamily="34" charset="0"/>
              <a:ea typeface="+mn-ea"/>
              <a:cs typeface="Arial" panose="020B0604020202020204" pitchFamily="34" charset="0"/>
            </a:rPr>
            <a:t>Inform implementation into standard treatment</a:t>
          </a:r>
        </a:p>
      </dsp:txBody>
      <dsp:txXfrm>
        <a:off x="3272218" y="1966389"/>
        <a:ext cx="4335924" cy="1144809"/>
      </dsp:txXfrm>
    </dsp:sp>
    <dsp:sp modelId="{2B2D62DF-ACD9-9042-8F5F-F90753A588E8}">
      <dsp:nvSpPr>
        <dsp:cNvPr id="0" name=""/>
        <dsp:cNvSpPr/>
      </dsp:nvSpPr>
      <dsp:spPr>
        <a:xfrm>
          <a:off x="0" y="1934908"/>
          <a:ext cx="3272218" cy="1204153"/>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Feasibility</a:t>
          </a:r>
        </a:p>
      </dsp:txBody>
      <dsp:txXfrm>
        <a:off x="0" y="1934908"/>
        <a:ext cx="3272218" cy="120415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E484316-FCE5-C14E-9239-BBC8075C07AA}" type="datetimeFigureOut">
              <a:rPr lang="en-GB" smtClean="0"/>
              <a:t>06/10/2022</a:t>
            </a:fld>
            <a:endParaRPr lang="en-GB"/>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A081BA0-F086-004D-A9D9-2830978968E9}" type="slidenum">
              <a:rPr lang="en-GB" smtClean="0"/>
              <a:t>‹#›</a:t>
            </a:fld>
            <a:endParaRPr lang="en-GB"/>
          </a:p>
        </p:txBody>
      </p:sp>
    </p:spTree>
    <p:extLst>
      <p:ext uri="{BB962C8B-B14F-4D97-AF65-F5344CB8AC3E}">
        <p14:creationId xmlns:p14="http://schemas.microsoft.com/office/powerpoint/2010/main" val="267325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AB3C46-BDB9-F34F-B520-657DDD656215}" type="slidenum">
              <a:rPr lang="en-GB" smtClean="0"/>
              <a:t>1</a:t>
            </a:fld>
            <a:endParaRPr lang="en-GB"/>
          </a:p>
        </p:txBody>
      </p:sp>
    </p:spTree>
    <p:extLst>
      <p:ext uri="{BB962C8B-B14F-4D97-AF65-F5344CB8AC3E}">
        <p14:creationId xmlns:p14="http://schemas.microsoft.com/office/powerpoint/2010/main" val="213543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GB" b="1" i="0" dirty="0">
              <a:solidFill>
                <a:srgbClr val="323132"/>
              </a:solidFill>
              <a:effectLst/>
              <a:latin typeface="open sans" panose="020F0502020204030204" pitchFamily="34" charset="0"/>
            </a:endParaRPr>
          </a:p>
        </p:txBody>
      </p:sp>
      <p:sp>
        <p:nvSpPr>
          <p:cNvPr id="4" name="Slide Number Placeholder 3"/>
          <p:cNvSpPr>
            <a:spLocks noGrp="1"/>
          </p:cNvSpPr>
          <p:nvPr>
            <p:ph type="sldNum" sz="quarter" idx="5"/>
          </p:nvPr>
        </p:nvSpPr>
        <p:spPr/>
        <p:txBody>
          <a:bodyPr/>
          <a:lstStyle/>
          <a:p>
            <a:fld id="{55AB3C46-BDB9-F34F-B520-657DDD656215}" type="slidenum">
              <a:rPr lang="en-GB" smtClean="0"/>
              <a:t>2</a:t>
            </a:fld>
            <a:endParaRPr lang="en-GB"/>
          </a:p>
        </p:txBody>
      </p:sp>
    </p:spTree>
    <p:extLst>
      <p:ext uri="{BB962C8B-B14F-4D97-AF65-F5344CB8AC3E}">
        <p14:creationId xmlns:p14="http://schemas.microsoft.com/office/powerpoint/2010/main" val="61196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AB3C46-BDB9-F34F-B520-657DDD656215}" type="slidenum">
              <a:rPr lang="en-GB" smtClean="0"/>
              <a:t>3</a:t>
            </a:fld>
            <a:endParaRPr lang="en-GB"/>
          </a:p>
        </p:txBody>
      </p:sp>
    </p:spTree>
    <p:extLst>
      <p:ext uri="{BB962C8B-B14F-4D97-AF65-F5344CB8AC3E}">
        <p14:creationId xmlns:p14="http://schemas.microsoft.com/office/powerpoint/2010/main" val="1840451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081BA0-F086-004D-A9D9-2830978968E9}" type="slidenum">
              <a:rPr lang="en-GB" smtClean="0"/>
              <a:t>4</a:t>
            </a:fld>
            <a:endParaRPr lang="en-GB"/>
          </a:p>
        </p:txBody>
      </p:sp>
    </p:spTree>
    <p:extLst>
      <p:ext uri="{BB962C8B-B14F-4D97-AF65-F5344CB8AC3E}">
        <p14:creationId xmlns:p14="http://schemas.microsoft.com/office/powerpoint/2010/main" val="1188084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081BA0-F086-004D-A9D9-2830978968E9}" type="slidenum">
              <a:rPr lang="en-GB" smtClean="0"/>
              <a:t>5</a:t>
            </a:fld>
            <a:endParaRPr lang="en-GB"/>
          </a:p>
        </p:txBody>
      </p:sp>
    </p:spTree>
    <p:extLst>
      <p:ext uri="{BB962C8B-B14F-4D97-AF65-F5344CB8AC3E}">
        <p14:creationId xmlns:p14="http://schemas.microsoft.com/office/powerpoint/2010/main" val="189157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6A081BA0-F086-004D-A9D9-2830978968E9}" type="slidenum">
              <a:rPr lang="en-GB" smtClean="0"/>
              <a:t>6</a:t>
            </a:fld>
            <a:endParaRPr lang="en-GB"/>
          </a:p>
        </p:txBody>
      </p:sp>
    </p:spTree>
    <p:extLst>
      <p:ext uri="{BB962C8B-B14F-4D97-AF65-F5344CB8AC3E}">
        <p14:creationId xmlns:p14="http://schemas.microsoft.com/office/powerpoint/2010/main" val="161605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081BA0-F086-004D-A9D9-2830978968E9}" type="slidenum">
              <a:rPr lang="en-GB" smtClean="0"/>
              <a:t>7</a:t>
            </a:fld>
            <a:endParaRPr lang="en-GB"/>
          </a:p>
        </p:txBody>
      </p:sp>
    </p:spTree>
    <p:extLst>
      <p:ext uri="{BB962C8B-B14F-4D97-AF65-F5344CB8AC3E}">
        <p14:creationId xmlns:p14="http://schemas.microsoft.com/office/powerpoint/2010/main" val="614223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355599" y="6289043"/>
            <a:ext cx="8407400" cy="19008"/>
          </a:xfrm>
          <a:prstGeom prst="rect">
            <a:avLst/>
          </a:prstGeom>
        </p:spPr>
      </p:pic>
      <p:pic>
        <p:nvPicPr>
          <p:cNvPr id="17" name="bg object 17"/>
          <p:cNvPicPr/>
          <p:nvPr/>
        </p:nvPicPr>
        <p:blipFill>
          <a:blip r:embed="rId3" cstate="print"/>
          <a:stretch>
            <a:fillRect/>
          </a:stretch>
        </p:blipFill>
        <p:spPr>
          <a:xfrm>
            <a:off x="259079" y="6304279"/>
            <a:ext cx="3667760" cy="510538"/>
          </a:xfrm>
          <a:prstGeom prst="rect">
            <a:avLst/>
          </a:prstGeom>
        </p:spPr>
      </p:pic>
      <p:pic>
        <p:nvPicPr>
          <p:cNvPr id="18" name="bg object 18"/>
          <p:cNvPicPr/>
          <p:nvPr/>
        </p:nvPicPr>
        <p:blipFill>
          <a:blip r:embed="rId4" cstate="print"/>
          <a:stretch>
            <a:fillRect/>
          </a:stretch>
        </p:blipFill>
        <p:spPr>
          <a:xfrm>
            <a:off x="1194324" y="1950240"/>
            <a:ext cx="6926712" cy="3901046"/>
          </a:xfrm>
          <a:prstGeom prst="rect">
            <a:avLst/>
          </a:prstGeom>
        </p:spPr>
      </p:pic>
      <p:sp>
        <p:nvSpPr>
          <p:cNvPr id="2" name="Holder 2"/>
          <p:cNvSpPr>
            <a:spLocks noGrp="1"/>
          </p:cNvSpPr>
          <p:nvPr>
            <p:ph type="ctrTitle"/>
          </p:nvPr>
        </p:nvSpPr>
        <p:spPr>
          <a:xfrm>
            <a:off x="545782" y="390778"/>
            <a:ext cx="8052435" cy="4826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183D7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600" b="0" i="0">
                <a:solidFill>
                  <a:srgbClr val="183D7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183D71"/>
                </a:solidFill>
                <a:latin typeface="Arial MT"/>
                <a:cs typeface="Arial MT"/>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183D7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355599" y="6289043"/>
            <a:ext cx="8407400" cy="19008"/>
          </a:xfrm>
          <a:prstGeom prst="rect">
            <a:avLst/>
          </a:prstGeom>
        </p:spPr>
      </p:pic>
      <p:pic>
        <p:nvPicPr>
          <p:cNvPr id="17" name="bg object 17"/>
          <p:cNvPicPr/>
          <p:nvPr/>
        </p:nvPicPr>
        <p:blipFill>
          <a:blip r:embed="rId8" cstate="print"/>
          <a:stretch>
            <a:fillRect/>
          </a:stretch>
        </p:blipFill>
        <p:spPr>
          <a:xfrm>
            <a:off x="259079" y="6304279"/>
            <a:ext cx="3667760" cy="510538"/>
          </a:xfrm>
          <a:prstGeom prst="rect">
            <a:avLst/>
          </a:prstGeom>
        </p:spPr>
      </p:pic>
      <p:sp>
        <p:nvSpPr>
          <p:cNvPr id="2" name="Holder 2"/>
          <p:cNvSpPr>
            <a:spLocks noGrp="1"/>
          </p:cNvSpPr>
          <p:nvPr>
            <p:ph type="title"/>
          </p:nvPr>
        </p:nvSpPr>
        <p:spPr>
          <a:xfrm>
            <a:off x="707707" y="511809"/>
            <a:ext cx="7728585" cy="513080"/>
          </a:xfrm>
          <a:prstGeom prst="rect">
            <a:avLst/>
          </a:prstGeom>
        </p:spPr>
        <p:txBody>
          <a:bodyPr wrap="square" lIns="0" tIns="0" rIns="0" bIns="0">
            <a:spAutoFit/>
          </a:bodyPr>
          <a:lstStyle>
            <a:lvl1pPr>
              <a:defRPr sz="3200" b="0" i="0">
                <a:solidFill>
                  <a:srgbClr val="183D71"/>
                </a:solidFill>
                <a:latin typeface="Arial MT"/>
                <a:cs typeface="Arial MT"/>
              </a:defRPr>
            </a:lvl1pPr>
          </a:lstStyle>
          <a:p>
            <a:endParaRPr/>
          </a:p>
        </p:txBody>
      </p:sp>
      <p:sp>
        <p:nvSpPr>
          <p:cNvPr id="3" name="Holder 3"/>
          <p:cNvSpPr>
            <a:spLocks noGrp="1"/>
          </p:cNvSpPr>
          <p:nvPr>
            <p:ph type="body" idx="1"/>
          </p:nvPr>
        </p:nvSpPr>
        <p:spPr>
          <a:xfrm>
            <a:off x="708342" y="1717040"/>
            <a:ext cx="7727314" cy="3852545"/>
          </a:xfrm>
          <a:prstGeom prst="rect">
            <a:avLst/>
          </a:prstGeom>
        </p:spPr>
        <p:txBody>
          <a:bodyPr wrap="square" lIns="0" tIns="0" rIns="0" bIns="0">
            <a:spAutoFit/>
          </a:bodyPr>
          <a:lstStyle>
            <a:lvl1pPr>
              <a:defRPr sz="1600" b="0" i="0">
                <a:solidFill>
                  <a:srgbClr val="183D7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3" cstate="print"/>
            <a:stretch>
              <a:fillRect/>
            </a:stretch>
          </p:blipFill>
          <p:spPr>
            <a:xfrm>
              <a:off x="0" y="0"/>
              <a:ext cx="9143999" cy="6857998"/>
            </a:xfrm>
            <a:prstGeom prst="rect">
              <a:avLst/>
            </a:prstGeom>
          </p:spPr>
        </p:pic>
        <p:pic>
          <p:nvPicPr>
            <p:cNvPr id="4" name="object 4"/>
            <p:cNvPicPr/>
            <p:nvPr/>
          </p:nvPicPr>
          <p:blipFill>
            <a:blip r:embed="rId4" cstate="print"/>
            <a:stretch>
              <a:fillRect/>
            </a:stretch>
          </p:blipFill>
          <p:spPr>
            <a:xfrm>
              <a:off x="0" y="5138419"/>
              <a:ext cx="1450339" cy="1719579"/>
            </a:xfrm>
            <a:prstGeom prst="rect">
              <a:avLst/>
            </a:prstGeom>
          </p:spPr>
        </p:pic>
        <p:pic>
          <p:nvPicPr>
            <p:cNvPr id="5" name="object 5"/>
            <p:cNvPicPr/>
            <p:nvPr/>
          </p:nvPicPr>
          <p:blipFill>
            <a:blip r:embed="rId5" cstate="print"/>
            <a:stretch>
              <a:fillRect/>
            </a:stretch>
          </p:blipFill>
          <p:spPr>
            <a:xfrm>
              <a:off x="342899" y="1054141"/>
              <a:ext cx="8458200" cy="1374098"/>
            </a:xfrm>
            <a:prstGeom prst="rect">
              <a:avLst/>
            </a:prstGeom>
          </p:spPr>
        </p:pic>
        <p:pic>
          <p:nvPicPr>
            <p:cNvPr id="6" name="object 6"/>
            <p:cNvPicPr/>
            <p:nvPr/>
          </p:nvPicPr>
          <p:blipFill>
            <a:blip r:embed="rId6" cstate="print"/>
            <a:stretch>
              <a:fillRect/>
            </a:stretch>
          </p:blipFill>
          <p:spPr>
            <a:xfrm>
              <a:off x="223519" y="434340"/>
              <a:ext cx="4470400" cy="622300"/>
            </a:xfrm>
            <a:prstGeom prst="rect">
              <a:avLst/>
            </a:prstGeom>
          </p:spPr>
        </p:pic>
      </p:grpSp>
      <p:sp>
        <p:nvSpPr>
          <p:cNvPr id="7" name="object 7"/>
          <p:cNvSpPr txBox="1"/>
          <p:nvPr/>
        </p:nvSpPr>
        <p:spPr>
          <a:xfrm>
            <a:off x="1179529" y="1673367"/>
            <a:ext cx="6784939" cy="4186905"/>
          </a:xfrm>
          <a:prstGeom prst="rect">
            <a:avLst/>
          </a:prstGeom>
        </p:spPr>
        <p:txBody>
          <a:bodyPr vert="horz" wrap="square" lIns="0" tIns="75428" rIns="0" bIns="0" rtlCol="0">
            <a:spAutoFit/>
          </a:bodyPr>
          <a:lstStyle/>
          <a:p>
            <a:pPr algn="ctr">
              <a:lnSpc>
                <a:spcPts val="3506"/>
              </a:lnSpc>
            </a:pPr>
            <a:r>
              <a:rPr lang="en-GB" sz="4000" dirty="0">
                <a:solidFill>
                  <a:schemeClr val="bg1"/>
                </a:solidFill>
                <a:latin typeface="Arial" panose="020B0604020202020204" pitchFamily="34" charset="0"/>
                <a:cs typeface="Arial" panose="020B0604020202020204" pitchFamily="34" charset="0"/>
              </a:rPr>
              <a:t>Contingency management to incentivise treatment in alcohol-related liver disease</a:t>
            </a:r>
          </a:p>
          <a:p>
            <a:pPr algn="ctr">
              <a:lnSpc>
                <a:spcPts val="3506"/>
              </a:lnSpc>
            </a:pPr>
            <a:endParaRPr lang="en-US" sz="4105" dirty="0">
              <a:solidFill>
                <a:schemeClr val="bg1"/>
              </a:solidFill>
            </a:endParaRPr>
          </a:p>
          <a:p>
            <a:pPr algn="ctr">
              <a:spcAft>
                <a:spcPts val="726"/>
              </a:spcAft>
            </a:pPr>
            <a:r>
              <a:rPr lang="en-GB" sz="2566" dirty="0">
                <a:solidFill>
                  <a:srgbClr val="2DA9B0"/>
                </a:solidFill>
                <a:latin typeface="Arial"/>
                <a:cs typeface="Arial"/>
              </a:rPr>
              <a:t>Reducing the harm caused by alcohol – ARC South London research symposium</a:t>
            </a:r>
          </a:p>
          <a:p>
            <a:pPr algn="ctr">
              <a:spcAft>
                <a:spcPts val="726"/>
              </a:spcAft>
            </a:pPr>
            <a:endParaRPr sz="3959" dirty="0">
              <a:latin typeface="Arial MT"/>
              <a:cs typeface="Arial MT"/>
            </a:endParaRPr>
          </a:p>
          <a:p>
            <a:pPr algn="ctr"/>
            <a:r>
              <a:rPr lang="en-GB" sz="1197" dirty="0">
                <a:solidFill>
                  <a:schemeClr val="bg1"/>
                </a:solidFill>
                <a:latin typeface="Arial" panose="020B0604020202020204" pitchFamily="34" charset="0"/>
                <a:cs typeface="Arial" panose="020B0604020202020204" pitchFamily="34" charset="0"/>
              </a:rPr>
              <a:t>Sofia Hemrage</a:t>
            </a:r>
          </a:p>
          <a:p>
            <a:pPr algn="ctr"/>
            <a:r>
              <a:rPr lang="en-GB" sz="1197" dirty="0">
                <a:solidFill>
                  <a:schemeClr val="bg1"/>
                </a:solidFill>
                <a:latin typeface="Arial" panose="020B0604020202020204" pitchFamily="34" charset="0"/>
                <a:cs typeface="Arial" panose="020B0604020202020204" pitchFamily="34" charset="0"/>
              </a:rPr>
              <a:t>Prof Colin Drummond</a:t>
            </a:r>
          </a:p>
          <a:p>
            <a:pPr algn="ctr"/>
            <a:r>
              <a:rPr lang="en-GB" sz="1197" dirty="0">
                <a:solidFill>
                  <a:schemeClr val="bg1"/>
                </a:solidFill>
                <a:latin typeface="Arial" panose="020B0604020202020204" pitchFamily="34" charset="0"/>
                <a:cs typeface="Arial" panose="020B0604020202020204" pitchFamily="34" charset="0"/>
              </a:rPr>
              <a:t>Dr Paolo Deluca</a:t>
            </a:r>
          </a:p>
          <a:p>
            <a:pPr algn="ctr"/>
            <a:r>
              <a:rPr lang="en-GB" sz="1197" dirty="0">
                <a:solidFill>
                  <a:schemeClr val="bg1"/>
                </a:solidFill>
                <a:latin typeface="Arial" panose="020B0604020202020204" pitchFamily="34" charset="0"/>
                <a:cs typeface="Arial" panose="020B0604020202020204" pitchFamily="34" charset="0"/>
              </a:rPr>
              <a:t>Dr Stephen Parkin</a:t>
            </a:r>
          </a:p>
        </p:txBody>
      </p:sp>
      <p:sp>
        <p:nvSpPr>
          <p:cNvPr id="8" name="TextBox 7">
            <a:extLst>
              <a:ext uri="{FF2B5EF4-FFF2-40B4-BE49-F238E27FC236}">
                <a16:creationId xmlns:a16="http://schemas.microsoft.com/office/drawing/2014/main" id="{8B8335C4-033F-5E8A-B2CE-DB3E19B81770}"/>
              </a:ext>
            </a:extLst>
          </p:cNvPr>
          <p:cNvSpPr txBox="1"/>
          <p:nvPr/>
        </p:nvSpPr>
        <p:spPr>
          <a:xfrm>
            <a:off x="1752600" y="6350167"/>
            <a:ext cx="7048499" cy="507831"/>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This PhD is supported by the National Institute for Health Research (NIHR) Applied Research Collaboration South London (NIHR ARC South London) at King's College Hospital NHS Foundation Trust. The views expressed are those of the author[s] and not necessarily those of the NIHR.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838" y="174456"/>
            <a:ext cx="8790550" cy="504532"/>
          </a:xfrm>
          <a:prstGeom prst="rect">
            <a:avLst/>
          </a:prstGeom>
        </p:spPr>
        <p:txBody>
          <a:bodyPr vert="horz" wrap="square" lIns="0" tIns="11973" rIns="0" bIns="0" rtlCol="0">
            <a:spAutoFit/>
          </a:bodyPr>
          <a:lstStyle/>
          <a:p>
            <a:pPr marL="11972" algn="ctr">
              <a:spcBef>
                <a:spcPts val="94"/>
              </a:spcBef>
            </a:pPr>
            <a:r>
              <a:rPr lang="pt-PT" spc="-5" dirty="0" err="1"/>
              <a:t>Alcohol-related</a:t>
            </a:r>
            <a:r>
              <a:rPr lang="pt-PT" spc="-5" dirty="0"/>
              <a:t> </a:t>
            </a:r>
            <a:r>
              <a:rPr lang="pt-PT" spc="-5" dirty="0" err="1"/>
              <a:t>liver</a:t>
            </a:r>
            <a:r>
              <a:rPr lang="pt-PT" spc="-5" dirty="0"/>
              <a:t> </a:t>
            </a:r>
            <a:r>
              <a:rPr lang="pt-PT" spc="-5" dirty="0" err="1"/>
              <a:t>disease</a:t>
            </a:r>
            <a:r>
              <a:rPr lang="pt-PT" spc="-5" dirty="0"/>
              <a:t> (ARLD)</a:t>
            </a:r>
            <a:endParaRPr dirty="0"/>
          </a:p>
        </p:txBody>
      </p:sp>
      <p:sp>
        <p:nvSpPr>
          <p:cNvPr id="22" name="object 3">
            <a:extLst>
              <a:ext uri="{FF2B5EF4-FFF2-40B4-BE49-F238E27FC236}">
                <a16:creationId xmlns:a16="http://schemas.microsoft.com/office/drawing/2014/main" id="{0A2EBF78-4BA6-4B40-B7FD-6E30421E4CBE}"/>
              </a:ext>
            </a:extLst>
          </p:cNvPr>
          <p:cNvSpPr txBox="1"/>
          <p:nvPr/>
        </p:nvSpPr>
        <p:spPr>
          <a:xfrm>
            <a:off x="381000" y="731400"/>
            <a:ext cx="9036743" cy="1301486"/>
          </a:xfrm>
          <a:prstGeom prst="rect">
            <a:avLst/>
          </a:prstGeom>
        </p:spPr>
        <p:txBody>
          <a:bodyPr vert="horz" wrap="square" lIns="0" tIns="44299" rIns="0" bIns="0" rtlCol="0">
            <a:spAutoFit/>
          </a:bodyPr>
          <a:lstStyle/>
          <a:p>
            <a:pPr marL="256345" marR="610578" indent="-244373">
              <a:lnSpc>
                <a:spcPct val="150000"/>
              </a:lnSpc>
              <a:spcBef>
                <a:spcPts val="349"/>
              </a:spcBef>
              <a:buFont typeface="Arial" panose="020B0604020202020204" pitchFamily="34" charset="0"/>
              <a:buChar char="•"/>
            </a:pPr>
            <a:r>
              <a:rPr lang="pt-PT" sz="2000" dirty="0">
                <a:latin typeface="Arial MT"/>
                <a:cs typeface="Arial MT"/>
              </a:rPr>
              <a:t>78% of </a:t>
            </a:r>
            <a:r>
              <a:rPr lang="pt-PT" sz="2000" dirty="0" err="1">
                <a:latin typeface="Arial MT"/>
                <a:cs typeface="Arial MT"/>
              </a:rPr>
              <a:t>deaths</a:t>
            </a:r>
            <a:r>
              <a:rPr lang="pt-PT" sz="2000" dirty="0">
                <a:latin typeface="Arial MT"/>
                <a:cs typeface="Arial MT"/>
              </a:rPr>
              <a:t> </a:t>
            </a:r>
            <a:r>
              <a:rPr lang="pt-PT" sz="2000" dirty="0" err="1">
                <a:latin typeface="Arial MT"/>
                <a:cs typeface="Arial MT"/>
              </a:rPr>
              <a:t>due</a:t>
            </a:r>
            <a:r>
              <a:rPr lang="pt-PT" sz="2000" dirty="0">
                <a:latin typeface="Arial MT"/>
                <a:cs typeface="Arial MT"/>
              </a:rPr>
              <a:t> to ARLD (2021)</a:t>
            </a:r>
          </a:p>
          <a:p>
            <a:pPr marL="256345" marR="610578" indent="-244373">
              <a:lnSpc>
                <a:spcPct val="150000"/>
              </a:lnSpc>
              <a:spcBef>
                <a:spcPts val="349"/>
              </a:spcBef>
              <a:buFont typeface="Arial" panose="020B0604020202020204" pitchFamily="34" charset="0"/>
              <a:buChar char="•"/>
            </a:pPr>
            <a:r>
              <a:rPr lang="pt-PT" sz="2000" dirty="0" err="1">
                <a:latin typeface="Arial MT"/>
                <a:cs typeface="Arial MT"/>
              </a:rPr>
              <a:t>Health</a:t>
            </a:r>
            <a:r>
              <a:rPr lang="pt-PT" sz="2000" dirty="0">
                <a:latin typeface="Arial MT"/>
                <a:cs typeface="Arial MT"/>
              </a:rPr>
              <a:t> </a:t>
            </a:r>
            <a:r>
              <a:rPr lang="pt-PT" sz="2000" dirty="0" err="1">
                <a:latin typeface="Arial MT"/>
                <a:cs typeface="Arial MT"/>
              </a:rPr>
              <a:t>inequalities</a:t>
            </a:r>
            <a:r>
              <a:rPr lang="pt-PT" sz="2000" dirty="0">
                <a:latin typeface="Arial MT"/>
                <a:cs typeface="Arial MT"/>
              </a:rPr>
              <a:t> </a:t>
            </a:r>
          </a:p>
          <a:p>
            <a:pPr marL="256345" marR="610578" indent="-244373">
              <a:lnSpc>
                <a:spcPts val="2036"/>
              </a:lnSpc>
              <a:spcBef>
                <a:spcPts val="349"/>
              </a:spcBef>
              <a:buFont typeface="Arial" panose="020B0604020202020204" pitchFamily="34" charset="0"/>
              <a:buChar char="•"/>
            </a:pPr>
            <a:endParaRPr lang="pt-PT" sz="2000" dirty="0">
              <a:latin typeface="Arial MT"/>
              <a:cs typeface="Arial MT"/>
            </a:endParaRPr>
          </a:p>
        </p:txBody>
      </p:sp>
      <p:pic>
        <p:nvPicPr>
          <p:cNvPr id="24" name="Picture 23" descr="Chart, histogram&#10;&#10;Description automatically generated">
            <a:extLst>
              <a:ext uri="{FF2B5EF4-FFF2-40B4-BE49-F238E27FC236}">
                <a16:creationId xmlns:a16="http://schemas.microsoft.com/office/drawing/2014/main" id="{9B2B37B0-52A4-FCDB-432F-BFAFE0D777BC}"/>
              </a:ext>
            </a:extLst>
          </p:cNvPr>
          <p:cNvPicPr>
            <a:picLocks noChangeAspect="1"/>
          </p:cNvPicPr>
          <p:nvPr/>
        </p:nvPicPr>
        <p:blipFill rotWithShape="1">
          <a:blip r:embed="rId3"/>
          <a:srcRect t="20917" b="20207"/>
          <a:stretch/>
        </p:blipFill>
        <p:spPr>
          <a:xfrm>
            <a:off x="165838" y="1882560"/>
            <a:ext cx="8790550" cy="4244040"/>
          </a:xfrm>
          <a:prstGeom prst="rect">
            <a:avLst/>
          </a:prstGeom>
        </p:spPr>
      </p:pic>
    </p:spTree>
    <p:extLst>
      <p:ext uri="{BB962C8B-B14F-4D97-AF65-F5344CB8AC3E}">
        <p14:creationId xmlns:p14="http://schemas.microsoft.com/office/powerpoint/2010/main" val="416014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417" y="181407"/>
            <a:ext cx="8881166" cy="504532"/>
          </a:xfrm>
          <a:prstGeom prst="rect">
            <a:avLst/>
          </a:prstGeom>
        </p:spPr>
        <p:txBody>
          <a:bodyPr vert="horz" wrap="square" lIns="0" tIns="11973" rIns="0" bIns="0" rtlCol="0">
            <a:spAutoFit/>
          </a:bodyPr>
          <a:lstStyle/>
          <a:p>
            <a:pPr marL="11972" algn="ctr">
              <a:spcBef>
                <a:spcPts val="94"/>
              </a:spcBef>
            </a:pPr>
            <a:r>
              <a:rPr lang="pt-PT" spc="-5" dirty="0"/>
              <a:t>ARLD </a:t>
            </a:r>
            <a:r>
              <a:rPr lang="pt-PT" spc="-5" dirty="0" err="1"/>
              <a:t>and</a:t>
            </a:r>
            <a:r>
              <a:rPr lang="pt-PT" spc="-5" dirty="0"/>
              <a:t> </a:t>
            </a:r>
            <a:r>
              <a:rPr lang="pt-PT" spc="-5" dirty="0" err="1"/>
              <a:t>treatment</a:t>
            </a:r>
            <a:endParaRPr spc="-5" dirty="0"/>
          </a:p>
        </p:txBody>
      </p:sp>
      <p:sp>
        <p:nvSpPr>
          <p:cNvPr id="4" name="Rectangle 3">
            <a:extLst>
              <a:ext uri="{FF2B5EF4-FFF2-40B4-BE49-F238E27FC236}">
                <a16:creationId xmlns:a16="http://schemas.microsoft.com/office/drawing/2014/main" id="{4BDAAAC1-6C94-CD5D-FBC4-5955BA3F8F0F}"/>
              </a:ext>
            </a:extLst>
          </p:cNvPr>
          <p:cNvSpPr/>
          <p:nvPr/>
        </p:nvSpPr>
        <p:spPr>
          <a:xfrm>
            <a:off x="618219" y="3669048"/>
            <a:ext cx="3694447" cy="615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28">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C93D0FE-9A3A-04B3-3464-853EBFA102C6}"/>
              </a:ext>
            </a:extLst>
          </p:cNvPr>
          <p:cNvSpPr txBox="1"/>
          <p:nvPr/>
        </p:nvSpPr>
        <p:spPr>
          <a:xfrm>
            <a:off x="535823" y="3637761"/>
            <a:ext cx="3859237" cy="646331"/>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Patient admitted to hospital with liver episode</a:t>
            </a:r>
          </a:p>
        </p:txBody>
      </p:sp>
      <p:sp>
        <p:nvSpPr>
          <p:cNvPr id="7" name="Curved Down Arrow 6">
            <a:extLst>
              <a:ext uri="{FF2B5EF4-FFF2-40B4-BE49-F238E27FC236}">
                <a16:creationId xmlns:a16="http://schemas.microsoft.com/office/drawing/2014/main" id="{29E398B1-21CE-4EA8-1EFD-6E5144FD3873}"/>
              </a:ext>
            </a:extLst>
          </p:cNvPr>
          <p:cNvSpPr/>
          <p:nvPr/>
        </p:nvSpPr>
        <p:spPr>
          <a:xfrm rot="10800000">
            <a:off x="4307408" y="4431921"/>
            <a:ext cx="1043417" cy="2907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28">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3411754-87EC-7505-BA6B-10393D4C81F7}"/>
              </a:ext>
            </a:extLst>
          </p:cNvPr>
          <p:cNvSpPr txBox="1"/>
          <p:nvPr/>
        </p:nvSpPr>
        <p:spPr>
          <a:xfrm>
            <a:off x="2667000" y="2286000"/>
            <a:ext cx="4316006" cy="712183"/>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Discharge and referral to community alcohol treatment services</a:t>
            </a:r>
          </a:p>
          <a:p>
            <a:pPr algn="ctr"/>
            <a:endParaRPr lang="en-GB" sz="428"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211A8B8-A948-A9BB-6997-1974D3B88BBB}"/>
              </a:ext>
            </a:extLst>
          </p:cNvPr>
          <p:cNvSpPr txBox="1"/>
          <p:nvPr/>
        </p:nvSpPr>
        <p:spPr>
          <a:xfrm>
            <a:off x="4884465" y="3761336"/>
            <a:ext cx="2918808"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Does not attend treatment</a:t>
            </a:r>
          </a:p>
        </p:txBody>
      </p:sp>
      <p:sp>
        <p:nvSpPr>
          <p:cNvPr id="10" name="Curved Down Arrow 9">
            <a:extLst>
              <a:ext uri="{FF2B5EF4-FFF2-40B4-BE49-F238E27FC236}">
                <a16:creationId xmlns:a16="http://schemas.microsoft.com/office/drawing/2014/main" id="{3E85E43F-EA1B-BC64-8F4D-EBF58454C286}"/>
              </a:ext>
            </a:extLst>
          </p:cNvPr>
          <p:cNvSpPr/>
          <p:nvPr/>
        </p:nvSpPr>
        <p:spPr>
          <a:xfrm>
            <a:off x="4303294" y="3263623"/>
            <a:ext cx="1043418" cy="3000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28">
              <a:solidFill>
                <a:schemeClr val="tx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A6D22C1-D0B5-8C92-259F-C6932BB2F3B8}"/>
              </a:ext>
            </a:extLst>
          </p:cNvPr>
          <p:cNvSpPr txBox="1"/>
          <p:nvPr/>
        </p:nvSpPr>
        <p:spPr>
          <a:xfrm>
            <a:off x="2996203" y="5062525"/>
            <a:ext cx="3657600"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Relapse and re-admission</a:t>
            </a:r>
          </a:p>
        </p:txBody>
      </p:sp>
      <p:sp>
        <p:nvSpPr>
          <p:cNvPr id="12" name="object 3">
            <a:extLst>
              <a:ext uri="{FF2B5EF4-FFF2-40B4-BE49-F238E27FC236}">
                <a16:creationId xmlns:a16="http://schemas.microsoft.com/office/drawing/2014/main" id="{228792B3-A34C-5DF2-75DD-DE402BFBABDE}"/>
              </a:ext>
            </a:extLst>
          </p:cNvPr>
          <p:cNvSpPr txBox="1"/>
          <p:nvPr/>
        </p:nvSpPr>
        <p:spPr>
          <a:xfrm>
            <a:off x="451733" y="795984"/>
            <a:ext cx="9036743" cy="949531"/>
          </a:xfrm>
          <a:prstGeom prst="rect">
            <a:avLst/>
          </a:prstGeom>
        </p:spPr>
        <p:txBody>
          <a:bodyPr vert="horz" wrap="square" lIns="0" tIns="44299" rIns="0" bIns="0" rtlCol="0">
            <a:spAutoFit/>
          </a:bodyPr>
          <a:lstStyle/>
          <a:p>
            <a:pPr marL="256345" marR="610578" indent="-244373">
              <a:lnSpc>
                <a:spcPct val="150000"/>
              </a:lnSpc>
              <a:spcBef>
                <a:spcPts val="349"/>
              </a:spcBef>
              <a:buFont typeface="Arial" panose="020B0604020202020204" pitchFamily="34" charset="0"/>
              <a:buChar char="•"/>
            </a:pPr>
            <a:r>
              <a:rPr lang="pt-PT" sz="2000" dirty="0" err="1">
                <a:latin typeface="Arial MT"/>
                <a:cs typeface="Arial MT"/>
              </a:rPr>
              <a:t>Few</a:t>
            </a:r>
            <a:r>
              <a:rPr lang="pt-PT" sz="2000" dirty="0">
                <a:latin typeface="Arial MT"/>
                <a:cs typeface="Arial MT"/>
              </a:rPr>
              <a:t> ARLD </a:t>
            </a:r>
            <a:r>
              <a:rPr lang="pt-PT" sz="2000" dirty="0" err="1">
                <a:latin typeface="Arial MT"/>
                <a:cs typeface="Arial MT"/>
              </a:rPr>
              <a:t>patients</a:t>
            </a:r>
            <a:r>
              <a:rPr lang="pt-PT" sz="2000" dirty="0">
                <a:latin typeface="Arial MT"/>
                <a:cs typeface="Arial MT"/>
              </a:rPr>
              <a:t> </a:t>
            </a:r>
            <a:r>
              <a:rPr lang="pt-PT" sz="2000" dirty="0" err="1">
                <a:latin typeface="Arial MT"/>
                <a:cs typeface="Arial MT"/>
              </a:rPr>
              <a:t>attend</a:t>
            </a:r>
            <a:r>
              <a:rPr lang="pt-PT" sz="2000" dirty="0">
                <a:latin typeface="Arial MT"/>
                <a:cs typeface="Arial MT"/>
              </a:rPr>
              <a:t> </a:t>
            </a:r>
            <a:r>
              <a:rPr lang="pt-PT" sz="2000" dirty="0" err="1">
                <a:latin typeface="Arial MT"/>
                <a:cs typeface="Arial MT"/>
              </a:rPr>
              <a:t>treatment</a:t>
            </a:r>
            <a:r>
              <a:rPr lang="pt-PT" sz="2000" dirty="0">
                <a:latin typeface="Arial MT"/>
                <a:cs typeface="Arial MT"/>
              </a:rPr>
              <a:t> </a:t>
            </a:r>
            <a:r>
              <a:rPr lang="pt-PT" sz="2000" dirty="0" err="1">
                <a:latin typeface="Arial MT"/>
                <a:cs typeface="Arial MT"/>
              </a:rPr>
              <a:t>and</a:t>
            </a:r>
            <a:r>
              <a:rPr lang="pt-PT" sz="2000" dirty="0">
                <a:latin typeface="Arial MT"/>
                <a:cs typeface="Arial MT"/>
              </a:rPr>
              <a:t> </a:t>
            </a:r>
            <a:r>
              <a:rPr lang="pt-PT" sz="2000" dirty="0" err="1">
                <a:latin typeface="Arial MT"/>
                <a:cs typeface="Arial MT"/>
              </a:rPr>
              <a:t>community</a:t>
            </a:r>
            <a:r>
              <a:rPr lang="pt-PT" sz="2000" dirty="0">
                <a:latin typeface="Arial MT"/>
                <a:cs typeface="Arial MT"/>
              </a:rPr>
              <a:t> </a:t>
            </a:r>
            <a:r>
              <a:rPr lang="pt-PT" sz="2000" dirty="0" err="1">
                <a:latin typeface="Arial MT"/>
                <a:cs typeface="Arial MT"/>
              </a:rPr>
              <a:t>alcohol</a:t>
            </a:r>
            <a:r>
              <a:rPr lang="pt-PT" sz="2000" dirty="0">
                <a:latin typeface="Arial MT"/>
                <a:cs typeface="Arial MT"/>
              </a:rPr>
              <a:t> </a:t>
            </a:r>
            <a:r>
              <a:rPr lang="pt-PT" sz="2000" dirty="0" err="1">
                <a:latin typeface="Arial MT"/>
                <a:cs typeface="Arial MT"/>
              </a:rPr>
              <a:t>services</a:t>
            </a:r>
            <a:endParaRPr lang="pt-PT" sz="2000" baseline="30000" dirty="0">
              <a:latin typeface="Arial MT"/>
              <a:cs typeface="Arial MT"/>
            </a:endParaRPr>
          </a:p>
          <a:p>
            <a:pPr marL="256345" marR="610578" indent="-244373">
              <a:lnSpc>
                <a:spcPct val="150000"/>
              </a:lnSpc>
              <a:spcBef>
                <a:spcPts val="349"/>
              </a:spcBef>
              <a:buFont typeface="Arial" panose="020B0604020202020204" pitchFamily="34" charset="0"/>
              <a:buChar char="•"/>
            </a:pPr>
            <a:r>
              <a:rPr lang="pt-PT" sz="2000" dirty="0" err="1">
                <a:latin typeface="Arial MT"/>
                <a:cs typeface="Arial MT"/>
              </a:rPr>
              <a:t>Mostly</a:t>
            </a:r>
            <a:r>
              <a:rPr lang="pt-PT" sz="2000" dirty="0">
                <a:latin typeface="Arial MT"/>
                <a:cs typeface="Arial MT"/>
              </a:rPr>
              <a:t> </a:t>
            </a:r>
            <a:r>
              <a:rPr lang="pt-PT" sz="2000" dirty="0" err="1">
                <a:latin typeface="Arial MT"/>
                <a:cs typeface="Arial MT"/>
              </a:rPr>
              <a:t>leading</a:t>
            </a:r>
            <a:r>
              <a:rPr lang="pt-PT" sz="2000" dirty="0">
                <a:latin typeface="Arial MT"/>
                <a:cs typeface="Arial MT"/>
              </a:rPr>
              <a:t> to </a:t>
            </a:r>
            <a:r>
              <a:rPr lang="pt-PT" sz="2000" dirty="0" err="1">
                <a:latin typeface="Arial MT"/>
                <a:cs typeface="Arial MT"/>
              </a:rPr>
              <a:t>re-admission</a:t>
            </a:r>
            <a:r>
              <a:rPr lang="pt-PT" sz="2000" dirty="0">
                <a:latin typeface="Arial MT"/>
                <a:cs typeface="Arial MT"/>
              </a:rPr>
              <a:t> </a:t>
            </a:r>
            <a:r>
              <a:rPr lang="pt-PT" sz="2000" dirty="0" err="1">
                <a:latin typeface="Arial MT"/>
                <a:cs typeface="Arial MT"/>
              </a:rPr>
              <a:t>or</a:t>
            </a:r>
            <a:r>
              <a:rPr lang="pt-PT" sz="2000" dirty="0">
                <a:latin typeface="Arial MT"/>
                <a:cs typeface="Arial MT"/>
              </a:rPr>
              <a:t> </a:t>
            </a:r>
            <a:r>
              <a:rPr lang="pt-PT" sz="2000" dirty="0" err="1">
                <a:latin typeface="Arial MT"/>
                <a:cs typeface="Arial MT"/>
              </a:rPr>
              <a:t>death</a:t>
            </a:r>
            <a:endParaRPr lang="pt-PT" sz="2000" dirty="0">
              <a:latin typeface="Arial MT"/>
              <a:cs typeface="Arial M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2FD881-FD20-3624-B1EB-A18D82A40797}"/>
              </a:ext>
            </a:extLst>
          </p:cNvPr>
          <p:cNvSpPr txBox="1"/>
          <p:nvPr/>
        </p:nvSpPr>
        <p:spPr>
          <a:xfrm>
            <a:off x="933450" y="1524000"/>
            <a:ext cx="7277100" cy="3046988"/>
          </a:xfrm>
          <a:prstGeom prst="rect">
            <a:avLst/>
          </a:prstGeom>
          <a:noFill/>
        </p:spPr>
        <p:txBody>
          <a:bodyPr wrap="square">
            <a:spAutoFit/>
          </a:bodyPr>
          <a:lstStyle/>
          <a:p>
            <a:pPr marL="11373" marR="4789" algn="ctr">
              <a:spcBef>
                <a:spcPts val="396"/>
              </a:spcBef>
              <a:tabLst>
                <a:tab pos="370537" algn="l"/>
                <a:tab pos="371136" algn="l"/>
              </a:tabLst>
            </a:pPr>
            <a:r>
              <a:rPr lang="en-GB" sz="4800" dirty="0">
                <a:solidFill>
                  <a:schemeClr val="tx2"/>
                </a:solidFill>
                <a:latin typeface="Arial MT"/>
                <a:cs typeface="Arial MT"/>
              </a:rPr>
              <a:t>Which therapies </a:t>
            </a:r>
            <a:r>
              <a:rPr lang="en-GB" sz="4800" spc="-9" dirty="0">
                <a:solidFill>
                  <a:schemeClr val="tx2"/>
                </a:solidFill>
                <a:latin typeface="Arial MT"/>
                <a:cs typeface="Arial MT"/>
              </a:rPr>
              <a:t>help reduce alcohol harm in patients diagnosed with ARLD?</a:t>
            </a:r>
          </a:p>
        </p:txBody>
      </p:sp>
    </p:spTree>
    <p:extLst>
      <p:ext uri="{BB962C8B-B14F-4D97-AF65-F5344CB8AC3E}">
        <p14:creationId xmlns:p14="http://schemas.microsoft.com/office/powerpoint/2010/main" val="336441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5429" y="304800"/>
            <a:ext cx="8305800" cy="997709"/>
          </a:xfrm>
          <a:prstGeom prst="rect">
            <a:avLst/>
          </a:prstGeom>
        </p:spPr>
        <p:txBody>
          <a:bodyPr vert="horz" wrap="square" lIns="0" tIns="12700" rIns="0" bIns="0" rtlCol="0">
            <a:spAutoFit/>
          </a:bodyPr>
          <a:lstStyle/>
          <a:p>
            <a:pPr marL="12700" algn="ctr">
              <a:lnSpc>
                <a:spcPct val="100000"/>
              </a:lnSpc>
              <a:spcBef>
                <a:spcPts val="100"/>
              </a:spcBef>
            </a:pPr>
            <a:r>
              <a:rPr lang="en-GB" spc="-5" dirty="0"/>
              <a:t>Contingency management to incentivise treatment</a:t>
            </a:r>
            <a:endParaRPr dirty="0"/>
          </a:p>
        </p:txBody>
      </p:sp>
      <p:sp>
        <p:nvSpPr>
          <p:cNvPr id="43" name="object 3">
            <a:extLst>
              <a:ext uri="{FF2B5EF4-FFF2-40B4-BE49-F238E27FC236}">
                <a16:creationId xmlns:a16="http://schemas.microsoft.com/office/drawing/2014/main" id="{4D07EA7D-65B3-AC5C-C867-6492B2781FBB}"/>
              </a:ext>
            </a:extLst>
          </p:cNvPr>
          <p:cNvSpPr txBox="1"/>
          <p:nvPr/>
        </p:nvSpPr>
        <p:spPr>
          <a:xfrm>
            <a:off x="435429" y="1981200"/>
            <a:ext cx="8469085" cy="2989897"/>
          </a:xfrm>
          <a:prstGeom prst="rect">
            <a:avLst/>
          </a:prstGeom>
        </p:spPr>
        <p:txBody>
          <a:bodyPr vert="horz" wrap="square" lIns="0" tIns="44299" rIns="0" bIns="0" rtlCol="0">
            <a:spAutoFit/>
          </a:bodyPr>
          <a:lstStyle/>
          <a:p>
            <a:pPr marL="256345" marR="610578" indent="-244373">
              <a:lnSpc>
                <a:spcPct val="150000"/>
              </a:lnSpc>
              <a:spcBef>
                <a:spcPts val="349"/>
              </a:spcBef>
              <a:buFont typeface="Arial" panose="020B0604020202020204" pitchFamily="34" charset="0"/>
              <a:buChar char="•"/>
            </a:pPr>
            <a:r>
              <a:rPr lang="en-GB" sz="1710" dirty="0">
                <a:latin typeface="Arial MT"/>
                <a:cs typeface="Arial MT"/>
              </a:rPr>
              <a:t>Behavioural technique to motivate a positive behaviour change</a:t>
            </a:r>
            <a:endParaRPr lang="en-GB" sz="1710" baseline="30000" dirty="0">
              <a:latin typeface="Arial MT"/>
              <a:cs typeface="Arial MT"/>
            </a:endParaRPr>
          </a:p>
          <a:p>
            <a:pPr marL="256345" marR="610578" indent="-244373">
              <a:lnSpc>
                <a:spcPct val="150000"/>
              </a:lnSpc>
              <a:spcBef>
                <a:spcPts val="349"/>
              </a:spcBef>
              <a:buFont typeface="Arial" panose="020B0604020202020204" pitchFamily="34" charset="0"/>
              <a:buChar char="•"/>
            </a:pPr>
            <a:r>
              <a:rPr lang="en-GB" sz="1710" dirty="0">
                <a:latin typeface="Arial MT"/>
                <a:cs typeface="Arial MT"/>
              </a:rPr>
              <a:t>Rewards include shopping vouchers</a:t>
            </a:r>
          </a:p>
          <a:p>
            <a:pPr marL="256345" marR="610578" indent="-244373">
              <a:lnSpc>
                <a:spcPct val="150000"/>
              </a:lnSpc>
              <a:spcBef>
                <a:spcPts val="349"/>
              </a:spcBef>
              <a:buFont typeface="Arial" panose="020B0604020202020204" pitchFamily="34" charset="0"/>
              <a:buChar char="•"/>
            </a:pPr>
            <a:r>
              <a:rPr lang="en-GB" sz="1710" dirty="0">
                <a:latin typeface="Arial MT"/>
                <a:cs typeface="Arial MT"/>
              </a:rPr>
              <a:t>Ethically approved by the Department of Health and Social Care</a:t>
            </a:r>
          </a:p>
          <a:p>
            <a:pPr marL="256345" marR="610578" indent="-244373">
              <a:lnSpc>
                <a:spcPct val="150000"/>
              </a:lnSpc>
              <a:spcBef>
                <a:spcPts val="349"/>
              </a:spcBef>
              <a:buFont typeface="Arial" panose="020B0604020202020204" pitchFamily="34" charset="0"/>
              <a:buChar char="•"/>
            </a:pPr>
            <a:r>
              <a:rPr lang="en-GB" sz="1710" dirty="0">
                <a:latin typeface="Arial MT"/>
                <a:cs typeface="Arial MT"/>
              </a:rPr>
              <a:t>Successful in studies including opioid use and alcohol dependence</a:t>
            </a:r>
          </a:p>
          <a:p>
            <a:pPr marL="256345" marR="610578" indent="-244373">
              <a:lnSpc>
                <a:spcPct val="150000"/>
              </a:lnSpc>
              <a:spcBef>
                <a:spcPts val="349"/>
              </a:spcBef>
              <a:buFont typeface="Arial" panose="020B0604020202020204" pitchFamily="34" charset="0"/>
              <a:buChar char="•"/>
            </a:pPr>
            <a:r>
              <a:rPr lang="en-GB" sz="1710" dirty="0">
                <a:latin typeface="Arial MT"/>
                <a:cs typeface="Arial MT"/>
              </a:rPr>
              <a:t>Cost-effective</a:t>
            </a:r>
          </a:p>
          <a:p>
            <a:pPr marL="11972" marR="610578">
              <a:lnSpc>
                <a:spcPct val="150000"/>
              </a:lnSpc>
              <a:spcBef>
                <a:spcPts val="349"/>
              </a:spcBef>
            </a:pPr>
            <a:endParaRPr lang="pt-PT" sz="1710" dirty="0">
              <a:latin typeface="Arial MT"/>
              <a:cs typeface="Arial MT"/>
            </a:endParaRPr>
          </a:p>
          <a:p>
            <a:pPr marL="256345" marR="610578" indent="-244373">
              <a:lnSpc>
                <a:spcPct val="150000"/>
              </a:lnSpc>
              <a:spcBef>
                <a:spcPts val="349"/>
              </a:spcBef>
              <a:buFont typeface="Arial" panose="020B0604020202020204" pitchFamily="34" charset="0"/>
              <a:buChar char="•"/>
            </a:pPr>
            <a:endParaRPr lang="pt-PT" sz="1710" dirty="0">
              <a:latin typeface="Arial MT"/>
              <a:cs typeface="Arial MT"/>
            </a:endParaRPr>
          </a:p>
        </p:txBody>
      </p:sp>
    </p:spTree>
    <p:extLst>
      <p:ext uri="{BB962C8B-B14F-4D97-AF65-F5344CB8AC3E}">
        <p14:creationId xmlns:p14="http://schemas.microsoft.com/office/powerpoint/2010/main" val="148929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wn Arrow Callout 49">
            <a:extLst>
              <a:ext uri="{FF2B5EF4-FFF2-40B4-BE49-F238E27FC236}">
                <a16:creationId xmlns:a16="http://schemas.microsoft.com/office/drawing/2014/main" id="{C5755CC8-50A8-74F2-DADB-EE692794FAAC}"/>
              </a:ext>
            </a:extLst>
          </p:cNvPr>
          <p:cNvSpPr/>
          <p:nvPr/>
        </p:nvSpPr>
        <p:spPr>
          <a:xfrm>
            <a:off x="1516162" y="3507042"/>
            <a:ext cx="3482796" cy="522514"/>
          </a:xfrm>
          <a:prstGeom prst="downArrowCallout">
            <a:avLst/>
          </a:prstGeom>
          <a:solidFill>
            <a:srgbClr val="D5DCEA"/>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a:solidFill>
                  <a:schemeClr val="tx2"/>
                </a:solidFill>
                <a:latin typeface="Arial" panose="020B0604020202020204" pitchFamily="34" charset="0"/>
                <a:cs typeface="Arial" panose="020B0604020202020204" pitchFamily="34" charset="0"/>
              </a:rPr>
              <a:t>Study enrolment</a:t>
            </a:r>
          </a:p>
        </p:txBody>
      </p:sp>
      <p:graphicFrame>
        <p:nvGraphicFramePr>
          <p:cNvPr id="9" name="Table 9">
            <a:extLst>
              <a:ext uri="{FF2B5EF4-FFF2-40B4-BE49-F238E27FC236}">
                <a16:creationId xmlns:a16="http://schemas.microsoft.com/office/drawing/2014/main" id="{89C819F7-C60D-1EC6-8001-3A006D57328B}"/>
              </a:ext>
            </a:extLst>
          </p:cNvPr>
          <p:cNvGraphicFramePr>
            <a:graphicFrameLocks noGrp="1"/>
          </p:cNvGraphicFramePr>
          <p:nvPr>
            <p:extLst>
              <p:ext uri="{D42A27DB-BD31-4B8C-83A1-F6EECF244321}">
                <p14:modId xmlns:p14="http://schemas.microsoft.com/office/powerpoint/2010/main" val="1615815035"/>
              </p:ext>
            </p:extLst>
          </p:nvPr>
        </p:nvGraphicFramePr>
        <p:xfrm>
          <a:off x="514362" y="4157287"/>
          <a:ext cx="5518899" cy="706120"/>
        </p:xfrm>
        <a:graphic>
          <a:graphicData uri="http://schemas.openxmlformats.org/drawingml/2006/table">
            <a:tbl>
              <a:tblPr firstRow="1" bandRow="1">
                <a:tableStyleId>{5940675A-B579-460E-94D1-54222C63F5DA}</a:tableStyleId>
              </a:tblPr>
              <a:tblGrid>
                <a:gridCol w="1839633">
                  <a:extLst>
                    <a:ext uri="{9D8B030D-6E8A-4147-A177-3AD203B41FA5}">
                      <a16:colId xmlns:a16="http://schemas.microsoft.com/office/drawing/2014/main" val="3469995715"/>
                    </a:ext>
                  </a:extLst>
                </a:gridCol>
                <a:gridCol w="1839633">
                  <a:extLst>
                    <a:ext uri="{9D8B030D-6E8A-4147-A177-3AD203B41FA5}">
                      <a16:colId xmlns:a16="http://schemas.microsoft.com/office/drawing/2014/main" val="2943433454"/>
                    </a:ext>
                  </a:extLst>
                </a:gridCol>
                <a:gridCol w="1839633">
                  <a:extLst>
                    <a:ext uri="{9D8B030D-6E8A-4147-A177-3AD203B41FA5}">
                      <a16:colId xmlns:a16="http://schemas.microsoft.com/office/drawing/2014/main" val="3557980441"/>
                    </a:ext>
                  </a:extLst>
                </a:gridCol>
              </a:tblGrid>
              <a:tr h="370840">
                <a:tc gridSpan="3">
                  <a:txBody>
                    <a:bodyPr/>
                    <a:lstStyle/>
                    <a:p>
                      <a:pPr algn="ctr"/>
                      <a:r>
                        <a:rPr lang="en-GB" sz="1600" dirty="0">
                          <a:solidFill>
                            <a:schemeClr val="bg1"/>
                          </a:solidFill>
                          <a:latin typeface="Arial" panose="020B0604020202020204" pitchFamily="34" charset="0"/>
                          <a:cs typeface="Arial" panose="020B0604020202020204" pitchFamily="34" charset="0"/>
                        </a:rPr>
                        <a:t>Integrated care offered over 3 months (standard treatment)</a:t>
                      </a:r>
                    </a:p>
                  </a:txBody>
                  <a:tcPr>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solidFill>
                      <a:schemeClr val="accent1"/>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560056571"/>
                  </a:ext>
                </a:extLst>
              </a:tr>
              <a:tr h="264009">
                <a:tc>
                  <a:txBody>
                    <a:bodyPr/>
                    <a:lstStyle/>
                    <a:p>
                      <a:pPr algn="ctr"/>
                      <a:r>
                        <a:rPr lang="en-GB" sz="1600" dirty="0">
                          <a:solidFill>
                            <a:schemeClr val="bg1"/>
                          </a:solidFill>
                          <a:latin typeface="Arial" panose="020B0604020202020204" pitchFamily="34" charset="0"/>
                          <a:cs typeface="Arial" panose="020B0604020202020204" pitchFamily="34" charset="0"/>
                        </a:rPr>
                        <a:t>Addiction care</a:t>
                      </a:r>
                    </a:p>
                  </a:txBody>
                  <a:tcPr>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solidFill>
                      <a:schemeClr val="accent1"/>
                    </a:solidFill>
                  </a:tcPr>
                </a:tc>
                <a:tc>
                  <a:txBody>
                    <a:bodyPr/>
                    <a:lstStyle/>
                    <a:p>
                      <a:pPr algn="ctr"/>
                      <a:r>
                        <a:rPr lang="en-GB" sz="1600" dirty="0">
                          <a:solidFill>
                            <a:schemeClr val="bg1"/>
                          </a:solidFill>
                          <a:latin typeface="Arial" panose="020B0604020202020204" pitchFamily="34" charset="0"/>
                          <a:cs typeface="Arial" panose="020B0604020202020204" pitchFamily="34" charset="0"/>
                        </a:rPr>
                        <a:t>Liver care</a:t>
                      </a:r>
                    </a:p>
                  </a:txBody>
                  <a:tcPr>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solidFill>
                      <a:schemeClr val="accent1"/>
                    </a:solidFill>
                  </a:tcPr>
                </a:tc>
                <a:tc>
                  <a:txBody>
                    <a:bodyPr/>
                    <a:lstStyle/>
                    <a:p>
                      <a:pPr algn="ctr"/>
                      <a:r>
                        <a:rPr lang="en-GB" sz="1600" dirty="0">
                          <a:solidFill>
                            <a:schemeClr val="bg1"/>
                          </a:solidFill>
                          <a:latin typeface="Arial" panose="020B0604020202020204" pitchFamily="34" charset="0"/>
                          <a:cs typeface="Arial" panose="020B0604020202020204" pitchFamily="34" charset="0"/>
                        </a:rPr>
                        <a:t>Talking therapies</a:t>
                      </a:r>
                    </a:p>
                  </a:txBody>
                  <a:tcPr>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solidFill>
                      <a:schemeClr val="accent1"/>
                    </a:solidFill>
                  </a:tcPr>
                </a:tc>
                <a:extLst>
                  <a:ext uri="{0D108BD9-81ED-4DB2-BD59-A6C34878D82A}">
                    <a16:rowId xmlns:a16="http://schemas.microsoft.com/office/drawing/2014/main" val="1342419671"/>
                  </a:ext>
                </a:extLst>
              </a:tr>
            </a:tbl>
          </a:graphicData>
        </a:graphic>
      </p:graphicFrame>
      <p:sp>
        <p:nvSpPr>
          <p:cNvPr id="10" name="Down Arrow Callout 9">
            <a:extLst>
              <a:ext uri="{FF2B5EF4-FFF2-40B4-BE49-F238E27FC236}">
                <a16:creationId xmlns:a16="http://schemas.microsoft.com/office/drawing/2014/main" id="{19F1717E-14C0-5E84-1CAE-17E6AF3622A3}"/>
              </a:ext>
            </a:extLst>
          </p:cNvPr>
          <p:cNvSpPr/>
          <p:nvPr/>
        </p:nvSpPr>
        <p:spPr>
          <a:xfrm>
            <a:off x="1516162" y="2880246"/>
            <a:ext cx="3482796" cy="522514"/>
          </a:xfrm>
          <a:prstGeom prst="downArrowCallout">
            <a:avLst/>
          </a:prstGeom>
          <a:solidFill>
            <a:srgbClr val="D5DCEA"/>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a:solidFill>
                  <a:schemeClr val="tx2"/>
                </a:solidFill>
                <a:latin typeface="Arial" panose="020B0604020202020204" pitchFamily="34" charset="0"/>
                <a:cs typeface="Arial" panose="020B0604020202020204" pitchFamily="34" charset="0"/>
              </a:rPr>
              <a:t>Patient admitted after liver episode</a:t>
            </a:r>
          </a:p>
        </p:txBody>
      </p:sp>
      <p:sp>
        <p:nvSpPr>
          <p:cNvPr id="12" name="Down Arrow 11">
            <a:extLst>
              <a:ext uri="{FF2B5EF4-FFF2-40B4-BE49-F238E27FC236}">
                <a16:creationId xmlns:a16="http://schemas.microsoft.com/office/drawing/2014/main" id="{BD06425E-28E1-2228-B32B-A5C6FDBE70B9}"/>
              </a:ext>
            </a:extLst>
          </p:cNvPr>
          <p:cNvSpPr/>
          <p:nvPr/>
        </p:nvSpPr>
        <p:spPr>
          <a:xfrm>
            <a:off x="3175762" y="4898043"/>
            <a:ext cx="196100"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2029F9BD-4870-3007-58BB-E1D29F4A301F}"/>
              </a:ext>
            </a:extLst>
          </p:cNvPr>
          <p:cNvSpPr/>
          <p:nvPr/>
        </p:nvSpPr>
        <p:spPr>
          <a:xfrm>
            <a:off x="1532413" y="5299165"/>
            <a:ext cx="3482796" cy="338554"/>
          </a:xfrm>
          <a:prstGeom prst="rect">
            <a:avLst/>
          </a:prstGeom>
          <a:solidFill>
            <a:srgbClr val="D5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1F3D22DF-E380-C4DE-20F5-0E16241C3455}"/>
              </a:ext>
            </a:extLst>
          </p:cNvPr>
          <p:cNvSpPr txBox="1"/>
          <p:nvPr/>
        </p:nvSpPr>
        <p:spPr>
          <a:xfrm>
            <a:off x="881677" y="5299165"/>
            <a:ext cx="4784270" cy="338554"/>
          </a:xfrm>
          <a:prstGeom prst="rect">
            <a:avLst/>
          </a:prstGeom>
          <a:noFill/>
        </p:spPr>
        <p:txBody>
          <a:bodyPr wrap="square">
            <a:spAutoFit/>
          </a:bodyPr>
          <a:lstStyle/>
          <a:p>
            <a:pPr algn="ctr"/>
            <a:r>
              <a:rPr lang="en-GB" sz="1600" dirty="0">
                <a:solidFill>
                  <a:schemeClr val="tx2"/>
                </a:solidFill>
                <a:latin typeface="Arial" panose="020B0604020202020204" pitchFamily="34" charset="0"/>
                <a:cs typeface="Arial" panose="020B0604020202020204" pitchFamily="34" charset="0"/>
              </a:rPr>
              <a:t>Follow-up</a:t>
            </a:r>
            <a:endParaRPr lang="en-GB" sz="1800" dirty="0">
              <a:solidFill>
                <a:schemeClr val="tx2"/>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004CA98E-092B-58D7-5AE2-200CEF3EDAC4}"/>
              </a:ext>
            </a:extLst>
          </p:cNvPr>
          <p:cNvSpPr txBox="1"/>
          <p:nvPr/>
        </p:nvSpPr>
        <p:spPr>
          <a:xfrm>
            <a:off x="6169411" y="4325681"/>
            <a:ext cx="4784270" cy="369332"/>
          </a:xfrm>
          <a:prstGeom prst="rect">
            <a:avLst/>
          </a:prstGeom>
          <a:noFill/>
        </p:spPr>
        <p:txBody>
          <a:bodyPr wrap="square">
            <a:spAutoFit/>
          </a:bodyPr>
          <a:lstStyle/>
          <a:p>
            <a:r>
              <a:rPr lang="en-GB" spc="-5" dirty="0"/>
              <a:t>+</a:t>
            </a:r>
            <a:endParaRPr lang="en-GB" dirty="0"/>
          </a:p>
        </p:txBody>
      </p:sp>
      <p:sp>
        <p:nvSpPr>
          <p:cNvPr id="19" name="Rectangle 18">
            <a:extLst>
              <a:ext uri="{FF2B5EF4-FFF2-40B4-BE49-F238E27FC236}">
                <a16:creationId xmlns:a16="http://schemas.microsoft.com/office/drawing/2014/main" id="{9E1F7DBF-2588-5A63-2175-70B17BA1411C}"/>
              </a:ext>
            </a:extLst>
          </p:cNvPr>
          <p:cNvSpPr/>
          <p:nvPr/>
        </p:nvSpPr>
        <p:spPr>
          <a:xfrm>
            <a:off x="6595953" y="4133069"/>
            <a:ext cx="2349132" cy="764974"/>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5995024F-120B-59DE-0045-2EE1A0F4BD81}"/>
              </a:ext>
            </a:extLst>
          </p:cNvPr>
          <p:cNvSpPr txBox="1"/>
          <p:nvPr/>
        </p:nvSpPr>
        <p:spPr>
          <a:xfrm>
            <a:off x="6595953" y="4111179"/>
            <a:ext cx="2349132" cy="830997"/>
          </a:xfrm>
          <a:prstGeom prst="rect">
            <a:avLst/>
          </a:prstGeom>
          <a:noFill/>
        </p:spPr>
        <p:txBody>
          <a:bodyPr wrap="square">
            <a:spAutoFit/>
          </a:bodyPr>
          <a:lstStyle/>
          <a:p>
            <a:pPr algn="ctr"/>
            <a:r>
              <a:rPr lang="en-GB" sz="1600" dirty="0">
                <a:solidFill>
                  <a:schemeClr val="bg1"/>
                </a:solidFill>
                <a:latin typeface="Arial" panose="020B0604020202020204" pitchFamily="34" charset="0"/>
                <a:cs typeface="Arial" panose="020B0604020202020204" pitchFamily="34" charset="0"/>
              </a:rPr>
              <a:t>Contingency management for attending services</a:t>
            </a:r>
            <a:endParaRPr lang="en-GB" sz="1800" dirty="0">
              <a:solidFill>
                <a:schemeClr val="bg1"/>
              </a:solidFill>
              <a:latin typeface="Arial" panose="020B0604020202020204" pitchFamily="34" charset="0"/>
              <a:cs typeface="Arial" panose="020B0604020202020204" pitchFamily="34" charset="0"/>
            </a:endParaRPr>
          </a:p>
        </p:txBody>
      </p:sp>
      <p:sp>
        <p:nvSpPr>
          <p:cNvPr id="5" name="object 2">
            <a:extLst>
              <a:ext uri="{FF2B5EF4-FFF2-40B4-BE49-F238E27FC236}">
                <a16:creationId xmlns:a16="http://schemas.microsoft.com/office/drawing/2014/main" id="{A72E4E54-1264-B151-E69E-FC2B30777DAB}"/>
              </a:ext>
            </a:extLst>
          </p:cNvPr>
          <p:cNvSpPr txBox="1">
            <a:spLocks noGrp="1"/>
          </p:cNvSpPr>
          <p:nvPr>
            <p:ph type="title"/>
          </p:nvPr>
        </p:nvSpPr>
        <p:spPr>
          <a:xfrm>
            <a:off x="582453" y="533400"/>
            <a:ext cx="7979093" cy="513080"/>
          </a:xfrm>
          <a:prstGeom prst="rect">
            <a:avLst/>
          </a:prstGeom>
        </p:spPr>
        <p:txBody>
          <a:bodyPr vert="horz" wrap="square" lIns="0" tIns="12700" rIns="0" bIns="0" rtlCol="0">
            <a:spAutoFit/>
          </a:bodyPr>
          <a:lstStyle/>
          <a:p>
            <a:pPr marL="12700" algn="ctr">
              <a:lnSpc>
                <a:spcPct val="100000"/>
              </a:lnSpc>
              <a:spcBef>
                <a:spcPts val="100"/>
              </a:spcBef>
            </a:pPr>
            <a:r>
              <a:rPr lang="en-GB" spc="-5" dirty="0"/>
              <a:t>Research design</a:t>
            </a:r>
            <a:endParaRPr dirty="0"/>
          </a:p>
        </p:txBody>
      </p:sp>
      <p:sp>
        <p:nvSpPr>
          <p:cNvPr id="2" name="object 3">
            <a:extLst>
              <a:ext uri="{FF2B5EF4-FFF2-40B4-BE49-F238E27FC236}">
                <a16:creationId xmlns:a16="http://schemas.microsoft.com/office/drawing/2014/main" id="{D6A2E4E6-6836-E9C2-7784-B1C03DA4B836}"/>
              </a:ext>
            </a:extLst>
          </p:cNvPr>
          <p:cNvSpPr txBox="1"/>
          <p:nvPr/>
        </p:nvSpPr>
        <p:spPr>
          <a:xfrm>
            <a:off x="582453" y="1241063"/>
            <a:ext cx="9339898" cy="966355"/>
          </a:xfrm>
          <a:prstGeom prst="rect">
            <a:avLst/>
          </a:prstGeom>
        </p:spPr>
        <p:txBody>
          <a:bodyPr vert="horz" wrap="square" lIns="0" tIns="48260" rIns="0" bIns="0" rtlCol="0">
            <a:spAutoFit/>
          </a:bodyPr>
          <a:lstStyle/>
          <a:p>
            <a:pPr marL="354965" marR="631190" indent="-342900">
              <a:lnSpc>
                <a:spcPct val="150000"/>
              </a:lnSpc>
              <a:spcBef>
                <a:spcPts val="380"/>
              </a:spcBef>
              <a:buFont typeface="Arial" panose="020B0604020202020204" pitchFamily="34" charset="0"/>
              <a:buChar char="•"/>
              <a:tabLst>
                <a:tab pos="393700" algn="l"/>
                <a:tab pos="394335" algn="l"/>
              </a:tabLst>
            </a:pPr>
            <a:r>
              <a:rPr lang="en-GB" sz="2000" dirty="0">
                <a:latin typeface="Arial MT"/>
                <a:cs typeface="Arial MT"/>
              </a:rPr>
              <a:t>Planned with Patient and Public Involvement (PPI) </a:t>
            </a:r>
          </a:p>
          <a:p>
            <a:pPr marL="354965" marR="631190" indent="-342900">
              <a:lnSpc>
                <a:spcPct val="150000"/>
              </a:lnSpc>
              <a:spcBef>
                <a:spcPts val="380"/>
              </a:spcBef>
              <a:buFont typeface="Arial" panose="020B0604020202020204" pitchFamily="34" charset="0"/>
              <a:buChar char="•"/>
              <a:tabLst>
                <a:tab pos="393700" algn="l"/>
                <a:tab pos="394335" algn="l"/>
              </a:tabLst>
            </a:pPr>
            <a:r>
              <a:rPr lang="en-GB" sz="2000" dirty="0">
                <a:latin typeface="Arial MT"/>
                <a:cs typeface="Arial MT"/>
              </a:rPr>
              <a:t>In collaboration with the Alcohol Care Team, King’s College Hospital</a:t>
            </a:r>
          </a:p>
        </p:txBody>
      </p:sp>
    </p:spTree>
    <p:extLst>
      <p:ext uri="{BB962C8B-B14F-4D97-AF65-F5344CB8AC3E}">
        <p14:creationId xmlns:p14="http://schemas.microsoft.com/office/powerpoint/2010/main" val="331499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2453" y="533400"/>
            <a:ext cx="7979093" cy="513080"/>
          </a:xfrm>
          <a:prstGeom prst="rect">
            <a:avLst/>
          </a:prstGeom>
        </p:spPr>
        <p:txBody>
          <a:bodyPr vert="horz" wrap="square" lIns="0" tIns="12700" rIns="0" bIns="0" rtlCol="0">
            <a:spAutoFit/>
          </a:bodyPr>
          <a:lstStyle/>
          <a:p>
            <a:pPr marL="12700" algn="ctr">
              <a:lnSpc>
                <a:spcPct val="100000"/>
              </a:lnSpc>
              <a:spcBef>
                <a:spcPts val="100"/>
              </a:spcBef>
            </a:pPr>
            <a:r>
              <a:rPr lang="en-GB" spc="-5" dirty="0"/>
              <a:t>Aims</a:t>
            </a:r>
            <a:endParaRPr dirty="0"/>
          </a:p>
        </p:txBody>
      </p:sp>
      <p:graphicFrame>
        <p:nvGraphicFramePr>
          <p:cNvPr id="6" name="Diagram 5">
            <a:extLst>
              <a:ext uri="{FF2B5EF4-FFF2-40B4-BE49-F238E27FC236}">
                <a16:creationId xmlns:a16="http://schemas.microsoft.com/office/drawing/2014/main" id="{E9B2BABE-066F-19AE-C9FB-8810079EE0E6}"/>
              </a:ext>
            </a:extLst>
          </p:cNvPr>
          <p:cNvGraphicFramePr/>
          <p:nvPr>
            <p:extLst>
              <p:ext uri="{D42A27DB-BD31-4B8C-83A1-F6EECF244321}">
                <p14:modId xmlns:p14="http://schemas.microsoft.com/office/powerpoint/2010/main" val="3107551657"/>
              </p:ext>
            </p:extLst>
          </p:nvPr>
        </p:nvGraphicFramePr>
        <p:xfrm>
          <a:off x="610162" y="1778000"/>
          <a:ext cx="8180547" cy="330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1b5ceff-6b46-4494-accf-a4e91dbe538f">
      <Terms xmlns="http://schemas.microsoft.com/office/infopath/2007/PartnerControls"/>
    </lcf76f155ced4ddcb4097134ff3c332f>
    <TaxCatchAll xmlns="4aaf35b1-80a8-48e7-9d03-c612add1997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349AB501BF574C83206C844DBEF306" ma:contentTypeVersion="16" ma:contentTypeDescription="Create a new document." ma:contentTypeScope="" ma:versionID="b683e532cc346eb0a5fd61df1062f7a3">
  <xsd:schema xmlns:xsd="http://www.w3.org/2001/XMLSchema" xmlns:xs="http://www.w3.org/2001/XMLSchema" xmlns:p="http://schemas.microsoft.com/office/2006/metadata/properties" xmlns:ns2="81b5ceff-6b46-4494-accf-a4e91dbe538f" xmlns:ns3="69bc440e-748c-4cb8-8c36-21f20ee8bdd0" xmlns:ns4="4aaf35b1-80a8-48e7-9d03-c612add1997b" targetNamespace="http://schemas.microsoft.com/office/2006/metadata/properties" ma:root="true" ma:fieldsID="0afb3237da8ae7a93d972065ca6f490b" ns2:_="" ns3:_="" ns4:_="">
    <xsd:import namespace="81b5ceff-6b46-4494-accf-a4e91dbe538f"/>
    <xsd:import namespace="69bc440e-748c-4cb8-8c36-21f20ee8bdd0"/>
    <xsd:import namespace="4aaf35b1-80a8-48e7-9d03-c612add1997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b5ceff-6b46-4494-accf-a4e91dbe53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31d7151-b795-48f9-9207-6285658e27a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bc440e-748c-4cb8-8c36-21f20ee8bd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f35b1-80a8-48e7-9d03-c612add1997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b50359a-c019-4b75-8061-1f5738031845}" ma:internalName="TaxCatchAll" ma:showField="CatchAllData" ma:web="69bc440e-748c-4cb8-8c36-21f20ee8bd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A6F8F-F4F9-42AA-A5CF-775362530479}">
  <ds:schemaRefs>
    <ds:schemaRef ds:uri="http://schemas.microsoft.com/sharepoint/v3/contenttype/forms"/>
  </ds:schemaRefs>
</ds:datastoreItem>
</file>

<file path=customXml/itemProps2.xml><?xml version="1.0" encoding="utf-8"?>
<ds:datastoreItem xmlns:ds="http://schemas.openxmlformats.org/officeDocument/2006/customXml" ds:itemID="{B534B2B5-D60F-40AE-BB3C-2B4149F591A2}">
  <ds:schemaRefs>
    <ds:schemaRef ds:uri="http://schemas.microsoft.com/office/2006/metadata/properties"/>
    <ds:schemaRef ds:uri="http://schemas.microsoft.com/office/infopath/2007/PartnerControls"/>
    <ds:schemaRef ds:uri="81b5ceff-6b46-4494-accf-a4e91dbe538f"/>
    <ds:schemaRef ds:uri="4aaf35b1-80a8-48e7-9d03-c612add1997b"/>
  </ds:schemaRefs>
</ds:datastoreItem>
</file>

<file path=customXml/itemProps3.xml><?xml version="1.0" encoding="utf-8"?>
<ds:datastoreItem xmlns:ds="http://schemas.openxmlformats.org/officeDocument/2006/customXml" ds:itemID="{A27902A5-D226-40CF-9E89-BBFB17D5DC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b5ceff-6b46-4494-accf-a4e91dbe538f"/>
    <ds:schemaRef ds:uri="69bc440e-748c-4cb8-8c36-21f20ee8bdd0"/>
    <ds:schemaRef ds:uri="4aaf35b1-80a8-48e7-9d03-c612add199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3313</TotalTime>
  <Words>274</Words>
  <Application>Microsoft Office PowerPoint</Application>
  <PresentationFormat>On-screen Show (4:3)</PresentationFormat>
  <Paragraphs>53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MT</vt:lpstr>
      <vt:lpstr>Calibri</vt:lpstr>
      <vt:lpstr>open sans</vt:lpstr>
      <vt:lpstr>Office Theme</vt:lpstr>
      <vt:lpstr>PowerPoint Presentation</vt:lpstr>
      <vt:lpstr>Alcohol-related liver disease (ARLD)</vt:lpstr>
      <vt:lpstr>ARLD and treatment</vt:lpstr>
      <vt:lpstr>PowerPoint Presentation</vt:lpstr>
      <vt:lpstr>Contingency management to incentivise treatment</vt:lpstr>
      <vt:lpstr>Research design</vt:lpstr>
      <vt:lpstr>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dc:creator>
  <cp:lastModifiedBy>Harris-Tafri, Michele</cp:lastModifiedBy>
  <cp:revision>17</cp:revision>
  <dcterms:created xsi:type="dcterms:W3CDTF">2022-08-25T09:29:53Z</dcterms:created>
  <dcterms:modified xsi:type="dcterms:W3CDTF">2022-10-06T11:36:19Z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2022-03-10T00:00:00Z</vt:filetime>
  </property>
  <property fmtid="{D5CDD505-2E9C-101B-9397-08002B2CF9AE}" pid="3" name="Creator">
    <vt:lpwstr>Microsoft® PowerPoint® 2019</vt:lpwstr>
  </property>
  <property fmtid="{D5CDD505-2E9C-101B-9397-08002B2CF9AE}" pid="4" name="LastSaved">
    <vt:filetime>2022-08-25T00:00:00Z</vt:filetime>
  </property>
  <property fmtid="{D5CDD505-2E9C-101B-9397-08002B2CF9AE}" pid="5" name="ContentTypeId">
    <vt:lpwstr>0x01010064349AB501BF574C83206C844DBEF306</vt:lpwstr>
  </property>
  <property fmtid="{D5CDD505-2E9C-101B-9397-08002B2CF9AE}" pid="6" name="MediaServiceImageTags">
    <vt:lpwstr/>
  </property>
</Properties>
</file>